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6"/>
  </p:notesMasterIdLst>
  <p:sldIdLst>
    <p:sldId id="256" r:id="rId2"/>
    <p:sldId id="266" r:id="rId3"/>
    <p:sldId id="275" r:id="rId4"/>
    <p:sldId id="439" r:id="rId5"/>
    <p:sldId id="335" r:id="rId6"/>
    <p:sldId id="357" r:id="rId7"/>
    <p:sldId id="359" r:id="rId8"/>
    <p:sldId id="336" r:id="rId9"/>
    <p:sldId id="341" r:id="rId10"/>
    <p:sldId id="438" r:id="rId11"/>
    <p:sldId id="342" r:id="rId12"/>
    <p:sldId id="428" r:id="rId13"/>
    <p:sldId id="278" r:id="rId14"/>
    <p:sldId id="429" r:id="rId15"/>
    <p:sldId id="430" r:id="rId16"/>
    <p:sldId id="431" r:id="rId17"/>
    <p:sldId id="432" r:id="rId18"/>
    <p:sldId id="417" r:id="rId19"/>
    <p:sldId id="426" r:id="rId20"/>
    <p:sldId id="419" r:id="rId21"/>
    <p:sldId id="420" r:id="rId22"/>
    <p:sldId id="421" r:id="rId23"/>
    <p:sldId id="423" r:id="rId24"/>
    <p:sldId id="424" r:id="rId25"/>
    <p:sldId id="365" r:id="rId26"/>
    <p:sldId id="366" r:id="rId27"/>
    <p:sldId id="367" r:id="rId28"/>
    <p:sldId id="279" r:id="rId29"/>
    <p:sldId id="283" r:id="rId30"/>
    <p:sldId id="286" r:id="rId31"/>
    <p:sldId id="288" r:id="rId32"/>
    <p:sldId id="363" r:id="rId33"/>
    <p:sldId id="372" r:id="rId34"/>
    <p:sldId id="373" r:id="rId35"/>
    <p:sldId id="293" r:id="rId36"/>
    <p:sldId id="360" r:id="rId37"/>
    <p:sldId id="361" r:id="rId38"/>
    <p:sldId id="325" r:id="rId39"/>
    <p:sldId id="434" r:id="rId40"/>
    <p:sldId id="435" r:id="rId41"/>
    <p:sldId id="436" r:id="rId42"/>
    <p:sldId id="433" r:id="rId43"/>
    <p:sldId id="377" r:id="rId44"/>
    <p:sldId id="427" r:id="rId45"/>
  </p:sldIdLst>
  <p:sldSz cx="9144000" cy="6858000" type="screen4x3"/>
  <p:notesSz cx="9144000" cy="6858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AEA31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183" autoAdjust="0"/>
    <p:restoredTop sz="89785" autoAdjust="0"/>
  </p:normalViewPr>
  <p:slideViewPr>
    <p:cSldViewPr>
      <p:cViewPr varScale="1">
        <p:scale>
          <a:sx n="66" d="100"/>
          <a:sy n="66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62671-F414-4DC6-960C-E0CC2625DB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098526-B296-4721-9F65-890A6249822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800" b="1" dirty="0" err="1" smtClean="0">
              <a:solidFill>
                <a:srgbClr val="0D0DB3"/>
              </a:solidFill>
              <a:latin typeface="Comic Sans MS" pitchFamily="66" charset="0"/>
            </a:rPr>
            <a:t>Комп'ютер</a:t>
          </a:r>
          <a:r>
            <a:rPr lang="ru-RU" sz="1800" b="1" dirty="0" smtClean="0">
              <a:solidFill>
                <a:srgbClr val="0D0DB3"/>
              </a:solidFill>
              <a:latin typeface="Comic Sans MS" pitchFamily="66" charset="0"/>
            </a:rPr>
            <a:t> </a:t>
          </a:r>
          <a:r>
            <a:rPr lang="ru-RU" sz="1800" b="1" dirty="0" err="1" smtClean="0">
              <a:solidFill>
                <a:srgbClr val="0D0DB3"/>
              </a:solidFill>
              <a:latin typeface="Comic Sans MS" pitchFamily="66" charset="0"/>
            </a:rPr>
            <a:t>може</a:t>
          </a:r>
          <a:r>
            <a:rPr lang="ru-RU" sz="1800" b="1" dirty="0" smtClean="0">
              <a:solidFill>
                <a:srgbClr val="0D0DB3"/>
              </a:solidFill>
              <a:latin typeface="Comic Sans MS" pitchFamily="66" charset="0"/>
            </a:rPr>
            <a:t> </a:t>
          </a:r>
          <a:r>
            <a:rPr lang="ru-RU" sz="1800" b="1" dirty="0" err="1" smtClean="0">
              <a:solidFill>
                <a:srgbClr val="0D0DB3"/>
              </a:solidFill>
              <a:latin typeface="Comic Sans MS" pitchFamily="66" charset="0"/>
            </a:rPr>
            <a:t>використовуватися</a:t>
          </a:r>
          <a:r>
            <a:rPr lang="ru-RU" sz="1800" b="1" dirty="0" smtClean="0">
              <a:solidFill>
                <a:srgbClr val="0D0DB3"/>
              </a:solidFill>
              <a:latin typeface="Comic Sans MS" pitchFamily="66" charset="0"/>
            </a:rPr>
            <a:t> на  </a:t>
          </a:r>
          <a:r>
            <a:rPr lang="ru-RU" sz="1800" b="1" dirty="0" err="1" smtClean="0">
              <a:solidFill>
                <a:srgbClr val="0D0DB3"/>
              </a:solidFill>
              <a:latin typeface="Comic Sans MS" pitchFamily="66" charset="0"/>
            </a:rPr>
            <a:t>етапах</a:t>
          </a:r>
          <a:r>
            <a:rPr lang="ru-RU" sz="1800" b="1" dirty="0" smtClean="0">
              <a:solidFill>
                <a:srgbClr val="0D0DB3"/>
              </a:solidFill>
              <a:latin typeface="Comic Sans MS" pitchFamily="66" charset="0"/>
            </a:rPr>
            <a:t>:</a:t>
          </a:r>
          <a:endParaRPr lang="uk-UA" sz="1800" b="1" dirty="0">
            <a:solidFill>
              <a:srgbClr val="0D0DB3"/>
            </a:solidFill>
            <a:latin typeface="Comic Sans MS" pitchFamily="66" charset="0"/>
          </a:endParaRPr>
        </a:p>
      </dgm:t>
    </dgm:pt>
    <dgm:pt modelId="{D3850B36-CC6C-48A3-B086-F70674E0B201}" type="parTrans" cxnId="{1E5EAFCE-09A2-4DAF-A106-07DF51BF17FF}">
      <dgm:prSet/>
      <dgm:spPr/>
      <dgm:t>
        <a:bodyPr/>
        <a:lstStyle/>
        <a:p>
          <a:endParaRPr lang="uk-UA"/>
        </a:p>
      </dgm:t>
    </dgm:pt>
    <dgm:pt modelId="{1AC86A96-64DF-4A97-BAE7-E7532045D4AF}" type="sibTrans" cxnId="{1E5EAFCE-09A2-4DAF-A106-07DF51BF17FF}">
      <dgm:prSet/>
      <dgm:spPr/>
      <dgm:t>
        <a:bodyPr/>
        <a:lstStyle/>
        <a:p>
          <a:endParaRPr lang="uk-UA"/>
        </a:p>
      </dgm:t>
    </dgm:pt>
    <dgm:pt modelId="{263EF1F4-02C1-499D-847F-BC9634E49EE9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  <a:latin typeface="Comic Sans MS" pitchFamily="66" charset="0"/>
            </a:rPr>
            <a:t>Підготовка</a:t>
          </a:r>
          <a:r>
            <a:rPr lang="ru-RU" b="1" dirty="0" smtClean="0">
              <a:solidFill>
                <a:srgbClr val="FF0000"/>
              </a:solidFill>
              <a:latin typeface="Comic Sans MS" pitchFamily="66" charset="0"/>
            </a:rPr>
            <a:t> до  уроку</a:t>
          </a:r>
          <a:endParaRPr lang="uk-UA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125B1399-B3C4-4204-9964-B971BDE0D52F}" type="parTrans" cxnId="{03836277-9866-4DF4-82E5-EB7D46F88815}">
      <dgm:prSet/>
      <dgm:spPr/>
      <dgm:t>
        <a:bodyPr/>
        <a:lstStyle/>
        <a:p>
          <a:endParaRPr lang="uk-UA"/>
        </a:p>
      </dgm:t>
    </dgm:pt>
    <dgm:pt modelId="{DA7D6DF2-251C-4276-B2AB-89BC2FB1CA21}" type="sibTrans" cxnId="{03836277-9866-4DF4-82E5-EB7D46F88815}">
      <dgm:prSet/>
      <dgm:spPr/>
      <dgm:t>
        <a:bodyPr/>
        <a:lstStyle/>
        <a:p>
          <a:endParaRPr lang="uk-UA"/>
        </a:p>
      </dgm:t>
    </dgm:pt>
    <dgm:pt modelId="{BFBD3200-F893-4E86-989A-80E259B5C1BE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  <a:latin typeface="Comic Sans MS" pitchFamily="66" charset="0"/>
            </a:rPr>
            <a:t>Процес</a:t>
          </a:r>
          <a:r>
            <a:rPr lang="ru-RU" b="1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b="1" dirty="0" err="1" smtClean="0">
              <a:solidFill>
                <a:srgbClr val="FF0000"/>
              </a:solidFill>
              <a:latin typeface="Comic Sans MS" pitchFamily="66" charset="0"/>
            </a:rPr>
            <a:t>навчання</a:t>
          </a:r>
          <a:endParaRPr lang="uk-UA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EC8FBC4C-08CD-4879-82FA-048F10C1E322}" type="parTrans" cxnId="{437FD0E5-D318-422C-8A05-63D0BF76BB82}">
      <dgm:prSet/>
      <dgm:spPr/>
      <dgm:t>
        <a:bodyPr/>
        <a:lstStyle/>
        <a:p>
          <a:endParaRPr lang="uk-UA"/>
        </a:p>
      </dgm:t>
    </dgm:pt>
    <dgm:pt modelId="{390C8335-4BCE-4B36-8E51-5473B188CBEB}" type="sibTrans" cxnId="{437FD0E5-D318-422C-8A05-63D0BF76BB82}">
      <dgm:prSet/>
      <dgm:spPr/>
      <dgm:t>
        <a:bodyPr/>
        <a:lstStyle/>
        <a:p>
          <a:endParaRPr lang="uk-UA"/>
        </a:p>
      </dgm:t>
    </dgm:pt>
    <dgm:pt modelId="{E21D398C-99A2-4ECF-995E-7FC53A5F070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Пояснення</a:t>
          </a:r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 нового </a:t>
          </a:r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матеріалу</a:t>
          </a:r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, </a:t>
          </a:r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закріпленнія</a:t>
          </a:r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вивченого</a:t>
          </a:r>
          <a:endParaRPr lang="uk-UA" sz="16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34D9A3F4-84DC-45DD-8EA6-FC70C9FC836B}" type="parTrans" cxnId="{CE87E1B8-F843-4001-9652-6AFE34E78649}">
      <dgm:prSet/>
      <dgm:spPr/>
      <dgm:t>
        <a:bodyPr/>
        <a:lstStyle/>
        <a:p>
          <a:endParaRPr lang="uk-UA"/>
        </a:p>
      </dgm:t>
    </dgm:pt>
    <dgm:pt modelId="{2E558D81-7D2E-43CA-9FAE-B7D2D48B943A}" type="sibTrans" cxnId="{CE87E1B8-F843-4001-9652-6AFE34E78649}">
      <dgm:prSet/>
      <dgm:spPr/>
      <dgm:t>
        <a:bodyPr/>
        <a:lstStyle/>
        <a:p>
          <a:endParaRPr lang="uk-UA"/>
        </a:p>
      </dgm:t>
    </dgm:pt>
    <dgm:pt modelId="{9C050D2D-43A5-45C1-A086-946E39126D2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Контроль </a:t>
          </a:r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знань</a:t>
          </a:r>
          <a:endParaRPr lang="uk-UA" sz="16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80359DCE-88EF-4DDF-87C2-ACBABE583475}" type="parTrans" cxnId="{43B9B2BC-921B-4136-B05B-C920CF331F56}">
      <dgm:prSet/>
      <dgm:spPr/>
      <dgm:t>
        <a:bodyPr/>
        <a:lstStyle/>
        <a:p>
          <a:endParaRPr lang="uk-UA"/>
        </a:p>
      </dgm:t>
    </dgm:pt>
    <dgm:pt modelId="{75811585-3C0F-423E-920B-A16DDB2D7F98}" type="sibTrans" cxnId="{43B9B2BC-921B-4136-B05B-C920CF331F56}">
      <dgm:prSet/>
      <dgm:spPr/>
      <dgm:t>
        <a:bodyPr/>
        <a:lstStyle/>
        <a:p>
          <a:endParaRPr lang="uk-UA"/>
        </a:p>
      </dgm:t>
    </dgm:pt>
    <dgm:pt modelId="{93726DE4-0C3B-47D2-B2C1-D907C8B23650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Повторення</a:t>
          </a:r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sz="1600" b="1" dirty="0" err="1" smtClean="0">
              <a:solidFill>
                <a:srgbClr val="FF0000"/>
              </a:solidFill>
              <a:latin typeface="Comic Sans MS" pitchFamily="66" charset="0"/>
            </a:rPr>
            <a:t>матеріалу</a:t>
          </a:r>
          <a:endParaRPr lang="uk-UA" sz="16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8620EADA-B28B-42EB-8FB0-CB761DFD334F}" type="parTrans" cxnId="{58F27F51-7B05-4DF7-AD21-51F80BE95317}">
      <dgm:prSet/>
      <dgm:spPr/>
      <dgm:t>
        <a:bodyPr/>
        <a:lstStyle/>
        <a:p>
          <a:endParaRPr lang="uk-UA"/>
        </a:p>
      </dgm:t>
    </dgm:pt>
    <dgm:pt modelId="{E74D76C2-4A67-49F4-9B3F-BC7D939C33EE}" type="sibTrans" cxnId="{58F27F51-7B05-4DF7-AD21-51F80BE95317}">
      <dgm:prSet/>
      <dgm:spPr/>
      <dgm:t>
        <a:bodyPr/>
        <a:lstStyle/>
        <a:p>
          <a:endParaRPr lang="uk-UA"/>
        </a:p>
      </dgm:t>
    </dgm:pt>
    <dgm:pt modelId="{76F5340A-B0ED-42F9-8B36-8A77717DA040}" type="pres">
      <dgm:prSet presAssocID="{02362671-F414-4DC6-960C-E0CC2625DB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53C3F9C-3FF7-4C99-A48A-98CE08B1640D}" type="pres">
      <dgm:prSet presAssocID="{82098526-B296-4721-9F65-890A62498224}" presName="hierRoot1" presStyleCnt="0"/>
      <dgm:spPr/>
    </dgm:pt>
    <dgm:pt modelId="{04A63098-D99D-4BB9-AE5C-6E56A809BA02}" type="pres">
      <dgm:prSet presAssocID="{82098526-B296-4721-9F65-890A62498224}" presName="composite" presStyleCnt="0"/>
      <dgm:spPr/>
    </dgm:pt>
    <dgm:pt modelId="{EF03611E-1F45-4731-A074-571F0B2578DD}" type="pres">
      <dgm:prSet presAssocID="{82098526-B296-4721-9F65-890A62498224}" presName="background" presStyleLbl="node0" presStyleIdx="0" presStyleCnt="1"/>
      <dgm:spPr/>
    </dgm:pt>
    <dgm:pt modelId="{B2369AB3-83D8-4F3F-8B63-A33DF771BCEE}" type="pres">
      <dgm:prSet presAssocID="{82098526-B296-4721-9F65-890A62498224}" presName="text" presStyleLbl="fgAcc0" presStyleIdx="0" presStyleCnt="1" custScaleX="399220" custLinFactNeighborX="105" custLinFactNeighborY="-645">
        <dgm:presLayoutVars>
          <dgm:chPref val="3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uk-UA"/>
        </a:p>
      </dgm:t>
    </dgm:pt>
    <dgm:pt modelId="{F6A182AD-C066-4E85-BF2F-1F58EFD502BD}" type="pres">
      <dgm:prSet presAssocID="{82098526-B296-4721-9F65-890A62498224}" presName="hierChild2" presStyleCnt="0"/>
      <dgm:spPr/>
    </dgm:pt>
    <dgm:pt modelId="{5D09BAC1-4546-4B63-922D-8AB2911E5D85}" type="pres">
      <dgm:prSet presAssocID="{125B1399-B3C4-4204-9964-B971BDE0D52F}" presName="Name10" presStyleLbl="parChTrans1D2" presStyleIdx="0" presStyleCnt="2"/>
      <dgm:spPr/>
      <dgm:t>
        <a:bodyPr/>
        <a:lstStyle/>
        <a:p>
          <a:endParaRPr lang="uk-UA"/>
        </a:p>
      </dgm:t>
    </dgm:pt>
    <dgm:pt modelId="{271DFABC-AF19-444A-B7DA-899539441C8C}" type="pres">
      <dgm:prSet presAssocID="{263EF1F4-02C1-499D-847F-BC9634E49EE9}" presName="hierRoot2" presStyleCnt="0"/>
      <dgm:spPr/>
    </dgm:pt>
    <dgm:pt modelId="{450E21F0-019C-4382-89A4-D8F58ECB001C}" type="pres">
      <dgm:prSet presAssocID="{263EF1F4-02C1-499D-847F-BC9634E49EE9}" presName="composite2" presStyleCnt="0"/>
      <dgm:spPr/>
    </dgm:pt>
    <dgm:pt modelId="{0646C653-A5CE-4401-A7E4-01A96AA9EB50}" type="pres">
      <dgm:prSet presAssocID="{263EF1F4-02C1-499D-847F-BC9634E49EE9}" presName="background2" presStyleLbl="node2" presStyleIdx="0" presStyleCnt="2"/>
      <dgm:spPr/>
    </dgm:pt>
    <dgm:pt modelId="{57574FE6-8BF3-4988-A6E9-155EA0FB21A3}" type="pres">
      <dgm:prSet presAssocID="{263EF1F4-02C1-499D-847F-BC9634E49EE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7BD17C1-BC69-45FA-8F22-CA72CBB629DA}" type="pres">
      <dgm:prSet presAssocID="{263EF1F4-02C1-499D-847F-BC9634E49EE9}" presName="hierChild3" presStyleCnt="0"/>
      <dgm:spPr/>
    </dgm:pt>
    <dgm:pt modelId="{90456E56-D5F9-43CC-9BC0-C68E95C098F3}" type="pres">
      <dgm:prSet presAssocID="{EC8FBC4C-08CD-4879-82FA-048F10C1E322}" presName="Name10" presStyleLbl="parChTrans1D2" presStyleIdx="1" presStyleCnt="2"/>
      <dgm:spPr/>
      <dgm:t>
        <a:bodyPr/>
        <a:lstStyle/>
        <a:p>
          <a:endParaRPr lang="uk-UA"/>
        </a:p>
      </dgm:t>
    </dgm:pt>
    <dgm:pt modelId="{07456602-5368-4174-8D7C-F79F49B92C42}" type="pres">
      <dgm:prSet presAssocID="{BFBD3200-F893-4E86-989A-80E259B5C1BE}" presName="hierRoot2" presStyleCnt="0"/>
      <dgm:spPr/>
    </dgm:pt>
    <dgm:pt modelId="{ECF92C39-CFA6-4942-AC3F-39E8DEC21D0C}" type="pres">
      <dgm:prSet presAssocID="{BFBD3200-F893-4E86-989A-80E259B5C1BE}" presName="composite2" presStyleCnt="0"/>
      <dgm:spPr/>
    </dgm:pt>
    <dgm:pt modelId="{F8D4B19B-EFF1-4AF8-A99A-A57193BAE677}" type="pres">
      <dgm:prSet presAssocID="{BFBD3200-F893-4E86-989A-80E259B5C1BE}" presName="background2" presStyleLbl="node2" presStyleIdx="1" presStyleCnt="2"/>
      <dgm:spPr/>
    </dgm:pt>
    <dgm:pt modelId="{1A4D6678-DBAE-4D03-AF9D-3C1D1E896645}" type="pres">
      <dgm:prSet presAssocID="{BFBD3200-F893-4E86-989A-80E259B5C1B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0DFDD5-2801-4E46-BDE6-97B0B7884A39}" type="pres">
      <dgm:prSet presAssocID="{BFBD3200-F893-4E86-989A-80E259B5C1BE}" presName="hierChild3" presStyleCnt="0"/>
      <dgm:spPr/>
    </dgm:pt>
    <dgm:pt modelId="{E4F75F6D-DEA5-4824-8E07-005D5A05FEB8}" type="pres">
      <dgm:prSet presAssocID="{8620EADA-B28B-42EB-8FB0-CB761DFD334F}" presName="Name17" presStyleLbl="parChTrans1D3" presStyleIdx="0" presStyleCnt="3"/>
      <dgm:spPr/>
      <dgm:t>
        <a:bodyPr/>
        <a:lstStyle/>
        <a:p>
          <a:endParaRPr lang="uk-UA"/>
        </a:p>
      </dgm:t>
    </dgm:pt>
    <dgm:pt modelId="{AD16EE1F-D780-499D-9544-7A5454C00231}" type="pres">
      <dgm:prSet presAssocID="{93726DE4-0C3B-47D2-B2C1-D907C8B23650}" presName="hierRoot3" presStyleCnt="0"/>
      <dgm:spPr/>
    </dgm:pt>
    <dgm:pt modelId="{3D531BF7-2E9B-40F1-B649-4345CC359BF2}" type="pres">
      <dgm:prSet presAssocID="{93726DE4-0C3B-47D2-B2C1-D907C8B23650}" presName="composite3" presStyleCnt="0"/>
      <dgm:spPr/>
    </dgm:pt>
    <dgm:pt modelId="{35048C36-0CF4-45F1-97C4-980B78555B56}" type="pres">
      <dgm:prSet presAssocID="{93726DE4-0C3B-47D2-B2C1-D907C8B23650}" presName="background3" presStyleLbl="node3" presStyleIdx="0" presStyleCnt="3"/>
      <dgm:spPr/>
    </dgm:pt>
    <dgm:pt modelId="{DE4F4263-FF99-4780-9FA8-11D773EE3EF4}" type="pres">
      <dgm:prSet presAssocID="{93726DE4-0C3B-47D2-B2C1-D907C8B23650}" presName="text3" presStyleLbl="fgAcc3" presStyleIdx="0" presStyleCnt="3" custLinFactNeighborX="324" custLinFactNeighborY="-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14C9CE-FBC3-4A42-B297-97CA3F723F49}" type="pres">
      <dgm:prSet presAssocID="{93726DE4-0C3B-47D2-B2C1-D907C8B23650}" presName="hierChild4" presStyleCnt="0"/>
      <dgm:spPr/>
    </dgm:pt>
    <dgm:pt modelId="{CC09E318-953C-457B-AE17-24B095C03E90}" type="pres">
      <dgm:prSet presAssocID="{80359DCE-88EF-4DDF-87C2-ACBABE583475}" presName="Name17" presStyleLbl="parChTrans1D3" presStyleIdx="1" presStyleCnt="3"/>
      <dgm:spPr/>
      <dgm:t>
        <a:bodyPr/>
        <a:lstStyle/>
        <a:p>
          <a:endParaRPr lang="uk-UA"/>
        </a:p>
      </dgm:t>
    </dgm:pt>
    <dgm:pt modelId="{66E5EBA3-84A4-477E-80EA-9FA76921AE26}" type="pres">
      <dgm:prSet presAssocID="{9C050D2D-43A5-45C1-A086-946E39126D2F}" presName="hierRoot3" presStyleCnt="0"/>
      <dgm:spPr/>
    </dgm:pt>
    <dgm:pt modelId="{DE1313BD-0966-4B3B-A4A5-A28FD3C1850E}" type="pres">
      <dgm:prSet presAssocID="{9C050D2D-43A5-45C1-A086-946E39126D2F}" presName="composite3" presStyleCnt="0"/>
      <dgm:spPr/>
    </dgm:pt>
    <dgm:pt modelId="{8F376929-046C-445E-86B4-066131125A83}" type="pres">
      <dgm:prSet presAssocID="{9C050D2D-43A5-45C1-A086-946E39126D2F}" presName="background3" presStyleLbl="node3" presStyleIdx="1" presStyleCnt="3"/>
      <dgm:spPr/>
    </dgm:pt>
    <dgm:pt modelId="{397F8072-2BBF-4806-ADE5-CAC60D8895FD}" type="pres">
      <dgm:prSet presAssocID="{9C050D2D-43A5-45C1-A086-946E39126D2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9C4E58-DD7E-4947-B05B-D279D0A6F5DE}" type="pres">
      <dgm:prSet presAssocID="{9C050D2D-43A5-45C1-A086-946E39126D2F}" presName="hierChild4" presStyleCnt="0"/>
      <dgm:spPr/>
    </dgm:pt>
    <dgm:pt modelId="{F4FB5574-3A4B-45C1-8AA7-C8BEF74119FC}" type="pres">
      <dgm:prSet presAssocID="{34D9A3F4-84DC-45DD-8EA6-FC70C9FC836B}" presName="Name17" presStyleLbl="parChTrans1D3" presStyleIdx="2" presStyleCnt="3"/>
      <dgm:spPr/>
      <dgm:t>
        <a:bodyPr/>
        <a:lstStyle/>
        <a:p>
          <a:endParaRPr lang="uk-UA"/>
        </a:p>
      </dgm:t>
    </dgm:pt>
    <dgm:pt modelId="{25FB5D98-E7A5-4662-8DF6-286FD5319D9E}" type="pres">
      <dgm:prSet presAssocID="{E21D398C-99A2-4ECF-995E-7FC53A5F070D}" presName="hierRoot3" presStyleCnt="0"/>
      <dgm:spPr/>
    </dgm:pt>
    <dgm:pt modelId="{B574A9D5-37B8-41BE-8DEA-043B16D6E3E4}" type="pres">
      <dgm:prSet presAssocID="{E21D398C-99A2-4ECF-995E-7FC53A5F070D}" presName="composite3" presStyleCnt="0"/>
      <dgm:spPr/>
    </dgm:pt>
    <dgm:pt modelId="{3DFC7B6F-409F-4C8C-8C91-136BE1CAF72A}" type="pres">
      <dgm:prSet presAssocID="{E21D398C-99A2-4ECF-995E-7FC53A5F070D}" presName="background3" presStyleLbl="node3" presStyleIdx="2" presStyleCnt="3"/>
      <dgm:spPr/>
    </dgm:pt>
    <dgm:pt modelId="{E921E4DA-BB14-4FF4-B671-3B9D1A247A75}" type="pres">
      <dgm:prSet presAssocID="{E21D398C-99A2-4ECF-995E-7FC53A5F070D}" presName="text3" presStyleLbl="fgAcc3" presStyleIdx="2" presStyleCnt="3" custScaleX="173598" custScaleY="1951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98EC8B-CA25-46AA-A342-2CE055A01A65}" type="pres">
      <dgm:prSet presAssocID="{E21D398C-99A2-4ECF-995E-7FC53A5F070D}" presName="hierChild4" presStyleCnt="0"/>
      <dgm:spPr/>
    </dgm:pt>
  </dgm:ptLst>
  <dgm:cxnLst>
    <dgm:cxn modelId="{DAD1EB06-9659-4780-98B8-3E22F0F6F90A}" type="presOf" srcId="{8620EADA-B28B-42EB-8FB0-CB761DFD334F}" destId="{E4F75F6D-DEA5-4824-8E07-005D5A05FEB8}" srcOrd="0" destOrd="0" presId="urn:microsoft.com/office/officeart/2005/8/layout/hierarchy1"/>
    <dgm:cxn modelId="{66A6EE66-282C-43E8-A726-94CE4381A457}" type="presOf" srcId="{EC8FBC4C-08CD-4879-82FA-048F10C1E322}" destId="{90456E56-D5F9-43CC-9BC0-C68E95C098F3}" srcOrd="0" destOrd="0" presId="urn:microsoft.com/office/officeart/2005/8/layout/hierarchy1"/>
    <dgm:cxn modelId="{CED28722-E728-4B6F-9712-2ECB065DFF83}" type="presOf" srcId="{02362671-F414-4DC6-960C-E0CC2625DB30}" destId="{76F5340A-B0ED-42F9-8B36-8A77717DA040}" srcOrd="0" destOrd="0" presId="urn:microsoft.com/office/officeart/2005/8/layout/hierarchy1"/>
    <dgm:cxn modelId="{03836277-9866-4DF4-82E5-EB7D46F88815}" srcId="{82098526-B296-4721-9F65-890A62498224}" destId="{263EF1F4-02C1-499D-847F-BC9634E49EE9}" srcOrd="0" destOrd="0" parTransId="{125B1399-B3C4-4204-9964-B971BDE0D52F}" sibTransId="{DA7D6DF2-251C-4276-B2AB-89BC2FB1CA21}"/>
    <dgm:cxn modelId="{047C3A67-2D0E-4857-94FB-1B1DCE0E483A}" type="presOf" srcId="{BFBD3200-F893-4E86-989A-80E259B5C1BE}" destId="{1A4D6678-DBAE-4D03-AF9D-3C1D1E896645}" srcOrd="0" destOrd="0" presId="urn:microsoft.com/office/officeart/2005/8/layout/hierarchy1"/>
    <dgm:cxn modelId="{6020B669-0DB3-442D-8C2A-AC4AC13FC9AC}" type="presOf" srcId="{9C050D2D-43A5-45C1-A086-946E39126D2F}" destId="{397F8072-2BBF-4806-ADE5-CAC60D8895FD}" srcOrd="0" destOrd="0" presId="urn:microsoft.com/office/officeart/2005/8/layout/hierarchy1"/>
    <dgm:cxn modelId="{437FD0E5-D318-422C-8A05-63D0BF76BB82}" srcId="{82098526-B296-4721-9F65-890A62498224}" destId="{BFBD3200-F893-4E86-989A-80E259B5C1BE}" srcOrd="1" destOrd="0" parTransId="{EC8FBC4C-08CD-4879-82FA-048F10C1E322}" sibTransId="{390C8335-4BCE-4B36-8E51-5473B188CBEB}"/>
    <dgm:cxn modelId="{673B2DBC-915C-4291-97A9-D109EF34A4B1}" type="presOf" srcId="{80359DCE-88EF-4DDF-87C2-ACBABE583475}" destId="{CC09E318-953C-457B-AE17-24B095C03E90}" srcOrd="0" destOrd="0" presId="urn:microsoft.com/office/officeart/2005/8/layout/hierarchy1"/>
    <dgm:cxn modelId="{0BCC0B38-5445-4FF5-8D0C-3B578C6F9DAF}" type="presOf" srcId="{E21D398C-99A2-4ECF-995E-7FC53A5F070D}" destId="{E921E4DA-BB14-4FF4-B671-3B9D1A247A75}" srcOrd="0" destOrd="0" presId="urn:microsoft.com/office/officeart/2005/8/layout/hierarchy1"/>
    <dgm:cxn modelId="{8E3D7ED7-B5DD-46AF-8F1E-CEE080590BCF}" type="presOf" srcId="{82098526-B296-4721-9F65-890A62498224}" destId="{B2369AB3-83D8-4F3F-8B63-A33DF771BCEE}" srcOrd="0" destOrd="0" presId="urn:microsoft.com/office/officeart/2005/8/layout/hierarchy1"/>
    <dgm:cxn modelId="{CFA30DBA-6B67-4FF4-81E2-C53C4E5A7037}" type="presOf" srcId="{34D9A3F4-84DC-45DD-8EA6-FC70C9FC836B}" destId="{F4FB5574-3A4B-45C1-8AA7-C8BEF74119FC}" srcOrd="0" destOrd="0" presId="urn:microsoft.com/office/officeart/2005/8/layout/hierarchy1"/>
    <dgm:cxn modelId="{027D332B-A6A8-42F8-A121-0A8B86789841}" type="presOf" srcId="{263EF1F4-02C1-499D-847F-BC9634E49EE9}" destId="{57574FE6-8BF3-4988-A6E9-155EA0FB21A3}" srcOrd="0" destOrd="0" presId="urn:microsoft.com/office/officeart/2005/8/layout/hierarchy1"/>
    <dgm:cxn modelId="{E2FF43BC-08E5-41CA-90CF-A950CD1AB9BA}" type="presOf" srcId="{125B1399-B3C4-4204-9964-B971BDE0D52F}" destId="{5D09BAC1-4546-4B63-922D-8AB2911E5D85}" srcOrd="0" destOrd="0" presId="urn:microsoft.com/office/officeart/2005/8/layout/hierarchy1"/>
    <dgm:cxn modelId="{43B9B2BC-921B-4136-B05B-C920CF331F56}" srcId="{BFBD3200-F893-4E86-989A-80E259B5C1BE}" destId="{9C050D2D-43A5-45C1-A086-946E39126D2F}" srcOrd="1" destOrd="0" parTransId="{80359DCE-88EF-4DDF-87C2-ACBABE583475}" sibTransId="{75811585-3C0F-423E-920B-A16DDB2D7F98}"/>
    <dgm:cxn modelId="{6E81538E-9F9D-4DAE-9AD9-45EC9D82A0A7}" type="presOf" srcId="{93726DE4-0C3B-47D2-B2C1-D907C8B23650}" destId="{DE4F4263-FF99-4780-9FA8-11D773EE3EF4}" srcOrd="0" destOrd="0" presId="urn:microsoft.com/office/officeart/2005/8/layout/hierarchy1"/>
    <dgm:cxn modelId="{58F27F51-7B05-4DF7-AD21-51F80BE95317}" srcId="{BFBD3200-F893-4E86-989A-80E259B5C1BE}" destId="{93726DE4-0C3B-47D2-B2C1-D907C8B23650}" srcOrd="0" destOrd="0" parTransId="{8620EADA-B28B-42EB-8FB0-CB761DFD334F}" sibTransId="{E74D76C2-4A67-49F4-9B3F-BC7D939C33EE}"/>
    <dgm:cxn modelId="{CE87E1B8-F843-4001-9652-6AFE34E78649}" srcId="{BFBD3200-F893-4E86-989A-80E259B5C1BE}" destId="{E21D398C-99A2-4ECF-995E-7FC53A5F070D}" srcOrd="2" destOrd="0" parTransId="{34D9A3F4-84DC-45DD-8EA6-FC70C9FC836B}" sibTransId="{2E558D81-7D2E-43CA-9FAE-B7D2D48B943A}"/>
    <dgm:cxn modelId="{1E5EAFCE-09A2-4DAF-A106-07DF51BF17FF}" srcId="{02362671-F414-4DC6-960C-E0CC2625DB30}" destId="{82098526-B296-4721-9F65-890A62498224}" srcOrd="0" destOrd="0" parTransId="{D3850B36-CC6C-48A3-B086-F70674E0B201}" sibTransId="{1AC86A96-64DF-4A97-BAE7-E7532045D4AF}"/>
    <dgm:cxn modelId="{8ADC70F0-BDB9-4735-BA8E-4971BCC10DCD}" type="presParOf" srcId="{76F5340A-B0ED-42F9-8B36-8A77717DA040}" destId="{253C3F9C-3FF7-4C99-A48A-98CE08B1640D}" srcOrd="0" destOrd="0" presId="urn:microsoft.com/office/officeart/2005/8/layout/hierarchy1"/>
    <dgm:cxn modelId="{89505EE7-0813-43DD-B49F-B01AC97111C5}" type="presParOf" srcId="{253C3F9C-3FF7-4C99-A48A-98CE08B1640D}" destId="{04A63098-D99D-4BB9-AE5C-6E56A809BA02}" srcOrd="0" destOrd="0" presId="urn:microsoft.com/office/officeart/2005/8/layout/hierarchy1"/>
    <dgm:cxn modelId="{F97AACA8-0572-4C6C-AB1A-01DF9257EC7D}" type="presParOf" srcId="{04A63098-D99D-4BB9-AE5C-6E56A809BA02}" destId="{EF03611E-1F45-4731-A074-571F0B2578DD}" srcOrd="0" destOrd="0" presId="urn:microsoft.com/office/officeart/2005/8/layout/hierarchy1"/>
    <dgm:cxn modelId="{42EFCF55-F701-4A7D-A459-115AA60F84E0}" type="presParOf" srcId="{04A63098-D99D-4BB9-AE5C-6E56A809BA02}" destId="{B2369AB3-83D8-4F3F-8B63-A33DF771BCEE}" srcOrd="1" destOrd="0" presId="urn:microsoft.com/office/officeart/2005/8/layout/hierarchy1"/>
    <dgm:cxn modelId="{1F181D40-09DE-4488-B137-6D9DB9E1926F}" type="presParOf" srcId="{253C3F9C-3FF7-4C99-A48A-98CE08B1640D}" destId="{F6A182AD-C066-4E85-BF2F-1F58EFD502BD}" srcOrd="1" destOrd="0" presId="urn:microsoft.com/office/officeart/2005/8/layout/hierarchy1"/>
    <dgm:cxn modelId="{0B235745-F455-49D3-B147-5419EC00D193}" type="presParOf" srcId="{F6A182AD-C066-4E85-BF2F-1F58EFD502BD}" destId="{5D09BAC1-4546-4B63-922D-8AB2911E5D85}" srcOrd="0" destOrd="0" presId="urn:microsoft.com/office/officeart/2005/8/layout/hierarchy1"/>
    <dgm:cxn modelId="{BB30D8E3-7FF1-495A-A776-42859C70E33F}" type="presParOf" srcId="{F6A182AD-C066-4E85-BF2F-1F58EFD502BD}" destId="{271DFABC-AF19-444A-B7DA-899539441C8C}" srcOrd="1" destOrd="0" presId="urn:microsoft.com/office/officeart/2005/8/layout/hierarchy1"/>
    <dgm:cxn modelId="{AA8F5CDA-10CD-44F1-9844-8B4CD0E8AE39}" type="presParOf" srcId="{271DFABC-AF19-444A-B7DA-899539441C8C}" destId="{450E21F0-019C-4382-89A4-D8F58ECB001C}" srcOrd="0" destOrd="0" presId="urn:microsoft.com/office/officeart/2005/8/layout/hierarchy1"/>
    <dgm:cxn modelId="{A0026184-98FF-4276-856B-50EF52AF5066}" type="presParOf" srcId="{450E21F0-019C-4382-89A4-D8F58ECB001C}" destId="{0646C653-A5CE-4401-A7E4-01A96AA9EB50}" srcOrd="0" destOrd="0" presId="urn:microsoft.com/office/officeart/2005/8/layout/hierarchy1"/>
    <dgm:cxn modelId="{87192E5A-ECBE-4AB0-8C3A-D956BB498DAA}" type="presParOf" srcId="{450E21F0-019C-4382-89A4-D8F58ECB001C}" destId="{57574FE6-8BF3-4988-A6E9-155EA0FB21A3}" srcOrd="1" destOrd="0" presId="urn:microsoft.com/office/officeart/2005/8/layout/hierarchy1"/>
    <dgm:cxn modelId="{CAF77130-6F30-4405-A461-CB1BDD5EDD77}" type="presParOf" srcId="{271DFABC-AF19-444A-B7DA-899539441C8C}" destId="{47BD17C1-BC69-45FA-8F22-CA72CBB629DA}" srcOrd="1" destOrd="0" presId="urn:microsoft.com/office/officeart/2005/8/layout/hierarchy1"/>
    <dgm:cxn modelId="{FD4406EC-E01E-40A8-A5BB-1F2A9665F52D}" type="presParOf" srcId="{F6A182AD-C066-4E85-BF2F-1F58EFD502BD}" destId="{90456E56-D5F9-43CC-9BC0-C68E95C098F3}" srcOrd="2" destOrd="0" presId="urn:microsoft.com/office/officeart/2005/8/layout/hierarchy1"/>
    <dgm:cxn modelId="{54694C87-9784-44E1-8037-A94E28B6FD2B}" type="presParOf" srcId="{F6A182AD-C066-4E85-BF2F-1F58EFD502BD}" destId="{07456602-5368-4174-8D7C-F79F49B92C42}" srcOrd="3" destOrd="0" presId="urn:microsoft.com/office/officeart/2005/8/layout/hierarchy1"/>
    <dgm:cxn modelId="{3E7E69A6-F9F4-42A1-975A-982517B7B4CC}" type="presParOf" srcId="{07456602-5368-4174-8D7C-F79F49B92C42}" destId="{ECF92C39-CFA6-4942-AC3F-39E8DEC21D0C}" srcOrd="0" destOrd="0" presId="urn:microsoft.com/office/officeart/2005/8/layout/hierarchy1"/>
    <dgm:cxn modelId="{D1383093-8021-4F33-9707-4745BF32B0E2}" type="presParOf" srcId="{ECF92C39-CFA6-4942-AC3F-39E8DEC21D0C}" destId="{F8D4B19B-EFF1-4AF8-A99A-A57193BAE677}" srcOrd="0" destOrd="0" presId="urn:microsoft.com/office/officeart/2005/8/layout/hierarchy1"/>
    <dgm:cxn modelId="{A65C456C-7DB5-4964-818A-2C303ECF50F5}" type="presParOf" srcId="{ECF92C39-CFA6-4942-AC3F-39E8DEC21D0C}" destId="{1A4D6678-DBAE-4D03-AF9D-3C1D1E896645}" srcOrd="1" destOrd="0" presId="urn:microsoft.com/office/officeart/2005/8/layout/hierarchy1"/>
    <dgm:cxn modelId="{2E830B57-217F-4F4D-A68D-9E82D183FF3C}" type="presParOf" srcId="{07456602-5368-4174-8D7C-F79F49B92C42}" destId="{0F0DFDD5-2801-4E46-BDE6-97B0B7884A39}" srcOrd="1" destOrd="0" presId="urn:microsoft.com/office/officeart/2005/8/layout/hierarchy1"/>
    <dgm:cxn modelId="{5764CB07-7781-4D5C-A4F0-ABB1741E8CD9}" type="presParOf" srcId="{0F0DFDD5-2801-4E46-BDE6-97B0B7884A39}" destId="{E4F75F6D-DEA5-4824-8E07-005D5A05FEB8}" srcOrd="0" destOrd="0" presId="urn:microsoft.com/office/officeart/2005/8/layout/hierarchy1"/>
    <dgm:cxn modelId="{CF5BFCCC-A80A-45A1-97EF-D44207485B61}" type="presParOf" srcId="{0F0DFDD5-2801-4E46-BDE6-97B0B7884A39}" destId="{AD16EE1F-D780-499D-9544-7A5454C00231}" srcOrd="1" destOrd="0" presId="urn:microsoft.com/office/officeart/2005/8/layout/hierarchy1"/>
    <dgm:cxn modelId="{21654205-C25C-4C77-A46C-A3A1ECFA15AE}" type="presParOf" srcId="{AD16EE1F-D780-499D-9544-7A5454C00231}" destId="{3D531BF7-2E9B-40F1-B649-4345CC359BF2}" srcOrd="0" destOrd="0" presId="urn:microsoft.com/office/officeart/2005/8/layout/hierarchy1"/>
    <dgm:cxn modelId="{CA3E1A7F-329B-4679-A50C-5B6208AAA6D8}" type="presParOf" srcId="{3D531BF7-2E9B-40F1-B649-4345CC359BF2}" destId="{35048C36-0CF4-45F1-97C4-980B78555B56}" srcOrd="0" destOrd="0" presId="urn:microsoft.com/office/officeart/2005/8/layout/hierarchy1"/>
    <dgm:cxn modelId="{5064AF55-E347-4DC9-B49C-E84CF296614F}" type="presParOf" srcId="{3D531BF7-2E9B-40F1-B649-4345CC359BF2}" destId="{DE4F4263-FF99-4780-9FA8-11D773EE3EF4}" srcOrd="1" destOrd="0" presId="urn:microsoft.com/office/officeart/2005/8/layout/hierarchy1"/>
    <dgm:cxn modelId="{A38DBD14-D12F-4215-812C-02FCBEE4EFD2}" type="presParOf" srcId="{AD16EE1F-D780-499D-9544-7A5454C00231}" destId="{EA14C9CE-FBC3-4A42-B297-97CA3F723F49}" srcOrd="1" destOrd="0" presId="urn:microsoft.com/office/officeart/2005/8/layout/hierarchy1"/>
    <dgm:cxn modelId="{1A0F40EB-9B88-40D9-849A-8B57CA794545}" type="presParOf" srcId="{0F0DFDD5-2801-4E46-BDE6-97B0B7884A39}" destId="{CC09E318-953C-457B-AE17-24B095C03E90}" srcOrd="2" destOrd="0" presId="urn:microsoft.com/office/officeart/2005/8/layout/hierarchy1"/>
    <dgm:cxn modelId="{B974B54C-DD55-4C9E-9C63-FA43FBC0D221}" type="presParOf" srcId="{0F0DFDD5-2801-4E46-BDE6-97B0B7884A39}" destId="{66E5EBA3-84A4-477E-80EA-9FA76921AE26}" srcOrd="3" destOrd="0" presId="urn:microsoft.com/office/officeart/2005/8/layout/hierarchy1"/>
    <dgm:cxn modelId="{7853739A-2594-4C7D-B0C8-1564FC8D17F2}" type="presParOf" srcId="{66E5EBA3-84A4-477E-80EA-9FA76921AE26}" destId="{DE1313BD-0966-4B3B-A4A5-A28FD3C1850E}" srcOrd="0" destOrd="0" presId="urn:microsoft.com/office/officeart/2005/8/layout/hierarchy1"/>
    <dgm:cxn modelId="{AE3800D0-837F-4ED0-A2F3-69477E93EE10}" type="presParOf" srcId="{DE1313BD-0966-4B3B-A4A5-A28FD3C1850E}" destId="{8F376929-046C-445E-86B4-066131125A83}" srcOrd="0" destOrd="0" presId="urn:microsoft.com/office/officeart/2005/8/layout/hierarchy1"/>
    <dgm:cxn modelId="{AA235EEF-74D3-4998-ABB3-479390D49BDE}" type="presParOf" srcId="{DE1313BD-0966-4B3B-A4A5-A28FD3C1850E}" destId="{397F8072-2BBF-4806-ADE5-CAC60D8895FD}" srcOrd="1" destOrd="0" presId="urn:microsoft.com/office/officeart/2005/8/layout/hierarchy1"/>
    <dgm:cxn modelId="{6EBB5C72-0BB8-4848-B30D-E799EAA688C3}" type="presParOf" srcId="{66E5EBA3-84A4-477E-80EA-9FA76921AE26}" destId="{629C4E58-DD7E-4947-B05B-D279D0A6F5DE}" srcOrd="1" destOrd="0" presId="urn:microsoft.com/office/officeart/2005/8/layout/hierarchy1"/>
    <dgm:cxn modelId="{1FBC64D5-FCE5-4234-BBA0-B8D9FAB10B6C}" type="presParOf" srcId="{0F0DFDD5-2801-4E46-BDE6-97B0B7884A39}" destId="{F4FB5574-3A4B-45C1-8AA7-C8BEF74119FC}" srcOrd="4" destOrd="0" presId="urn:microsoft.com/office/officeart/2005/8/layout/hierarchy1"/>
    <dgm:cxn modelId="{2D1ABFBB-D76C-4A21-9E35-C4A0F83A864D}" type="presParOf" srcId="{0F0DFDD5-2801-4E46-BDE6-97B0B7884A39}" destId="{25FB5D98-E7A5-4662-8DF6-286FD5319D9E}" srcOrd="5" destOrd="0" presId="urn:microsoft.com/office/officeart/2005/8/layout/hierarchy1"/>
    <dgm:cxn modelId="{659A0846-A82B-42CF-8E47-3B0D3EC08A5B}" type="presParOf" srcId="{25FB5D98-E7A5-4662-8DF6-286FD5319D9E}" destId="{B574A9D5-37B8-41BE-8DEA-043B16D6E3E4}" srcOrd="0" destOrd="0" presId="urn:microsoft.com/office/officeart/2005/8/layout/hierarchy1"/>
    <dgm:cxn modelId="{F450021F-81CD-4174-A95C-D551C1EF72C6}" type="presParOf" srcId="{B574A9D5-37B8-41BE-8DEA-043B16D6E3E4}" destId="{3DFC7B6F-409F-4C8C-8C91-136BE1CAF72A}" srcOrd="0" destOrd="0" presId="urn:microsoft.com/office/officeart/2005/8/layout/hierarchy1"/>
    <dgm:cxn modelId="{AF0B8A00-9A3B-427A-907A-FA4B1025D0F1}" type="presParOf" srcId="{B574A9D5-37B8-41BE-8DEA-043B16D6E3E4}" destId="{E921E4DA-BB14-4FF4-B671-3B9D1A247A75}" srcOrd="1" destOrd="0" presId="urn:microsoft.com/office/officeart/2005/8/layout/hierarchy1"/>
    <dgm:cxn modelId="{6053128C-17B0-470B-9299-34519828715F}" type="presParOf" srcId="{25FB5D98-E7A5-4662-8DF6-286FD5319D9E}" destId="{6598EC8B-CA25-46AA-A342-2CE055A01A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891B3-8357-4E37-A00A-D1B4E8AB47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7EBB46-9402-48B4-B755-C0F8C22FFFE4}" type="pres">
      <dgm:prSet presAssocID="{C92891B3-8357-4E37-A00A-D1B4E8AB47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</dgm:ptLst>
  <dgm:cxnLst>
    <dgm:cxn modelId="{FC22461E-9D39-4B22-BA8F-89DFF698F5FA}" type="presOf" srcId="{C92891B3-8357-4E37-A00A-D1B4E8AB4799}" destId="{C57EBB46-9402-48B4-B755-C0F8C22FFFE4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E8051-AC74-40DA-B5BF-DE0FB0F36E11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13F272-F801-4FDE-BA76-75246053FDB5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  <a:latin typeface="Comic Sans MS" pitchFamily="66" charset="0"/>
            </a:rPr>
            <a:t>активізувати пізнавальну діяльність</a:t>
          </a:r>
          <a:endParaRPr lang="ru-RU" dirty="0"/>
        </a:p>
      </dgm:t>
    </dgm:pt>
    <dgm:pt modelId="{57DDA38E-F82B-4781-B9AE-929119B033B4}" type="parTrans" cxnId="{6A40AE7D-BCF3-470A-A35D-C96BCE830AAB}">
      <dgm:prSet/>
      <dgm:spPr/>
      <dgm:t>
        <a:bodyPr/>
        <a:lstStyle/>
        <a:p>
          <a:endParaRPr lang="ru-RU"/>
        </a:p>
      </dgm:t>
    </dgm:pt>
    <dgm:pt modelId="{0CDC246C-3C77-4021-A059-0D714CCBD4AC}" type="sibTrans" cxnId="{6A40AE7D-BCF3-470A-A35D-C96BCE830AAB}">
      <dgm:prSet/>
      <dgm:spPr/>
      <dgm:t>
        <a:bodyPr/>
        <a:lstStyle/>
        <a:p>
          <a:endParaRPr lang="ru-RU"/>
        </a:p>
      </dgm:t>
    </dgm:pt>
    <dgm:pt modelId="{F4ADB8FD-C270-49B4-AAE7-EF5041FDA81E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  <a:latin typeface="Comic Sans MS" pitchFamily="66" charset="0"/>
            </a:rPr>
            <a:t>підвищити мотивацію учня до навчання</a:t>
          </a:r>
          <a:endParaRPr lang="ru-RU" dirty="0"/>
        </a:p>
      </dgm:t>
    </dgm:pt>
    <dgm:pt modelId="{93F4E870-F906-4DAC-8560-3200893A4BB5}" type="parTrans" cxnId="{DA10B2E0-3D0A-4789-B3BD-4AA4073153BC}">
      <dgm:prSet/>
      <dgm:spPr/>
      <dgm:t>
        <a:bodyPr/>
        <a:lstStyle/>
        <a:p>
          <a:endParaRPr lang="ru-RU"/>
        </a:p>
      </dgm:t>
    </dgm:pt>
    <dgm:pt modelId="{4571D7C1-D740-413B-999D-AA37F4D65C8F}" type="sibTrans" cxnId="{DA10B2E0-3D0A-4789-B3BD-4AA4073153BC}">
      <dgm:prSet/>
      <dgm:spPr/>
      <dgm:t>
        <a:bodyPr/>
        <a:lstStyle/>
        <a:p>
          <a:endParaRPr lang="ru-RU"/>
        </a:p>
      </dgm:t>
    </dgm:pt>
    <dgm:pt modelId="{A8F9425F-80AF-464E-81B4-54E6EEEE81C0}">
      <dgm:prSet/>
      <dgm:spPr/>
      <dgm:t>
        <a:bodyPr/>
        <a:lstStyle/>
        <a:p>
          <a:r>
            <a:rPr lang="uk-UA" dirty="0" smtClean="0">
              <a:solidFill>
                <a:srgbClr val="7030A0"/>
              </a:solidFill>
              <a:latin typeface="Comic Sans MS" pitchFamily="66" charset="0"/>
            </a:rPr>
            <a:t>створити умови для підвищення ефективності уроку</a:t>
          </a:r>
          <a:endParaRPr lang="ru-RU" dirty="0"/>
        </a:p>
      </dgm:t>
    </dgm:pt>
    <dgm:pt modelId="{B3E81706-0E40-4B32-B46D-B11C2B726CBF}" type="parTrans" cxnId="{1E61D32C-D2CD-4402-B784-BB515B3533B3}">
      <dgm:prSet/>
      <dgm:spPr/>
      <dgm:t>
        <a:bodyPr/>
        <a:lstStyle/>
        <a:p>
          <a:endParaRPr lang="ru-RU"/>
        </a:p>
      </dgm:t>
    </dgm:pt>
    <dgm:pt modelId="{B85C050A-43D8-47BD-B35F-3317B3A9730B}" type="sibTrans" cxnId="{1E61D32C-D2CD-4402-B784-BB515B3533B3}">
      <dgm:prSet/>
      <dgm:spPr/>
      <dgm:t>
        <a:bodyPr/>
        <a:lstStyle/>
        <a:p>
          <a:endParaRPr lang="ru-RU"/>
        </a:p>
      </dgm:t>
    </dgm:pt>
    <dgm:pt modelId="{97831D28-7566-481E-988F-C14DAD00AE40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  <a:latin typeface="Comic Sans MS" pitchFamily="66" charset="0"/>
            </a:rPr>
            <a:t>інтенсифікувати навчальний процес</a:t>
          </a:r>
          <a:endParaRPr lang="ru-RU" dirty="0"/>
        </a:p>
      </dgm:t>
    </dgm:pt>
    <dgm:pt modelId="{D0E6E201-5FD0-4BA1-B2DD-972E49A2A0DA}" type="sibTrans" cxnId="{43AD0247-E790-43F4-AD9F-20ABB217C1AE}">
      <dgm:prSet/>
      <dgm:spPr/>
      <dgm:t>
        <a:bodyPr/>
        <a:lstStyle/>
        <a:p>
          <a:endParaRPr lang="ru-RU"/>
        </a:p>
      </dgm:t>
    </dgm:pt>
    <dgm:pt modelId="{E7A5FAEF-995D-48D1-AC9B-35E979103260}" type="parTrans" cxnId="{43AD0247-E790-43F4-AD9F-20ABB217C1AE}">
      <dgm:prSet/>
      <dgm:spPr/>
      <dgm:t>
        <a:bodyPr/>
        <a:lstStyle/>
        <a:p>
          <a:endParaRPr lang="ru-RU"/>
        </a:p>
      </dgm:t>
    </dgm:pt>
    <dgm:pt modelId="{944F858A-B157-4CBA-BC83-3459DE0A5664}" type="pres">
      <dgm:prSet presAssocID="{6D1E8051-AC74-40DA-B5BF-DE0FB0F36E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788B6-FAD0-43E2-B704-0CECE23C0FD1}" type="pres">
      <dgm:prSet presAssocID="{97831D28-7566-481E-988F-C14DAD00AE40}" presName="comp" presStyleCnt="0"/>
      <dgm:spPr/>
    </dgm:pt>
    <dgm:pt modelId="{A5F73F0F-E814-4A05-BE9C-E1FF75392E3A}" type="pres">
      <dgm:prSet presAssocID="{97831D28-7566-481E-988F-C14DAD00AE40}" presName="box" presStyleLbl="node1" presStyleIdx="0" presStyleCnt="4"/>
      <dgm:spPr/>
      <dgm:t>
        <a:bodyPr/>
        <a:lstStyle/>
        <a:p>
          <a:endParaRPr lang="ru-RU"/>
        </a:p>
      </dgm:t>
    </dgm:pt>
    <dgm:pt modelId="{C8FF80CF-978E-42BF-B8F6-B004CA8BB8D2}" type="pres">
      <dgm:prSet presAssocID="{97831D28-7566-481E-988F-C14DAD00AE40}" presName="img" presStyleLbl="fgImgPlace1" presStyleIdx="0" presStyleCnt="4" custFlipHor="1" custScaleX="45182"/>
      <dgm:spPr>
        <a:noFill/>
      </dgm:spPr>
    </dgm:pt>
    <dgm:pt modelId="{5727C6CA-FAD1-4E2A-B1CA-6EB1CA379C6F}" type="pres">
      <dgm:prSet presAssocID="{97831D28-7566-481E-988F-C14DAD00AE4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A99B1-958D-4BF5-8D62-6E3B99F2756C}" type="pres">
      <dgm:prSet presAssocID="{D0E6E201-5FD0-4BA1-B2DD-972E49A2A0DA}" presName="spacer" presStyleCnt="0"/>
      <dgm:spPr/>
    </dgm:pt>
    <dgm:pt modelId="{6F9874C7-BA0C-4B2B-A98E-1E59FF82B906}" type="pres">
      <dgm:prSet presAssocID="{8713F272-F801-4FDE-BA76-75246053FDB5}" presName="comp" presStyleCnt="0"/>
      <dgm:spPr/>
    </dgm:pt>
    <dgm:pt modelId="{BBDDF471-56A3-4842-8E36-286408C7708F}" type="pres">
      <dgm:prSet presAssocID="{8713F272-F801-4FDE-BA76-75246053FDB5}" presName="box" presStyleLbl="node1" presStyleIdx="1" presStyleCnt="4"/>
      <dgm:spPr/>
      <dgm:t>
        <a:bodyPr/>
        <a:lstStyle/>
        <a:p>
          <a:endParaRPr lang="ru-RU"/>
        </a:p>
      </dgm:t>
    </dgm:pt>
    <dgm:pt modelId="{3698D6EE-94F9-434A-9BC3-C71B9072A49E}" type="pres">
      <dgm:prSet presAssocID="{8713F272-F801-4FDE-BA76-75246053FDB5}" presName="img" presStyleLbl="fgImgPlace1" presStyleIdx="1" presStyleCnt="4" custScaleX="60288"/>
      <dgm:spPr>
        <a:noFill/>
      </dgm:spPr>
    </dgm:pt>
    <dgm:pt modelId="{A579ADA6-3BD0-44D8-B55A-F1A3CC682CFB}" type="pres">
      <dgm:prSet presAssocID="{8713F272-F801-4FDE-BA76-75246053FDB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E2F3-3439-4999-BE4C-AB3476F0D1B3}" type="pres">
      <dgm:prSet presAssocID="{0CDC246C-3C77-4021-A059-0D714CCBD4AC}" presName="spacer" presStyleCnt="0"/>
      <dgm:spPr/>
    </dgm:pt>
    <dgm:pt modelId="{1BA79261-FD46-4EA4-8F55-8D7880ABA55A}" type="pres">
      <dgm:prSet presAssocID="{A8F9425F-80AF-464E-81B4-54E6EEEE81C0}" presName="comp" presStyleCnt="0"/>
      <dgm:spPr/>
    </dgm:pt>
    <dgm:pt modelId="{2C2CA0F1-34C7-486D-B89B-10B6A73751AB}" type="pres">
      <dgm:prSet presAssocID="{A8F9425F-80AF-464E-81B4-54E6EEEE81C0}" presName="box" presStyleLbl="node1" presStyleIdx="2" presStyleCnt="4"/>
      <dgm:spPr/>
      <dgm:t>
        <a:bodyPr/>
        <a:lstStyle/>
        <a:p>
          <a:endParaRPr lang="ru-RU"/>
        </a:p>
      </dgm:t>
    </dgm:pt>
    <dgm:pt modelId="{326A332F-DDAC-4887-A92E-95880A7DE18B}" type="pres">
      <dgm:prSet presAssocID="{A8F9425F-80AF-464E-81B4-54E6EEEE81C0}" presName="img" presStyleLbl="fgImgPlace1" presStyleIdx="2" presStyleCnt="4" custScaleX="60288"/>
      <dgm:spPr>
        <a:noFill/>
      </dgm:spPr>
    </dgm:pt>
    <dgm:pt modelId="{EDF81994-B667-4AB4-AAAD-B6A22926BF72}" type="pres">
      <dgm:prSet presAssocID="{A8F9425F-80AF-464E-81B4-54E6EEEE81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DA097-5A1E-4CE3-A201-471D4DB89A95}" type="pres">
      <dgm:prSet presAssocID="{B85C050A-43D8-47BD-B35F-3317B3A9730B}" presName="spacer" presStyleCnt="0"/>
      <dgm:spPr/>
    </dgm:pt>
    <dgm:pt modelId="{3B13A68F-B7AF-4670-9320-5BB2C582A2A0}" type="pres">
      <dgm:prSet presAssocID="{F4ADB8FD-C270-49B4-AAE7-EF5041FDA81E}" presName="comp" presStyleCnt="0"/>
      <dgm:spPr/>
    </dgm:pt>
    <dgm:pt modelId="{15D52D68-BB32-4516-B85D-B6CC439B49DB}" type="pres">
      <dgm:prSet presAssocID="{F4ADB8FD-C270-49B4-AAE7-EF5041FDA81E}" presName="box" presStyleLbl="node1" presStyleIdx="3" presStyleCnt="4"/>
      <dgm:spPr/>
      <dgm:t>
        <a:bodyPr/>
        <a:lstStyle/>
        <a:p>
          <a:endParaRPr lang="ru-RU"/>
        </a:p>
      </dgm:t>
    </dgm:pt>
    <dgm:pt modelId="{10AB646A-4DFD-44FC-B958-AACC9CF4ACF0}" type="pres">
      <dgm:prSet presAssocID="{F4ADB8FD-C270-49B4-AAE7-EF5041FDA81E}" presName="img" presStyleLbl="fgImgPlace1" presStyleIdx="3" presStyleCnt="4" custScaleX="60288"/>
      <dgm:spPr>
        <a:noFill/>
      </dgm:spPr>
    </dgm:pt>
    <dgm:pt modelId="{FA20733F-AFF4-4E3B-B12C-2180CC0556FA}" type="pres">
      <dgm:prSet presAssocID="{F4ADB8FD-C270-49B4-AAE7-EF5041FDA81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0AE7D-BCF3-470A-A35D-C96BCE830AAB}" srcId="{6D1E8051-AC74-40DA-B5BF-DE0FB0F36E11}" destId="{8713F272-F801-4FDE-BA76-75246053FDB5}" srcOrd="1" destOrd="0" parTransId="{57DDA38E-F82B-4781-B9AE-929119B033B4}" sibTransId="{0CDC246C-3C77-4021-A059-0D714CCBD4AC}"/>
    <dgm:cxn modelId="{8CDD3C3D-9DB6-4530-A46A-8B3C268F1C1B}" type="presOf" srcId="{A8F9425F-80AF-464E-81B4-54E6EEEE81C0}" destId="{2C2CA0F1-34C7-486D-B89B-10B6A73751AB}" srcOrd="0" destOrd="0" presId="urn:microsoft.com/office/officeart/2005/8/layout/vList4#1"/>
    <dgm:cxn modelId="{43AD0247-E790-43F4-AD9F-20ABB217C1AE}" srcId="{6D1E8051-AC74-40DA-B5BF-DE0FB0F36E11}" destId="{97831D28-7566-481E-988F-C14DAD00AE40}" srcOrd="0" destOrd="0" parTransId="{E7A5FAEF-995D-48D1-AC9B-35E979103260}" sibTransId="{D0E6E201-5FD0-4BA1-B2DD-972E49A2A0DA}"/>
    <dgm:cxn modelId="{ED32BEC4-72F8-44A9-8AE6-0C3303A98C8F}" type="presOf" srcId="{8713F272-F801-4FDE-BA76-75246053FDB5}" destId="{A579ADA6-3BD0-44D8-B55A-F1A3CC682CFB}" srcOrd="1" destOrd="0" presId="urn:microsoft.com/office/officeart/2005/8/layout/vList4#1"/>
    <dgm:cxn modelId="{E7572883-EA6F-43DE-A108-94D06F61A0A8}" type="presOf" srcId="{F4ADB8FD-C270-49B4-AAE7-EF5041FDA81E}" destId="{FA20733F-AFF4-4E3B-B12C-2180CC0556FA}" srcOrd="1" destOrd="0" presId="urn:microsoft.com/office/officeart/2005/8/layout/vList4#1"/>
    <dgm:cxn modelId="{E387244C-64F8-46EC-9FE0-E7DCB078548D}" type="presOf" srcId="{8713F272-F801-4FDE-BA76-75246053FDB5}" destId="{BBDDF471-56A3-4842-8E36-286408C7708F}" srcOrd="0" destOrd="0" presId="urn:microsoft.com/office/officeart/2005/8/layout/vList4#1"/>
    <dgm:cxn modelId="{E91A9033-DD60-46B3-BED1-D72AA4C356F1}" type="presOf" srcId="{F4ADB8FD-C270-49B4-AAE7-EF5041FDA81E}" destId="{15D52D68-BB32-4516-B85D-B6CC439B49DB}" srcOrd="0" destOrd="0" presId="urn:microsoft.com/office/officeart/2005/8/layout/vList4#1"/>
    <dgm:cxn modelId="{A14F0365-D117-4512-A826-7D5AE27ECE7C}" type="presOf" srcId="{6D1E8051-AC74-40DA-B5BF-DE0FB0F36E11}" destId="{944F858A-B157-4CBA-BC83-3459DE0A5664}" srcOrd="0" destOrd="0" presId="urn:microsoft.com/office/officeart/2005/8/layout/vList4#1"/>
    <dgm:cxn modelId="{E1ACF652-6C51-4C09-ADAC-EA8B652A9EC3}" type="presOf" srcId="{97831D28-7566-481E-988F-C14DAD00AE40}" destId="{A5F73F0F-E814-4A05-BE9C-E1FF75392E3A}" srcOrd="0" destOrd="0" presId="urn:microsoft.com/office/officeart/2005/8/layout/vList4#1"/>
    <dgm:cxn modelId="{1E61D32C-D2CD-4402-B784-BB515B3533B3}" srcId="{6D1E8051-AC74-40DA-B5BF-DE0FB0F36E11}" destId="{A8F9425F-80AF-464E-81B4-54E6EEEE81C0}" srcOrd="2" destOrd="0" parTransId="{B3E81706-0E40-4B32-B46D-B11C2B726CBF}" sibTransId="{B85C050A-43D8-47BD-B35F-3317B3A9730B}"/>
    <dgm:cxn modelId="{B13C3CA6-CCD5-41A6-AC13-7953C15683D2}" type="presOf" srcId="{97831D28-7566-481E-988F-C14DAD00AE40}" destId="{5727C6CA-FAD1-4E2A-B1CA-6EB1CA379C6F}" srcOrd="1" destOrd="0" presId="urn:microsoft.com/office/officeart/2005/8/layout/vList4#1"/>
    <dgm:cxn modelId="{DA10B2E0-3D0A-4789-B3BD-4AA4073153BC}" srcId="{6D1E8051-AC74-40DA-B5BF-DE0FB0F36E11}" destId="{F4ADB8FD-C270-49B4-AAE7-EF5041FDA81E}" srcOrd="3" destOrd="0" parTransId="{93F4E870-F906-4DAC-8560-3200893A4BB5}" sibTransId="{4571D7C1-D740-413B-999D-AA37F4D65C8F}"/>
    <dgm:cxn modelId="{AB51E148-7979-4DD5-ABF2-D9969600CBF2}" type="presOf" srcId="{A8F9425F-80AF-464E-81B4-54E6EEEE81C0}" destId="{EDF81994-B667-4AB4-AAAD-B6A22926BF72}" srcOrd="1" destOrd="0" presId="urn:microsoft.com/office/officeart/2005/8/layout/vList4#1"/>
    <dgm:cxn modelId="{6CD8D1B8-68CF-42FA-AE9D-C8F225BFF547}" type="presParOf" srcId="{944F858A-B157-4CBA-BC83-3459DE0A5664}" destId="{F3C788B6-FAD0-43E2-B704-0CECE23C0FD1}" srcOrd="0" destOrd="0" presId="urn:microsoft.com/office/officeart/2005/8/layout/vList4#1"/>
    <dgm:cxn modelId="{949E33D1-8D68-4E61-88F7-D4363927F8B7}" type="presParOf" srcId="{F3C788B6-FAD0-43E2-B704-0CECE23C0FD1}" destId="{A5F73F0F-E814-4A05-BE9C-E1FF75392E3A}" srcOrd="0" destOrd="0" presId="urn:microsoft.com/office/officeart/2005/8/layout/vList4#1"/>
    <dgm:cxn modelId="{2A30613E-6492-4403-A098-6F77027748BB}" type="presParOf" srcId="{F3C788B6-FAD0-43E2-B704-0CECE23C0FD1}" destId="{C8FF80CF-978E-42BF-B8F6-B004CA8BB8D2}" srcOrd="1" destOrd="0" presId="urn:microsoft.com/office/officeart/2005/8/layout/vList4#1"/>
    <dgm:cxn modelId="{22563096-54E4-43E7-AF85-34F9BAEC87D3}" type="presParOf" srcId="{F3C788B6-FAD0-43E2-B704-0CECE23C0FD1}" destId="{5727C6CA-FAD1-4E2A-B1CA-6EB1CA379C6F}" srcOrd="2" destOrd="0" presId="urn:microsoft.com/office/officeart/2005/8/layout/vList4#1"/>
    <dgm:cxn modelId="{92B914DF-D192-4571-B2F7-40DF4B5F1695}" type="presParOf" srcId="{944F858A-B157-4CBA-BC83-3459DE0A5664}" destId="{A74A99B1-958D-4BF5-8D62-6E3B99F2756C}" srcOrd="1" destOrd="0" presId="urn:microsoft.com/office/officeart/2005/8/layout/vList4#1"/>
    <dgm:cxn modelId="{9B569D29-EADF-477A-B972-D80480122307}" type="presParOf" srcId="{944F858A-B157-4CBA-BC83-3459DE0A5664}" destId="{6F9874C7-BA0C-4B2B-A98E-1E59FF82B906}" srcOrd="2" destOrd="0" presId="urn:microsoft.com/office/officeart/2005/8/layout/vList4#1"/>
    <dgm:cxn modelId="{23F6D07B-353C-40B3-8E0F-840C770A8B00}" type="presParOf" srcId="{6F9874C7-BA0C-4B2B-A98E-1E59FF82B906}" destId="{BBDDF471-56A3-4842-8E36-286408C7708F}" srcOrd="0" destOrd="0" presId="urn:microsoft.com/office/officeart/2005/8/layout/vList4#1"/>
    <dgm:cxn modelId="{6EE3C45A-F505-45B8-B06B-CDAEC29127DE}" type="presParOf" srcId="{6F9874C7-BA0C-4B2B-A98E-1E59FF82B906}" destId="{3698D6EE-94F9-434A-9BC3-C71B9072A49E}" srcOrd="1" destOrd="0" presId="urn:microsoft.com/office/officeart/2005/8/layout/vList4#1"/>
    <dgm:cxn modelId="{2724E36A-CE3F-4390-B3F9-B091431A76A7}" type="presParOf" srcId="{6F9874C7-BA0C-4B2B-A98E-1E59FF82B906}" destId="{A579ADA6-3BD0-44D8-B55A-F1A3CC682CFB}" srcOrd="2" destOrd="0" presId="urn:microsoft.com/office/officeart/2005/8/layout/vList4#1"/>
    <dgm:cxn modelId="{1216E742-4EC0-4F4D-90A9-2FEBEE2A98B2}" type="presParOf" srcId="{944F858A-B157-4CBA-BC83-3459DE0A5664}" destId="{70F2E2F3-3439-4999-BE4C-AB3476F0D1B3}" srcOrd="3" destOrd="0" presId="urn:microsoft.com/office/officeart/2005/8/layout/vList4#1"/>
    <dgm:cxn modelId="{32E60725-1FDE-4B08-8D56-C3566799D8ED}" type="presParOf" srcId="{944F858A-B157-4CBA-BC83-3459DE0A5664}" destId="{1BA79261-FD46-4EA4-8F55-8D7880ABA55A}" srcOrd="4" destOrd="0" presId="urn:microsoft.com/office/officeart/2005/8/layout/vList4#1"/>
    <dgm:cxn modelId="{8A64735A-F425-4225-8AE6-33A23591430D}" type="presParOf" srcId="{1BA79261-FD46-4EA4-8F55-8D7880ABA55A}" destId="{2C2CA0F1-34C7-486D-B89B-10B6A73751AB}" srcOrd="0" destOrd="0" presId="urn:microsoft.com/office/officeart/2005/8/layout/vList4#1"/>
    <dgm:cxn modelId="{82EDF5E1-E10F-4511-9496-185B2D82155D}" type="presParOf" srcId="{1BA79261-FD46-4EA4-8F55-8D7880ABA55A}" destId="{326A332F-DDAC-4887-A92E-95880A7DE18B}" srcOrd="1" destOrd="0" presId="urn:microsoft.com/office/officeart/2005/8/layout/vList4#1"/>
    <dgm:cxn modelId="{40CFD736-A76E-4013-A01E-145C71DCD89A}" type="presParOf" srcId="{1BA79261-FD46-4EA4-8F55-8D7880ABA55A}" destId="{EDF81994-B667-4AB4-AAAD-B6A22926BF72}" srcOrd="2" destOrd="0" presId="urn:microsoft.com/office/officeart/2005/8/layout/vList4#1"/>
    <dgm:cxn modelId="{FB191F61-E3DA-4146-9B60-3AF23F4F2EB0}" type="presParOf" srcId="{944F858A-B157-4CBA-BC83-3459DE0A5664}" destId="{D99DA097-5A1E-4CE3-A201-471D4DB89A95}" srcOrd="5" destOrd="0" presId="urn:microsoft.com/office/officeart/2005/8/layout/vList4#1"/>
    <dgm:cxn modelId="{47E00792-19E2-47AB-BAA9-5A4D03A49E00}" type="presParOf" srcId="{944F858A-B157-4CBA-BC83-3459DE0A5664}" destId="{3B13A68F-B7AF-4670-9320-5BB2C582A2A0}" srcOrd="6" destOrd="0" presId="urn:microsoft.com/office/officeart/2005/8/layout/vList4#1"/>
    <dgm:cxn modelId="{F9C976E7-80D2-47E5-A999-30E40E288A02}" type="presParOf" srcId="{3B13A68F-B7AF-4670-9320-5BB2C582A2A0}" destId="{15D52D68-BB32-4516-B85D-B6CC439B49DB}" srcOrd="0" destOrd="0" presId="urn:microsoft.com/office/officeart/2005/8/layout/vList4#1"/>
    <dgm:cxn modelId="{5E707EEE-032C-4801-892E-816E90705A9C}" type="presParOf" srcId="{3B13A68F-B7AF-4670-9320-5BB2C582A2A0}" destId="{10AB646A-4DFD-44FC-B958-AACC9CF4ACF0}" srcOrd="1" destOrd="0" presId="urn:microsoft.com/office/officeart/2005/8/layout/vList4#1"/>
    <dgm:cxn modelId="{C90DCCC7-B090-42D6-B1A2-221832B48D5D}" type="presParOf" srcId="{3B13A68F-B7AF-4670-9320-5BB2C582A2A0}" destId="{FA20733F-AFF4-4E3B-B12C-2180CC0556F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5574-3A4B-45C1-8AA7-C8BEF74119FC}">
      <dsp:nvSpPr>
        <dsp:cNvPr id="0" name=""/>
        <dsp:cNvSpPr/>
      </dsp:nvSpPr>
      <dsp:spPr>
        <a:xfrm>
          <a:off x="4056549" y="2125351"/>
          <a:ext cx="1662978" cy="39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67"/>
              </a:lnTo>
              <a:lnTo>
                <a:pt x="1662978" y="269667"/>
              </a:lnTo>
              <a:lnTo>
                <a:pt x="1662978" y="39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9E318-953C-457B-AE17-24B095C03E90}">
      <dsp:nvSpPr>
        <dsp:cNvPr id="0" name=""/>
        <dsp:cNvSpPr/>
      </dsp:nvSpPr>
      <dsp:spPr>
        <a:xfrm>
          <a:off x="3555855" y="2125351"/>
          <a:ext cx="500694" cy="395713"/>
        </a:xfrm>
        <a:custGeom>
          <a:avLst/>
          <a:gdLst/>
          <a:ahLst/>
          <a:cxnLst/>
          <a:rect l="0" t="0" r="0" b="0"/>
          <a:pathLst>
            <a:path>
              <a:moveTo>
                <a:pt x="500694" y="0"/>
              </a:moveTo>
              <a:lnTo>
                <a:pt x="500694" y="269667"/>
              </a:lnTo>
              <a:lnTo>
                <a:pt x="0" y="269667"/>
              </a:lnTo>
              <a:lnTo>
                <a:pt x="0" y="395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75F6D-DEA5-4824-8E07-005D5A05FEB8}">
      <dsp:nvSpPr>
        <dsp:cNvPr id="0" name=""/>
        <dsp:cNvSpPr/>
      </dsp:nvSpPr>
      <dsp:spPr>
        <a:xfrm>
          <a:off x="1897284" y="2125351"/>
          <a:ext cx="2159264" cy="395324"/>
        </a:xfrm>
        <a:custGeom>
          <a:avLst/>
          <a:gdLst/>
          <a:ahLst/>
          <a:cxnLst/>
          <a:rect l="0" t="0" r="0" b="0"/>
          <a:pathLst>
            <a:path>
              <a:moveTo>
                <a:pt x="2159264" y="0"/>
              </a:moveTo>
              <a:lnTo>
                <a:pt x="2159264" y="269278"/>
              </a:lnTo>
              <a:lnTo>
                <a:pt x="0" y="269278"/>
              </a:lnTo>
              <a:lnTo>
                <a:pt x="0" y="395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6E56-D5F9-43CC-9BC0-C68E95C098F3}">
      <dsp:nvSpPr>
        <dsp:cNvPr id="0" name=""/>
        <dsp:cNvSpPr/>
      </dsp:nvSpPr>
      <dsp:spPr>
        <a:xfrm>
          <a:off x="3226488" y="860072"/>
          <a:ext cx="830060" cy="40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9"/>
              </a:lnTo>
              <a:lnTo>
                <a:pt x="830060" y="275239"/>
              </a:lnTo>
              <a:lnTo>
                <a:pt x="830060" y="40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9BAC1-4546-4B63-922D-8AB2911E5D85}">
      <dsp:nvSpPr>
        <dsp:cNvPr id="0" name=""/>
        <dsp:cNvSpPr/>
      </dsp:nvSpPr>
      <dsp:spPr>
        <a:xfrm>
          <a:off x="2393570" y="860072"/>
          <a:ext cx="832917" cy="401286"/>
        </a:xfrm>
        <a:custGeom>
          <a:avLst/>
          <a:gdLst/>
          <a:ahLst/>
          <a:cxnLst/>
          <a:rect l="0" t="0" r="0" b="0"/>
          <a:pathLst>
            <a:path>
              <a:moveTo>
                <a:pt x="832917" y="0"/>
              </a:moveTo>
              <a:lnTo>
                <a:pt x="832917" y="275239"/>
              </a:lnTo>
              <a:lnTo>
                <a:pt x="0" y="275239"/>
              </a:lnTo>
              <a:lnTo>
                <a:pt x="0" y="40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3611E-1F45-4731-A074-571F0B2578DD}">
      <dsp:nvSpPr>
        <dsp:cNvPr id="0" name=""/>
        <dsp:cNvSpPr/>
      </dsp:nvSpPr>
      <dsp:spPr>
        <a:xfrm>
          <a:off x="510557" y="-3920"/>
          <a:ext cx="5431862" cy="86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9AB3-83D8-4F3F-8B63-A33DF771BCEE}">
      <dsp:nvSpPr>
        <dsp:cNvPr id="0" name=""/>
        <dsp:cNvSpPr/>
      </dsp:nvSpPr>
      <dsp:spPr>
        <a:xfrm>
          <a:off x="661737" y="139700"/>
          <a:ext cx="5431862" cy="863993"/>
        </a:xfrm>
        <a:prstGeom prst="flowChartPunchedTap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D0DB3"/>
              </a:solidFill>
              <a:latin typeface="Comic Sans MS" pitchFamily="66" charset="0"/>
            </a:rPr>
            <a:t>Комп'ютер</a:t>
          </a:r>
          <a:r>
            <a:rPr lang="ru-RU" sz="1800" b="1" kern="1200" dirty="0" smtClean="0">
              <a:solidFill>
                <a:srgbClr val="0D0DB3"/>
              </a:solidFill>
              <a:latin typeface="Comic Sans MS" pitchFamily="66" charset="0"/>
            </a:rPr>
            <a:t> </a:t>
          </a:r>
          <a:r>
            <a:rPr lang="ru-RU" sz="1800" b="1" kern="1200" dirty="0" err="1" smtClean="0">
              <a:solidFill>
                <a:srgbClr val="0D0DB3"/>
              </a:solidFill>
              <a:latin typeface="Comic Sans MS" pitchFamily="66" charset="0"/>
            </a:rPr>
            <a:t>може</a:t>
          </a:r>
          <a:r>
            <a:rPr lang="ru-RU" sz="1800" b="1" kern="1200" dirty="0" smtClean="0">
              <a:solidFill>
                <a:srgbClr val="0D0DB3"/>
              </a:solidFill>
              <a:latin typeface="Comic Sans MS" pitchFamily="66" charset="0"/>
            </a:rPr>
            <a:t> </a:t>
          </a:r>
          <a:r>
            <a:rPr lang="ru-RU" sz="1800" b="1" kern="1200" dirty="0" err="1" smtClean="0">
              <a:solidFill>
                <a:srgbClr val="0D0DB3"/>
              </a:solidFill>
              <a:latin typeface="Comic Sans MS" pitchFamily="66" charset="0"/>
            </a:rPr>
            <a:t>використовуватися</a:t>
          </a:r>
          <a:r>
            <a:rPr lang="ru-RU" sz="1800" b="1" kern="1200" dirty="0" smtClean="0">
              <a:solidFill>
                <a:srgbClr val="0D0DB3"/>
              </a:solidFill>
              <a:latin typeface="Comic Sans MS" pitchFamily="66" charset="0"/>
            </a:rPr>
            <a:t> на  </a:t>
          </a:r>
          <a:r>
            <a:rPr lang="ru-RU" sz="1800" b="1" kern="1200" dirty="0" err="1" smtClean="0">
              <a:solidFill>
                <a:srgbClr val="0D0DB3"/>
              </a:solidFill>
              <a:latin typeface="Comic Sans MS" pitchFamily="66" charset="0"/>
            </a:rPr>
            <a:t>етапах</a:t>
          </a:r>
          <a:r>
            <a:rPr lang="ru-RU" sz="1800" b="1" kern="1200" dirty="0" smtClean="0">
              <a:solidFill>
                <a:srgbClr val="0D0DB3"/>
              </a:solidFill>
              <a:latin typeface="Comic Sans MS" pitchFamily="66" charset="0"/>
            </a:rPr>
            <a:t>:</a:t>
          </a:r>
          <a:endParaRPr lang="uk-UA" sz="1800" b="1" kern="1200" dirty="0">
            <a:solidFill>
              <a:srgbClr val="0D0DB3"/>
            </a:solidFill>
            <a:latin typeface="Comic Sans MS" pitchFamily="66" charset="0"/>
          </a:endParaRPr>
        </a:p>
      </dsp:txBody>
      <dsp:txXfrm>
        <a:off x="661737" y="312499"/>
        <a:ext cx="5431862" cy="518395"/>
      </dsp:txXfrm>
    </dsp:sp>
    <dsp:sp modelId="{0646C653-A5CE-4401-A7E4-01A96AA9EB50}">
      <dsp:nvSpPr>
        <dsp:cNvPr id="0" name=""/>
        <dsp:cNvSpPr/>
      </dsp:nvSpPr>
      <dsp:spPr>
        <a:xfrm>
          <a:off x="1713261" y="1261358"/>
          <a:ext cx="1360618" cy="86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74FE6-8BF3-4988-A6E9-155EA0FB21A3}">
      <dsp:nvSpPr>
        <dsp:cNvPr id="0" name=""/>
        <dsp:cNvSpPr/>
      </dsp:nvSpPr>
      <dsp:spPr>
        <a:xfrm>
          <a:off x="1864441" y="1404979"/>
          <a:ext cx="1360618" cy="86399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FF0000"/>
              </a:solidFill>
              <a:latin typeface="Comic Sans MS" pitchFamily="66" charset="0"/>
            </a:rPr>
            <a:t>Підготовка</a:t>
          </a:r>
          <a:r>
            <a:rPr lang="ru-RU" sz="1700" b="1" kern="1200" dirty="0" smtClean="0">
              <a:solidFill>
                <a:srgbClr val="FF0000"/>
              </a:solidFill>
              <a:latin typeface="Comic Sans MS" pitchFamily="66" charset="0"/>
            </a:rPr>
            <a:t> до  уроку</a:t>
          </a:r>
          <a:endParaRPr lang="uk-UA" sz="17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1889746" y="1430284"/>
        <a:ext cx="1310008" cy="813383"/>
      </dsp:txXfrm>
    </dsp:sp>
    <dsp:sp modelId="{F8D4B19B-EFF1-4AF8-A99A-A57193BAE677}">
      <dsp:nvSpPr>
        <dsp:cNvPr id="0" name=""/>
        <dsp:cNvSpPr/>
      </dsp:nvSpPr>
      <dsp:spPr>
        <a:xfrm>
          <a:off x="3376239" y="1261358"/>
          <a:ext cx="1360618" cy="86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D6678-DBAE-4D03-AF9D-3C1D1E896645}">
      <dsp:nvSpPr>
        <dsp:cNvPr id="0" name=""/>
        <dsp:cNvSpPr/>
      </dsp:nvSpPr>
      <dsp:spPr>
        <a:xfrm>
          <a:off x="3527419" y="1404979"/>
          <a:ext cx="1360618" cy="863993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FF0000"/>
              </a:solidFill>
              <a:latin typeface="Comic Sans MS" pitchFamily="66" charset="0"/>
            </a:rPr>
            <a:t>Процес</a:t>
          </a:r>
          <a:r>
            <a:rPr lang="ru-RU" sz="1700" b="1" kern="1200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sz="1700" b="1" kern="1200" dirty="0" err="1" smtClean="0">
              <a:solidFill>
                <a:srgbClr val="FF0000"/>
              </a:solidFill>
              <a:latin typeface="Comic Sans MS" pitchFamily="66" charset="0"/>
            </a:rPr>
            <a:t>навчання</a:t>
          </a:r>
          <a:endParaRPr lang="uk-UA" sz="17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3552724" y="1430284"/>
        <a:ext cx="1310008" cy="813383"/>
      </dsp:txXfrm>
    </dsp:sp>
    <dsp:sp modelId="{35048C36-0CF4-45F1-97C4-980B78555B56}">
      <dsp:nvSpPr>
        <dsp:cNvPr id="0" name=""/>
        <dsp:cNvSpPr/>
      </dsp:nvSpPr>
      <dsp:spPr>
        <a:xfrm>
          <a:off x="1216975" y="2520676"/>
          <a:ext cx="1360618" cy="86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F4263-FF99-4780-9FA8-11D773EE3EF4}">
      <dsp:nvSpPr>
        <dsp:cNvPr id="0" name=""/>
        <dsp:cNvSpPr/>
      </dsp:nvSpPr>
      <dsp:spPr>
        <a:xfrm>
          <a:off x="1368155" y="2664297"/>
          <a:ext cx="1360618" cy="86399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Повторення</a:t>
          </a: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матеріалу</a:t>
          </a:r>
          <a:endParaRPr lang="uk-UA" sz="16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1393460" y="2689602"/>
        <a:ext cx="1310008" cy="813383"/>
      </dsp:txXfrm>
    </dsp:sp>
    <dsp:sp modelId="{8F376929-046C-445E-86B4-066131125A83}">
      <dsp:nvSpPr>
        <dsp:cNvPr id="0" name=""/>
        <dsp:cNvSpPr/>
      </dsp:nvSpPr>
      <dsp:spPr>
        <a:xfrm>
          <a:off x="2875545" y="2521065"/>
          <a:ext cx="1360618" cy="863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F8072-2BBF-4806-ADE5-CAC60D8895FD}">
      <dsp:nvSpPr>
        <dsp:cNvPr id="0" name=""/>
        <dsp:cNvSpPr/>
      </dsp:nvSpPr>
      <dsp:spPr>
        <a:xfrm>
          <a:off x="3026725" y="2664686"/>
          <a:ext cx="1360618" cy="86399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Контроль </a:t>
          </a: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знань</a:t>
          </a:r>
          <a:endParaRPr lang="uk-UA" sz="16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3052030" y="2689991"/>
        <a:ext cx="1310008" cy="813383"/>
      </dsp:txXfrm>
    </dsp:sp>
    <dsp:sp modelId="{3DFC7B6F-409F-4C8C-8C91-136BE1CAF72A}">
      <dsp:nvSpPr>
        <dsp:cNvPr id="0" name=""/>
        <dsp:cNvSpPr/>
      </dsp:nvSpPr>
      <dsp:spPr>
        <a:xfrm>
          <a:off x="4538524" y="2521065"/>
          <a:ext cx="2362007" cy="1685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E4DA-BB14-4FF4-B671-3B9D1A247A75}">
      <dsp:nvSpPr>
        <dsp:cNvPr id="0" name=""/>
        <dsp:cNvSpPr/>
      </dsp:nvSpPr>
      <dsp:spPr>
        <a:xfrm>
          <a:off x="4689704" y="2664686"/>
          <a:ext cx="2362007" cy="168569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Пояснення</a:t>
          </a: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 нового </a:t>
          </a: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матеріалу</a:t>
          </a: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закріпленнія</a:t>
          </a: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  <a:latin typeface="Comic Sans MS" pitchFamily="66" charset="0"/>
            </a:rPr>
            <a:t>вивченого</a:t>
          </a:r>
          <a:endParaRPr lang="uk-UA" sz="16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4739076" y="2714058"/>
        <a:ext cx="2263263" cy="1586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73F0F-E814-4A05-BE9C-E1FF75392E3A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7030A0"/>
              </a:solidFill>
              <a:latin typeface="Comic Sans MS" pitchFamily="66" charset="0"/>
            </a:rPr>
            <a:t>інтенсифікувати навчальний процес</a:t>
          </a:r>
          <a:endParaRPr lang="ru-RU" sz="2300" kern="1200" dirty="0"/>
        </a:p>
      </dsp:txBody>
      <dsp:txXfrm>
        <a:off x="1313656" y="0"/>
        <a:ext cx="4782343" cy="944562"/>
      </dsp:txXfrm>
    </dsp:sp>
    <dsp:sp modelId="{C8FF80CF-978E-42BF-B8F6-B004CA8BB8D2}">
      <dsp:nvSpPr>
        <dsp:cNvPr id="0" name=""/>
        <dsp:cNvSpPr/>
      </dsp:nvSpPr>
      <dsp:spPr>
        <a:xfrm flipH="1">
          <a:off x="428626" y="94456"/>
          <a:ext cx="550858" cy="7556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DF471-56A3-4842-8E36-286408C7708F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7030A0"/>
              </a:solidFill>
              <a:latin typeface="Comic Sans MS" pitchFamily="66" charset="0"/>
            </a:rPr>
            <a:t>активізувати пізнавальну діяльність</a:t>
          </a:r>
          <a:endParaRPr lang="ru-RU" sz="2300" kern="1200" dirty="0"/>
        </a:p>
      </dsp:txBody>
      <dsp:txXfrm>
        <a:off x="1313656" y="1039018"/>
        <a:ext cx="4782343" cy="944562"/>
      </dsp:txXfrm>
    </dsp:sp>
    <dsp:sp modelId="{3698D6EE-94F9-434A-9BC3-C71B9072A49E}">
      <dsp:nvSpPr>
        <dsp:cNvPr id="0" name=""/>
        <dsp:cNvSpPr/>
      </dsp:nvSpPr>
      <dsp:spPr>
        <a:xfrm>
          <a:off x="336540" y="1133474"/>
          <a:ext cx="735031" cy="7556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CA0F1-34C7-486D-B89B-10B6A73751AB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7030A0"/>
              </a:solidFill>
              <a:latin typeface="Comic Sans MS" pitchFamily="66" charset="0"/>
            </a:rPr>
            <a:t>створити умови для підвищення ефективності уроку</a:t>
          </a:r>
          <a:endParaRPr lang="ru-RU" sz="2300" kern="1200" dirty="0"/>
        </a:p>
      </dsp:txBody>
      <dsp:txXfrm>
        <a:off x="1313656" y="2078037"/>
        <a:ext cx="4782343" cy="944562"/>
      </dsp:txXfrm>
    </dsp:sp>
    <dsp:sp modelId="{326A332F-DDAC-4887-A92E-95880A7DE18B}">
      <dsp:nvSpPr>
        <dsp:cNvPr id="0" name=""/>
        <dsp:cNvSpPr/>
      </dsp:nvSpPr>
      <dsp:spPr>
        <a:xfrm>
          <a:off x="336540" y="2172493"/>
          <a:ext cx="735031" cy="7556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52D68-BB32-4516-B85D-B6CC439B49DB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7030A0"/>
              </a:solidFill>
              <a:latin typeface="Comic Sans MS" pitchFamily="66" charset="0"/>
            </a:rPr>
            <a:t>підвищити мотивацію учня до навчання</a:t>
          </a:r>
          <a:endParaRPr lang="ru-RU" sz="2300" kern="1200" dirty="0"/>
        </a:p>
      </dsp:txBody>
      <dsp:txXfrm>
        <a:off x="1313656" y="3117056"/>
        <a:ext cx="4782343" cy="944562"/>
      </dsp:txXfrm>
    </dsp:sp>
    <dsp:sp modelId="{10AB646A-4DFD-44FC-B958-AACC9CF4ACF0}">
      <dsp:nvSpPr>
        <dsp:cNvPr id="0" name=""/>
        <dsp:cNvSpPr/>
      </dsp:nvSpPr>
      <dsp:spPr>
        <a:xfrm>
          <a:off x="336540" y="3211512"/>
          <a:ext cx="735031" cy="75565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0C755A-C33D-4C24-9BD9-96142AAAF0FF}" type="datetimeFigureOut">
              <a:rPr lang="uk-UA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D52B4F-987C-4D97-AF73-1862E9F5FF9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123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5837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8DDC4-9A8E-4C8D-B019-9ABF4CFF85AA}" type="slidenum">
              <a:rPr lang="uk-UA" smtClean="0"/>
              <a:pPr/>
              <a:t>26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L/O/G/O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14" name="Picture 29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 descr="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88E1-09AC-4870-B298-09E9693F4A25}" type="datetime1">
              <a:rPr lang="uk-UA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Джох Г.І. ЧЗШ №1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1364-5AB6-46A7-8E00-7EC1D57459B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01"/>
          <p:cNvPicPr>
            <a:picLocks noChangeAspect="1" noChangeArrowheads="1"/>
          </p:cNvPicPr>
          <p:nvPr/>
        </p:nvPicPr>
        <p:blipFill>
          <a:blip r:embed="rId14" cstate="print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2054" name="Picture 20" descr="0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www.themegallery.com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pic>
          <p:nvPicPr>
            <p:cNvPr id="2065" name="Picture 18" descr="0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pic>
          <p:nvPicPr>
            <p:cNvPr id="2063" name="Picture 19" descr="04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51274BA-BE93-4794-8AE2-005493EB3B24}" type="datetime1">
              <a:rPr lang="uk-UA" smtClean="0"/>
              <a:pPr>
                <a:defRPr/>
              </a:pPr>
              <a:t>27.11.2020</a:t>
            </a:fld>
            <a:endParaRPr lang="uk-UA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uk-UA" smtClean="0"/>
              <a:t>Джох Г.І. ЧЗШ №1 </a:t>
            </a:r>
            <a:endParaRPr lang="uk-UA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FB5D89-B053-4CDE-AB71-8EB0DF2BFD9A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komp\&#1056;&#1072;&#1073;&#1086;&#1095;&#1080;&#1081;%20&#1089;&#1090;&#1086;&#1083;\&#1058;&#1074;&#1086;&#1088;&#1095;&#1072;%20&#1088;&#1086;&#1073;&#1086;&#1090;&#1072;\&#1056;&#1086;&#1073;&#1086;&#1090;&#1072;274-2.wa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38"/>
            <a:ext cx="7467600" cy="3643312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			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D0DB3"/>
                </a:solidFill>
                <a:latin typeface="Comic Sans MS" pitchFamily="66" charset="0"/>
              </a:rPr>
              <a:t>Презентація </a:t>
            </a:r>
            <a:br>
              <a:rPr lang="uk-UA" sz="3200" dirty="0" smtClean="0">
                <a:solidFill>
                  <a:srgbClr val="0D0DB3"/>
                </a:solidFill>
                <a:latin typeface="Comic Sans MS" pitchFamily="66" charset="0"/>
              </a:rPr>
            </a:br>
            <a:r>
              <a:rPr lang="uk-UA" sz="3200" smtClean="0">
                <a:solidFill>
                  <a:srgbClr val="0D0DB3"/>
                </a:solidFill>
                <a:latin typeface="Comic Sans MS" pitchFamily="66" charset="0"/>
              </a:rPr>
              <a:t>як інструмент </a:t>
            </a:r>
            <a:r>
              <a:rPr lang="uk-UA" sz="3200" dirty="0" smtClean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uk-UA" sz="3200" dirty="0" smtClean="0">
                <a:solidFill>
                  <a:srgbClr val="0D0DB3"/>
                </a:solidFill>
                <a:latin typeface="Comic Sans MS" pitchFamily="66" charset="0"/>
              </a:rPr>
            </a:br>
            <a:r>
              <a:rPr lang="uk-UA" sz="3200" dirty="0" smtClean="0">
                <a:solidFill>
                  <a:srgbClr val="0D0DB3"/>
                </a:solidFill>
                <a:latin typeface="Comic Sans MS" pitchFamily="66" charset="0"/>
              </a:rPr>
              <a:t>в роботі вчителя</a:t>
            </a:r>
            <a:r>
              <a:rPr lang="uk-UA" sz="32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endParaRPr lang="uk-UA" sz="3200" b="1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>
          <a:xfrm>
            <a:off x="3779912" y="6453336"/>
            <a:ext cx="1981200" cy="2444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43" name="Рисунок 4" descr="intern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2146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post-3-126387005930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233362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clock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49275"/>
            <a:ext cx="12858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кутник 9"/>
          <p:cNvSpPr>
            <a:spLocks noChangeArrowheads="1"/>
          </p:cNvSpPr>
          <p:nvPr/>
        </p:nvSpPr>
        <p:spPr bwMode="auto">
          <a:xfrm>
            <a:off x="250825" y="188913"/>
            <a:ext cx="48974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sz="1600" b="1">
                <a:solidFill>
                  <a:srgbClr val="002060"/>
                </a:solidFill>
                <a:latin typeface="Comic Sans MS" pitchFamily="66" charset="0"/>
              </a:rPr>
              <a:t>Майбутнє будь - якої держави  визначається                                                   системою освіти,                                                      яка в ній існує</a:t>
            </a:r>
            <a:r>
              <a:rPr lang="uk-UA" b="1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10247" name="Прямокутник 10"/>
          <p:cNvSpPr>
            <a:spLocks noChangeArrowheads="1"/>
          </p:cNvSpPr>
          <p:nvPr/>
        </p:nvSpPr>
        <p:spPr bwMode="auto">
          <a:xfrm>
            <a:off x="2928926" y="3857628"/>
            <a:ext cx="30843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b="1" dirty="0">
                <a:solidFill>
                  <a:srgbClr val="002060"/>
                </a:solidFill>
                <a:latin typeface="Comic Sans MS" pitchFamily="66" charset="0"/>
              </a:rPr>
              <a:t>Наш час  - це епоха постійних змін у технологіях, зокрема освітніх, а використання персонального комп’ютера є стрижнем інформаційних технологій навчання</a:t>
            </a:r>
          </a:p>
        </p:txBody>
      </p:sp>
      <p:pic>
        <p:nvPicPr>
          <p:cNvPr id="10248" name="Рисунок 12" descr="f_17337590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65815">
            <a:off x="6974293" y="5300956"/>
            <a:ext cx="2174875" cy="166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herv-school1.at.ua/2011-12-09_153625.jpg"/>
          <p:cNvPicPr>
            <a:picLocks noChangeAspect="1" noChangeArrowheads="1"/>
          </p:cNvPicPr>
          <p:nvPr/>
        </p:nvPicPr>
        <p:blipFill>
          <a:blip r:embed="rId6"/>
          <a:srcRect t="32137" r="44828" b="12770"/>
          <a:stretch>
            <a:fillRect/>
          </a:stretch>
        </p:blipFill>
        <p:spPr bwMode="auto">
          <a:xfrm>
            <a:off x="6643702" y="2571744"/>
            <a:ext cx="228601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Джох Г.І. ЧЗШ №1 </a:t>
            </a:r>
          </a:p>
        </p:txBody>
      </p:sp>
      <p:pic>
        <p:nvPicPr>
          <p:cNvPr id="31748" name="Picture 4" descr="Слайд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Джох Г.І. ЧЗШ №1 </a:t>
            </a:r>
          </a:p>
        </p:txBody>
      </p:sp>
      <p:pic>
        <p:nvPicPr>
          <p:cNvPr id="29700" name="Picture 4" descr="Слайд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D0DB3"/>
                </a:solidFill>
                <a:latin typeface="Comic Sans MS" pitchFamily="66" charset="0"/>
              </a:rPr>
              <a:t>Кожен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> учитель </a:t>
            </a:r>
            <a:r>
              <a:rPr lang="ru-RU" sz="2800" dirty="0" err="1" smtClean="0">
                <a:solidFill>
                  <a:srgbClr val="0D0DB3"/>
                </a:solidFill>
                <a:latin typeface="Comic Sans MS" pitchFamily="66" charset="0"/>
              </a:rPr>
              <a:t>знає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>, як </a:t>
            </a:r>
            <a:r>
              <a:rPr lang="ru-RU" sz="2800" dirty="0" err="1" smtClean="0">
                <a:solidFill>
                  <a:srgbClr val="0D0DB3"/>
                </a:solidFill>
                <a:latin typeface="Comic Sans MS" pitchFamily="66" charset="0"/>
              </a:rPr>
              <a:t>відбувається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D0DB3"/>
                </a:solidFill>
                <a:latin typeface="Comic Sans MS" pitchFamily="66" charset="0"/>
              </a:rPr>
              <a:t>запам’ятовування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0D0DB3"/>
                </a:solidFill>
                <a:latin typeface="Comic Sans MS" pitchFamily="66" charset="0"/>
              </a:rPr>
              <a:t>інформації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>: </a:t>
            </a: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>
                <a:solidFill>
                  <a:srgbClr val="0D0DB3"/>
                </a:solidFill>
              </a:rPr>
              <a:t>слухом, </a:t>
            </a:r>
            <a:r>
              <a:rPr lang="ru-RU" dirty="0" err="1"/>
              <a:t>засвоюється</a:t>
            </a:r>
            <a:r>
              <a:rPr lang="ru-RU" dirty="0"/>
              <a:t> </a:t>
            </a:r>
            <a:r>
              <a:rPr lang="ru-RU" dirty="0">
                <a:solidFill>
                  <a:srgbClr val="0D0DB3"/>
                </a:solidFill>
              </a:rPr>
              <a:t>20% </a:t>
            </a:r>
            <a:r>
              <a:rPr lang="ru-RU" dirty="0" err="1">
                <a:solidFill>
                  <a:srgbClr val="0D0DB3"/>
                </a:solidFill>
              </a:rPr>
              <a:t>її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 smtClean="0">
                <a:solidFill>
                  <a:srgbClr val="0D0DB3"/>
                </a:solidFill>
              </a:rPr>
              <a:t>обсягу</a:t>
            </a:r>
            <a:endParaRPr lang="ru-RU" dirty="0" smtClean="0">
              <a:solidFill>
                <a:srgbClr val="0D0DB3"/>
              </a:solidFill>
            </a:endParaRPr>
          </a:p>
          <a:p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>
                <a:solidFill>
                  <a:srgbClr val="0D0DB3"/>
                </a:solidFill>
              </a:rPr>
              <a:t>зору</a:t>
            </a:r>
            <a:r>
              <a:rPr lang="ru-RU" dirty="0">
                <a:solidFill>
                  <a:srgbClr val="0D0DB3"/>
                </a:solidFill>
              </a:rPr>
              <a:t>, </a:t>
            </a:r>
            <a:r>
              <a:rPr lang="ru-RU" dirty="0" err="1"/>
              <a:t>запам’ятовується</a:t>
            </a:r>
            <a:r>
              <a:rPr lang="ru-RU" dirty="0"/>
              <a:t> </a:t>
            </a:r>
            <a:r>
              <a:rPr lang="ru-RU" dirty="0">
                <a:solidFill>
                  <a:srgbClr val="0D0DB3"/>
                </a:solidFill>
              </a:rPr>
              <a:t>30% </a:t>
            </a:r>
            <a:r>
              <a:rPr lang="ru-RU" dirty="0" err="1" smtClean="0"/>
              <a:t>матеріалу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>
                <a:solidFill>
                  <a:srgbClr val="0D0DB3"/>
                </a:solidFill>
              </a:rPr>
              <a:t>комбінованого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поєднання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/>
              <a:t>«</a:t>
            </a:r>
            <a:r>
              <a:rPr lang="ru-RU" dirty="0" err="1"/>
              <a:t>включення</a:t>
            </a:r>
            <a:r>
              <a:rPr lang="ru-RU" dirty="0"/>
              <a:t>» слухового та </a:t>
            </a:r>
            <a:r>
              <a:rPr lang="ru-RU" dirty="0" err="1"/>
              <a:t>зорового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спроможний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 до </a:t>
            </a:r>
            <a:r>
              <a:rPr lang="ru-RU" dirty="0">
                <a:solidFill>
                  <a:srgbClr val="0D0DB3"/>
                </a:solidFill>
              </a:rPr>
              <a:t>60%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>
                <a:solidFill>
                  <a:srgbClr val="0D0DB3"/>
                </a:solidFill>
              </a:rPr>
              <a:t>застосування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мультимедіа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дає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змогу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об’єднати</a:t>
            </a:r>
            <a:r>
              <a:rPr lang="ru-RU" dirty="0">
                <a:solidFill>
                  <a:srgbClr val="0D0DB3"/>
                </a:solidFill>
              </a:rPr>
              <a:t> текст, звук, </a:t>
            </a:r>
            <a:r>
              <a:rPr lang="ru-RU" dirty="0" err="1">
                <a:solidFill>
                  <a:srgbClr val="0D0DB3"/>
                </a:solidFill>
              </a:rPr>
              <a:t>графічне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зображення</a:t>
            </a:r>
            <a:r>
              <a:rPr lang="ru-RU" dirty="0">
                <a:solidFill>
                  <a:srgbClr val="0D0DB3"/>
                </a:solidFill>
              </a:rPr>
              <a:t>, </a:t>
            </a:r>
            <a:r>
              <a:rPr lang="ru-RU" dirty="0" err="1">
                <a:solidFill>
                  <a:srgbClr val="0D0DB3"/>
                </a:solidFill>
              </a:rPr>
              <a:t>відеозображення</a:t>
            </a:r>
            <a:r>
              <a:rPr lang="ru-RU" dirty="0">
                <a:solidFill>
                  <a:srgbClr val="0D0DB3"/>
                </a:solidFill>
              </a:rPr>
              <a:t> та </a:t>
            </a:r>
            <a:r>
              <a:rPr lang="ru-RU" dirty="0" err="1">
                <a:solidFill>
                  <a:srgbClr val="0D0DB3"/>
                </a:solidFill>
              </a:rPr>
              <a:t>ще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й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улюблену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дітьми</a:t>
            </a:r>
            <a:r>
              <a:rPr lang="ru-RU" dirty="0">
                <a:solidFill>
                  <a:srgbClr val="0D0DB3"/>
                </a:solidFill>
              </a:rPr>
              <a:t> </a:t>
            </a:r>
            <a:r>
              <a:rPr lang="ru-RU" dirty="0" err="1">
                <a:solidFill>
                  <a:srgbClr val="0D0DB3"/>
                </a:solidFill>
              </a:rPr>
              <a:t>анімацію</a:t>
            </a:r>
            <a:r>
              <a:rPr lang="ru-RU" dirty="0">
                <a:solidFill>
                  <a:srgbClr val="0D0DB3"/>
                </a:solidFill>
              </a:rPr>
              <a:t> (</a:t>
            </a:r>
            <a:r>
              <a:rPr lang="ru-RU" dirty="0" err="1">
                <a:solidFill>
                  <a:srgbClr val="0D0DB3"/>
                </a:solidFill>
              </a:rPr>
              <a:t>мультиплікацію</a:t>
            </a:r>
            <a:r>
              <a:rPr lang="ru-RU" dirty="0">
                <a:solidFill>
                  <a:srgbClr val="0D0DB3"/>
                </a:solidFill>
              </a:rPr>
              <a:t>). </a:t>
            </a:r>
            <a:r>
              <a:rPr lang="ru-RU" dirty="0"/>
              <a:t>Таким чином,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мультимедії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засвоєнню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школярем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28625"/>
            <a:ext cx="7829550" cy="604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		</a:t>
            </a:r>
            <a:endParaRPr lang="ru-RU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076056" y="6435129"/>
            <a:ext cx="1981200" cy="2444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2771" name="Рисунок 3" descr="324534e-1_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221163"/>
            <a:ext cx="2990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043608" y="260648"/>
          <a:ext cx="75608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Виділяють два типи комп'ютерного навчання: </a:t>
            </a:r>
            <a:b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0D0DB3"/>
                </a:solidFill>
              </a:rPr>
              <a:t>безпосередня взаємодія: </a:t>
            </a:r>
            <a:r>
              <a:rPr lang="uk-UA" dirty="0" smtClean="0"/>
              <a:t>вчаться з комп'ютером (навчання без вчителя)</a:t>
            </a:r>
          </a:p>
          <a:p>
            <a:r>
              <a:rPr lang="uk-UA" b="1" dirty="0" smtClean="0">
                <a:solidFill>
                  <a:srgbClr val="0D0DB3"/>
                </a:solidFill>
              </a:rPr>
              <a:t>взаємодія</a:t>
            </a:r>
            <a:r>
              <a:rPr lang="uk-UA" dirty="0" smtClean="0"/>
              <a:t> :вчаться з комп'ютером через педагога, - звичайно тоді, коли не можна забезпечити комп'ютером кожного учня.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В обох, випадках необхідно враховувати, </a:t>
            </a:r>
            <a:r>
              <a:rPr lang="uk-UA" b="1" dirty="0" smtClean="0">
                <a:solidFill>
                  <a:srgbClr val="0D0DB3"/>
                </a:solidFill>
              </a:rPr>
              <a:t>які саме функції вчителя </a:t>
            </a:r>
            <a:r>
              <a:rPr lang="uk-UA" dirty="0" smtClean="0"/>
              <a:t>і при цьому автоматизуються і передаються комп'ютеру.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5443550" cy="9144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Виділяють наступні типи таких функцій: </a:t>
            </a: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створення позитивних мотивів вивчення та пояснення матеріалу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організація і контроль діяльності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передача машині рутинної частини учбової діяльності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складання і пред'явлення учбових завдань, відповідних різним етапам процесу навчання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D0DB3"/>
                </a:solidFill>
                <a:latin typeface="Comic Sans MS" pitchFamily="66" charset="0"/>
              </a:rPr>
              <a:t>Розвиваючі функції:</a:t>
            </a:r>
            <a:r>
              <a:rPr lang="ru-RU" dirty="0" smtClean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D0DB3"/>
                </a:solidFill>
                <a:latin typeface="Comic Sans MS" pitchFamily="66" charset="0"/>
              </a:rPr>
            </a:br>
            <a:endParaRPr lang="ru-RU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latin typeface="Comic Sans MS" pitchFamily="66" charset="0"/>
              </a:rPr>
              <a:t>розвивати </a:t>
            </a:r>
            <a:r>
              <a:rPr lang="uk-UA" dirty="0">
                <a:latin typeface="Comic Sans MS" pitchFamily="66" charset="0"/>
              </a:rPr>
              <a:t>просторову уяву </a:t>
            </a:r>
            <a:r>
              <a:rPr lang="uk-UA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розвивати логічне мислення </a:t>
            </a:r>
            <a:r>
              <a:rPr lang="uk-UA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формувати уміння чітко і ясно висловлювати свої </a:t>
            </a:r>
            <a:r>
              <a:rPr lang="uk-UA" dirty="0" smtClean="0">
                <a:latin typeface="Comic Sans MS" pitchFamily="66" charset="0"/>
              </a:rPr>
              <a:t>думки</a:t>
            </a:r>
            <a:endParaRPr lang="ru-RU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удосконалювати графічну культуру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D0DB3"/>
                </a:solidFill>
                <a:latin typeface="Comic Sans MS" pitchFamily="66" charset="0"/>
              </a:rPr>
              <a:t>Виховні функції:</a:t>
            </a:r>
            <a:r>
              <a:rPr lang="ru-RU" dirty="0" smtClean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D0DB3"/>
                </a:solidFill>
                <a:latin typeface="Comic Sans MS" pitchFamily="66" charset="0"/>
              </a:rPr>
            </a:br>
            <a:endParaRPr lang="ru-RU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 smtClean="0">
                <a:latin typeface="Comic Sans MS" pitchFamily="66" charset="0"/>
              </a:rPr>
              <a:t>виховувати </a:t>
            </a:r>
            <a:r>
              <a:rPr lang="uk-UA" dirty="0">
                <a:latin typeface="Comic Sans MS" pitchFamily="66" charset="0"/>
              </a:rPr>
              <a:t>уміння працювати з наявною інформацією в незвичайній </a:t>
            </a:r>
            <a:r>
              <a:rPr lang="uk-UA" dirty="0" smtClean="0">
                <a:latin typeface="Comic Sans MS" pitchFamily="66" charset="0"/>
              </a:rPr>
              <a:t>ситуації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виховувати пошану до предмету, уміння бачити </a:t>
            </a:r>
            <a:r>
              <a:rPr lang="uk-UA" dirty="0" smtClean="0">
                <a:latin typeface="Comic Sans MS" pitchFamily="66" charset="0"/>
              </a:rPr>
              <a:t>в </a:t>
            </a:r>
            <a:r>
              <a:rPr lang="uk-UA" dirty="0">
                <a:latin typeface="Comic Sans MS" pitchFamily="66" charset="0"/>
              </a:rPr>
              <a:t>оточуючому нас </a:t>
            </a:r>
            <a:r>
              <a:rPr lang="uk-UA" dirty="0" smtClean="0">
                <a:latin typeface="Comic Sans MS" pitchFamily="66" charset="0"/>
              </a:rPr>
              <a:t>світі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робота за комп'ютером привчає до </a:t>
            </a:r>
            <a:r>
              <a:rPr lang="uk-UA" dirty="0" smtClean="0">
                <a:latin typeface="Comic Sans MS" pitchFamily="66" charset="0"/>
              </a:rPr>
              <a:t>точності</a:t>
            </a:r>
            <a:endParaRPr lang="ru-RU" dirty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створення </a:t>
            </a:r>
            <a:r>
              <a:rPr lang="uk-UA" dirty="0">
                <a:latin typeface="Comic Sans MS" pitchFamily="66" charset="0"/>
              </a:rPr>
              <a:t>презентацій-супроводів до уроків </a:t>
            </a:r>
            <a:r>
              <a:rPr lang="uk-UA" dirty="0" smtClean="0">
                <a:latin typeface="Comic Sans MS" pitchFamily="66" charset="0"/>
              </a:rPr>
              <a:t>сприяють </a:t>
            </a:r>
            <a:r>
              <a:rPr lang="uk-UA" dirty="0">
                <a:latin typeface="Comic Sans MS" pitchFamily="66" charset="0"/>
              </a:rPr>
              <a:t>наочності і доступності матеріалу, що вивчається, і відповідають особистому баченню уроку вчителем.</a:t>
            </a:r>
            <a:endParaRPr lang="ru-RU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з </a:t>
            </a:r>
            <a:r>
              <a:rPr lang="uk-UA" dirty="0">
                <a:latin typeface="Comic Sans MS" pitchFamily="66" charset="0"/>
              </a:rPr>
              <a:t>введенням ЗНО в школах України у формі тестування виникає необхідність готувати школярів до даного виду </a:t>
            </a:r>
            <a:r>
              <a:rPr lang="uk-UA" dirty="0" smtClean="0">
                <a:latin typeface="Comic Sans MS" pitchFamily="66" charset="0"/>
              </a:rPr>
              <a:t>випробування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157930" cy="9144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Варіанти використовування презентації в роботі з учнями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b="1" dirty="0" smtClean="0">
                <a:solidFill>
                  <a:srgbClr val="0D0DB3"/>
                </a:solidFill>
              </a:rPr>
              <a:t>Проведення </a:t>
            </a:r>
            <a:r>
              <a:rPr lang="uk-UA" b="1" dirty="0">
                <a:solidFill>
                  <a:srgbClr val="0D0DB3"/>
                </a:solidFill>
              </a:rPr>
              <a:t>презентації на уроці при поясненні нового матеріалу </a:t>
            </a:r>
            <a:r>
              <a:rPr lang="uk-UA" i="1" dirty="0"/>
              <a:t>(наперед створена презентація замінює класну дошку при поясненні нового матеріалу для фіксації уваги вчаться на яких-небудь ілюстраціях, даних формулах </a:t>
            </a:r>
            <a:r>
              <a:rPr lang="uk-UA" i="1" dirty="0" smtClean="0"/>
              <a:t>)</a:t>
            </a:r>
            <a:endParaRPr lang="ru-RU" dirty="0"/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Наочна демонстрація процесу </a:t>
            </a:r>
            <a:r>
              <a:rPr lang="uk-UA" i="1" dirty="0"/>
              <a:t>(побудова діаграм, таблиць, графіків, моделювання дослідів </a:t>
            </a:r>
            <a:r>
              <a:rPr lang="uk-UA" i="1" dirty="0" smtClean="0"/>
              <a:t>)</a:t>
            </a:r>
            <a:endParaRPr lang="ru-RU" dirty="0"/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Презентація за наслідками виконання індивідуальних і групових проектів </a:t>
            </a:r>
            <a:r>
              <a:rPr lang="uk-UA" i="1" dirty="0"/>
              <a:t>(підготовка учнями презентації як супроводи власного виступу</a:t>
            </a:r>
            <a:r>
              <a:rPr lang="uk-UA" i="1" dirty="0" smtClean="0"/>
              <a:t>)</a:t>
            </a:r>
            <a:endParaRPr lang="ru-RU" dirty="0"/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Сумісне вивчення джерел і </a:t>
            </a:r>
            <a:r>
              <a:rPr lang="uk-UA" b="1" dirty="0" smtClean="0">
                <a:solidFill>
                  <a:srgbClr val="0D0DB3"/>
                </a:solidFill>
              </a:rPr>
              <a:t>матеріалів</a:t>
            </a:r>
            <a:endParaRPr lang="ru-RU" b="1" dirty="0">
              <a:solidFill>
                <a:srgbClr val="0D0DB3"/>
              </a:solidFill>
            </a:endParaRPr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Робота з </a:t>
            </a:r>
            <a:r>
              <a:rPr lang="uk-UA" b="1" dirty="0" err="1">
                <a:solidFill>
                  <a:srgbClr val="0D0DB3"/>
                </a:solidFill>
              </a:rPr>
              <a:t>тестуючими</a:t>
            </a:r>
            <a:r>
              <a:rPr lang="uk-UA" b="1" dirty="0">
                <a:solidFill>
                  <a:srgbClr val="0D0DB3"/>
                </a:solidFill>
              </a:rPr>
              <a:t> системами і </a:t>
            </a:r>
            <a:r>
              <a:rPr lang="uk-UA" b="1" dirty="0" smtClean="0">
                <a:solidFill>
                  <a:srgbClr val="0D0DB3"/>
                </a:solidFill>
              </a:rPr>
              <a:t>тренажерами</a:t>
            </a:r>
            <a:endParaRPr lang="ru-RU" b="1" dirty="0">
              <a:solidFill>
                <a:srgbClr val="0D0DB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684213" y="2276475"/>
            <a:ext cx="7769225" cy="304482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uk-UA" altLang="zh-CN" sz="1600" b="1" dirty="0">
                <a:solidFill>
                  <a:srgbClr val="0D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Типи уроків, на яких </a:t>
            </a:r>
          </a:p>
          <a:p>
            <a:pPr algn="ctr" eaLnBrk="0" hangingPunct="0">
              <a:defRPr/>
            </a:pPr>
            <a:r>
              <a:rPr lang="uk-UA" altLang="zh-CN" sz="1600" b="1" dirty="0">
                <a:solidFill>
                  <a:srgbClr val="0D0D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доцільно використати презентації</a:t>
            </a:r>
            <a:endParaRPr lang="en-US" altLang="zh-CN" sz="1600" b="1" dirty="0">
              <a:solidFill>
                <a:srgbClr val="0D0D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3132138" y="1268413"/>
            <a:ext cx="2765425" cy="1700212"/>
          </a:xfrm>
          <a:prstGeom prst="ellipse">
            <a:avLst/>
          </a:prstGeom>
          <a:gradFill rotWithShape="0">
            <a:gsLst>
              <a:gs pos="0">
                <a:srgbClr val="F35B1B">
                  <a:gamma/>
                  <a:shade val="49804"/>
                  <a:invGamma/>
                </a:srgbClr>
              </a:gs>
              <a:gs pos="50000">
                <a:srgbClr val="F35B1B"/>
              </a:gs>
              <a:gs pos="100000">
                <a:srgbClr val="F35B1B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вивчення </a:t>
            </a:r>
            <a:br>
              <a:rPr lang="uk-UA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нового матеріалу</a:t>
            </a:r>
            <a:endParaRPr lang="en-US" altLang="zh-CN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182938" y="4813300"/>
            <a:ext cx="2763837" cy="1700213"/>
          </a:xfrm>
          <a:prstGeom prst="ellipse">
            <a:avLst/>
          </a:prstGeom>
          <a:gradFill rotWithShape="0">
            <a:gsLst>
              <a:gs pos="0">
                <a:srgbClr val="FC0128">
                  <a:gamma/>
                  <a:shade val="49804"/>
                  <a:invGamma/>
                </a:srgbClr>
              </a:gs>
              <a:gs pos="50000">
                <a:srgbClr val="FC0128"/>
              </a:gs>
              <a:gs pos="100000">
                <a:srgbClr val="FC0128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закріплення</a:t>
            </a:r>
            <a:b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знань, внмінь,</a:t>
            </a:r>
            <a:b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навичок</a:t>
            </a:r>
            <a:endParaRPr lang="en-US" altLang="zh-C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09588" y="1993900"/>
            <a:ext cx="2763837" cy="1701800"/>
          </a:xfrm>
          <a:prstGeom prst="ellipse">
            <a:avLst/>
          </a:prstGeom>
          <a:gradFill rotWithShape="0">
            <a:gsLst>
              <a:gs pos="0">
                <a:srgbClr val="114FFB">
                  <a:gamma/>
                  <a:shade val="49804"/>
                  <a:invGamma/>
                </a:srgbClr>
              </a:gs>
              <a:gs pos="50000">
                <a:srgbClr val="114FFB"/>
              </a:gs>
              <a:gs pos="100000">
                <a:srgbClr val="114FFB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контролю</a:t>
            </a:r>
            <a:b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 перевірки</a:t>
            </a:r>
            <a:b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знань</a:t>
            </a:r>
            <a:endParaRPr lang="en-US" altLang="zh-C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864225" y="1993900"/>
            <a:ext cx="2763838" cy="1698625"/>
          </a:xfrm>
          <a:prstGeom prst="ellipse">
            <a:avLst/>
          </a:prstGeom>
          <a:gradFill rotWithShape="0">
            <a:gsLst>
              <a:gs pos="0">
                <a:srgbClr val="CC00CC">
                  <a:gamma/>
                  <a:shade val="49804"/>
                  <a:invGamma/>
                </a:srgbClr>
              </a:gs>
              <a:gs pos="50000">
                <a:srgbClr val="CC00CC"/>
              </a:gs>
              <a:gs pos="100000">
                <a:srgbClr val="CC00CC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Комбінований </a:t>
            </a:r>
            <a:b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</a:t>
            </a:r>
            <a:endParaRPr lang="en-US" altLang="zh-C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09588" y="3975100"/>
            <a:ext cx="2763837" cy="1700213"/>
          </a:xfrm>
          <a:prstGeom prst="ellipse">
            <a:avLst/>
          </a:prstGeom>
          <a:gradFill rotWithShape="0">
            <a:gsLst>
              <a:gs pos="0">
                <a:srgbClr val="CC00CC">
                  <a:gamma/>
                  <a:shade val="49804"/>
                  <a:invGamma/>
                </a:srgbClr>
              </a:gs>
              <a:gs pos="50000">
                <a:srgbClr val="CC00CC"/>
              </a:gs>
              <a:gs pos="100000">
                <a:srgbClr val="CC00CC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Нестандартний урок</a:t>
            </a:r>
            <a:endParaRPr lang="en-US" altLang="zh-C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864225" y="3975100"/>
            <a:ext cx="2763838" cy="1698625"/>
          </a:xfrm>
          <a:prstGeom prst="ellipse">
            <a:avLst/>
          </a:prstGeom>
          <a:gradFill rotWithShape="0">
            <a:gsLst>
              <a:gs pos="0">
                <a:srgbClr val="114FFB">
                  <a:gamma/>
                  <a:shade val="49804"/>
                  <a:invGamma/>
                </a:srgbClr>
              </a:gs>
              <a:gs pos="50000">
                <a:srgbClr val="114FFB"/>
              </a:gs>
              <a:gs pos="100000">
                <a:srgbClr val="114FFB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23825" tIns="61913" rIns="123825" bIns="61913" anchor="ctr"/>
          <a:lstStyle/>
          <a:p>
            <a:pPr algn="ctr" defTabSz="1235075" eaLnBrk="0" hangingPunct="0">
              <a:defRPr/>
            </a:pPr>
            <a:r>
              <a:rPr lang="uk-UA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Бінарний урок</a:t>
            </a:r>
            <a:endParaRPr lang="en-US" altLang="zh-CN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428596" y="285728"/>
            <a:ext cx="635798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altLang="zh-CN" sz="2800" b="1" u="sng" dirty="0">
                <a:solidFill>
                  <a:srgbClr val="0D0DB3"/>
                </a:solidFill>
                <a:latin typeface="Comic Sans MS" pitchFamily="66" charset="0"/>
              </a:rPr>
              <a:t>На яких типах уроків доцільно використовувати презентації</a:t>
            </a:r>
            <a:endParaRPr lang="en-US" altLang="zh-CN" sz="2800" b="1" u="sng" dirty="0">
              <a:solidFill>
                <a:srgbClr val="0D0DB3"/>
              </a:solidFill>
              <a:latin typeface="Comic Sans MS" pitchFamily="66" charset="0"/>
            </a:endParaRPr>
          </a:p>
        </p:txBody>
      </p:sp>
      <p:pic>
        <p:nvPicPr>
          <p:cNvPr id="70667" name="Робота274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3138" y="630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7"/>
                </p:tgtEl>
              </p:cMediaNode>
            </p:audio>
          </p:childTnLst>
        </p:cTn>
      </p:par>
    </p:tnLst>
    <p:bldLst>
      <p:bldP spid="70658" grpId="0" animBg="1"/>
      <p:bldP spid="70659" grpId="0" animBg="1"/>
      <p:bldP spid="70660" grpId="0" animBg="1"/>
      <p:bldP spid="70661" grpId="0" animBg="1"/>
      <p:bldP spid="70662" grpId="0" animBg="1"/>
      <p:bldP spid="70663" grpId="0" animBg="1"/>
      <p:bldP spid="706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85750"/>
            <a:ext cx="7329509" cy="6188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Підготовка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викладача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до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використання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ІКТ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передбачає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оволодіння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вчителем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певними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уміннями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та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навичками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algn="just" eaLnBrk="1" hangingPunct="1">
              <a:buClr>
                <a:schemeClr val="tx1"/>
              </a:buClr>
            </a:pP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підготувати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персональний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комп’ютер</a:t>
            </a:r>
            <a:r>
              <a:rPr lang="ru-RU" sz="2400" dirty="0" smtClean="0">
                <a:latin typeface="Comic Sans MS" pitchFamily="66" charset="0"/>
              </a:rPr>
              <a:t> до </a:t>
            </a:r>
            <a:r>
              <a:rPr lang="ru-RU" sz="2400" dirty="0" err="1" smtClean="0">
                <a:latin typeface="Comic Sans MS" pitchFamily="66" charset="0"/>
              </a:rPr>
              <a:t>роботи</a:t>
            </a:r>
            <a:endParaRPr lang="ru-RU" sz="24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ru-RU" sz="2400" dirty="0" err="1" smtClean="0">
                <a:latin typeface="Comic Sans MS" pitchFamily="66" charset="0"/>
              </a:rPr>
              <a:t>прочитати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перелік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програм</a:t>
            </a:r>
            <a:endParaRPr lang="ru-RU" sz="24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ru-RU" sz="2400" dirty="0" err="1" smtClean="0">
                <a:latin typeface="Comic Sans MS" pitchFamily="66" charset="0"/>
              </a:rPr>
              <a:t>запустити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необхідну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програму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виконання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вміти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зберегти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інформацію</a:t>
            </a:r>
            <a:endParaRPr lang="ru-RU" sz="2400" dirty="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ru-RU" sz="2400" dirty="0" err="1" smtClean="0">
                <a:latin typeface="Comic Sans MS" pitchFamily="66" charset="0"/>
              </a:rPr>
              <a:t>скористатись</a:t>
            </a:r>
            <a:r>
              <a:rPr lang="ru-RU" sz="2400" dirty="0" smtClean="0">
                <a:latin typeface="Comic Sans MS" pitchFamily="66" charset="0"/>
              </a:rPr>
              <a:t> принтером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Comic Sans MS" pitchFamily="66" charset="0"/>
              </a:rPr>
              <a:t>   …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 ІКТ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може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працювати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лише</a:t>
            </a:r>
            <a:r>
              <a:rPr lang="ru-RU" sz="2400" dirty="0" smtClean="0">
                <a:latin typeface="Comic Sans MS" pitchFamily="66" charset="0"/>
              </a:rPr>
              <a:t> той </a:t>
            </a:r>
            <a:r>
              <a:rPr lang="ru-RU" sz="2400" dirty="0" err="1" smtClean="0">
                <a:latin typeface="Comic Sans MS" pitchFamily="66" charset="0"/>
              </a:rPr>
              <a:t>вчитель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який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користується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всім</a:t>
            </a:r>
            <a:r>
              <a:rPr lang="ru-RU" sz="2400" dirty="0" smtClean="0">
                <a:latin typeface="Comic Sans MS" pitchFamily="66" charset="0"/>
              </a:rPr>
              <a:t> арсеналом </a:t>
            </a:r>
            <a:r>
              <a:rPr lang="ru-RU" sz="2400" dirty="0" err="1" smtClean="0">
                <a:latin typeface="Comic Sans MS" pitchFamily="66" charset="0"/>
              </a:rPr>
              <a:t>традиційних</a:t>
            </a:r>
            <a:r>
              <a:rPr lang="ru-RU" sz="2400" dirty="0" smtClean="0">
                <a:latin typeface="Comic Sans MS" pitchFamily="66" charset="0"/>
              </a:rPr>
              <a:t> методик.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Comic Sans MS" pitchFamily="66" charset="0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uk-UA" sz="1800" dirty="0" smtClean="0">
              <a:latin typeface="Comic Sans MS" pitchFamily="66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937022" y="6437086"/>
            <a:ext cx="1981200" cy="2444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4339" name="Рисунок 3" descr="images6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157788"/>
            <a:ext cx="18684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images7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214937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143668" cy="9144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Урок закріплення знань і формування практичних умінь може містити наступні слайди: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b="1" dirty="0" smtClean="0">
                <a:solidFill>
                  <a:srgbClr val="0D0DB3"/>
                </a:solidFill>
              </a:rPr>
              <a:t>Постановка задачі</a:t>
            </a:r>
            <a:endParaRPr lang="ru-RU" b="1" dirty="0">
              <a:solidFill>
                <a:srgbClr val="0D0DB3"/>
              </a:solidFill>
            </a:endParaRPr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Побудова </a:t>
            </a:r>
            <a:r>
              <a:rPr lang="uk-UA" b="1" dirty="0" smtClean="0">
                <a:solidFill>
                  <a:srgbClr val="0D0DB3"/>
                </a:solidFill>
              </a:rPr>
              <a:t>моделі </a:t>
            </a:r>
            <a:r>
              <a:rPr lang="uk-UA" dirty="0"/>
              <a:t>(запис рішення задачі у вигляді математичних формул). Рішення задач з'являється по частинах, при цьому формування умінь може проходити в таких формах як пояснення вчителя, сумісне фронтальне рішення задачі вчителем з учнями або рішення ілюструється все </a:t>
            </a:r>
            <a:r>
              <a:rPr lang="uk-UA" dirty="0" smtClean="0"/>
              <a:t>відразу</a:t>
            </a:r>
            <a:endParaRPr lang="ru-RU" dirty="0"/>
          </a:p>
          <a:p>
            <a:pPr lvl="0"/>
            <a:r>
              <a:rPr lang="uk-UA" b="1" dirty="0">
                <a:solidFill>
                  <a:srgbClr val="0D0DB3"/>
                </a:solidFill>
              </a:rPr>
              <a:t>Аналіз результату</a:t>
            </a:r>
            <a:r>
              <a:rPr lang="uk-UA" dirty="0"/>
              <a:t> (слайд з ілюстрацією результату і узагальнюючої інформації рішення задачі). Показ цього слайду здійснюється після попереднього обговорення з учнями отриманого </a:t>
            </a:r>
            <a:r>
              <a:rPr lang="uk-UA" dirty="0" smtClean="0"/>
              <a:t>результату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Урок повторення, систематизації, узагальнення і поглиблення знань</a:t>
            </a:r>
            <a: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D0DB3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Повторення </a:t>
            </a:r>
            <a:r>
              <a:rPr lang="uk-UA" dirty="0"/>
              <a:t>і узагальнення теоретичного </a:t>
            </a:r>
            <a:r>
              <a:rPr lang="uk-UA" dirty="0" smtClean="0"/>
              <a:t>матеріалу</a:t>
            </a:r>
            <a:endParaRPr lang="ru-RU" dirty="0"/>
          </a:p>
          <a:p>
            <a:pPr lvl="0"/>
            <a:r>
              <a:rPr lang="uk-UA" dirty="0"/>
              <a:t>Рішення задач і аналіз </a:t>
            </a:r>
            <a:r>
              <a:rPr lang="uk-UA" dirty="0" smtClean="0"/>
              <a:t>відповідей</a:t>
            </a:r>
            <a:endParaRPr lang="ru-RU" dirty="0"/>
          </a:p>
          <a:p>
            <a:pPr lvl="0"/>
            <a:r>
              <a:rPr lang="uk-UA" dirty="0"/>
              <a:t>Домашнє </a:t>
            </a:r>
            <a:r>
              <a:rPr lang="uk-UA" dirty="0" smtClean="0"/>
              <a:t>завдання</a:t>
            </a:r>
            <a:endParaRPr lang="ru-RU" dirty="0"/>
          </a:p>
          <a:p>
            <a:pPr>
              <a:buNone/>
            </a:pPr>
            <a:r>
              <a:rPr lang="uk-UA" dirty="0" smtClean="0">
                <a:solidFill>
                  <a:srgbClr val="0D0DB3"/>
                </a:solidFill>
                <a:latin typeface="Comic Sans MS" pitchFamily="66" charset="0"/>
              </a:rPr>
              <a:t>Урок перевірки і оцінки знань</a:t>
            </a:r>
          </a:p>
          <a:p>
            <a:pPr lvl="0"/>
            <a:r>
              <a:rPr lang="uk-UA" dirty="0" smtClean="0"/>
              <a:t>Проведення контрольної, тесту, диктанту</a:t>
            </a:r>
            <a:endParaRPr lang="ru-RU" dirty="0" smtClean="0"/>
          </a:p>
          <a:p>
            <a:pPr lvl="0"/>
            <a:r>
              <a:rPr lang="uk-UA" dirty="0" smtClean="0"/>
              <a:t>Питання повторюються ще раз, а після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 – ілюструються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З якою метою я використовую  презентації?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/>
              <a:t>По-перше</a:t>
            </a:r>
            <a:r>
              <a:rPr lang="uk-UA" i="1" dirty="0"/>
              <a:t>, </a:t>
            </a:r>
            <a:r>
              <a:rPr lang="uk-UA" b="1" dirty="0">
                <a:solidFill>
                  <a:srgbClr val="0D0DB3"/>
                </a:solidFill>
              </a:rPr>
              <a:t>презентація -  це представлення </a:t>
            </a:r>
            <a:r>
              <a:rPr lang="uk-UA" dirty="0"/>
              <a:t>чого-небудь нового,  </a:t>
            </a:r>
            <a:r>
              <a:rPr lang="uk-UA" dirty="0" smtClean="0"/>
              <a:t>поєднання </a:t>
            </a:r>
            <a:r>
              <a:rPr lang="uk-UA" dirty="0"/>
              <a:t>комп'ютерної анімації, графіки, відео, музики і звукового ряду, які організовані в єдину </a:t>
            </a:r>
            <a:r>
              <a:rPr lang="uk-UA" dirty="0" smtClean="0"/>
              <a:t>систему</a:t>
            </a:r>
            <a:endParaRPr lang="ru-RU" dirty="0"/>
          </a:p>
          <a:p>
            <a:r>
              <a:rPr lang="uk-UA" i="1" dirty="0"/>
              <a:t>По-друге, </a:t>
            </a:r>
            <a:r>
              <a:rPr lang="uk-UA" b="1" dirty="0">
                <a:solidFill>
                  <a:srgbClr val="0D0DB3"/>
                </a:solidFill>
              </a:rPr>
              <a:t>презентація - це новий вид роботи</a:t>
            </a:r>
            <a:r>
              <a:rPr lang="uk-UA" dirty="0"/>
              <a:t>, вживаний в школі на  уроках. Презентації підвищують інтерес до предмету, розвивають розумову активність. Я думаю, що дитина  не тільки сприймає інформацію, але і  запам'ятовує, коли бачить на екрані. «Краще один раз побачити, ніж 100 разів почути» свідчить прислів'я. </a:t>
            </a:r>
            <a:endParaRPr lang="ru-RU" dirty="0"/>
          </a:p>
          <a:p>
            <a:r>
              <a:rPr lang="ru-RU" dirty="0"/>
              <a:t> </a:t>
            </a:r>
            <a:r>
              <a:rPr lang="uk-UA" i="1" dirty="0" smtClean="0"/>
              <a:t>По-третє</a:t>
            </a:r>
            <a:r>
              <a:rPr lang="uk-UA" b="1" dirty="0">
                <a:solidFill>
                  <a:srgbClr val="0D0DB3"/>
                </a:solidFill>
              </a:rPr>
              <a:t>, презентація допомагає вчителю при проведенні уроків, заходів</a:t>
            </a:r>
            <a:r>
              <a:rPr lang="uk-UA" dirty="0"/>
              <a:t>, </a:t>
            </a:r>
            <a:r>
              <a:rPr lang="uk-UA" b="1" dirty="0" smtClean="0">
                <a:solidFill>
                  <a:srgbClr val="0D0DB3"/>
                </a:solidFill>
              </a:rPr>
              <a:t>захисті </a:t>
            </a:r>
            <a:r>
              <a:rPr lang="uk-UA" b="1" dirty="0">
                <a:solidFill>
                  <a:srgbClr val="0D0DB3"/>
                </a:solidFill>
              </a:rPr>
              <a:t>проектів, досліджень</a:t>
            </a:r>
            <a:r>
              <a:rPr lang="uk-UA" dirty="0"/>
              <a:t>. Можна показати і розказати про красу, про будь-якого автора твору, про пам'ятники архітектури. Ми ж живемо далеко від нашої столиці. Як передати дітям красу цього міста, її велич, її визначні пам'ятки? Звичайно, в цьому допомагають презентації. Учать дітей грамотної  наукової мови, розвивають кругозір, дають ясне і чітке сприйняття дійсності.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6934200" cy="9144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D0DB3"/>
                </a:solidFill>
                <a:latin typeface="Comic Sans MS" pitchFamily="66" charset="0"/>
              </a:rPr>
              <a:t>Що це дає мені, як вчителю?</a:t>
            </a:r>
            <a:r>
              <a:rPr lang="ru-RU" dirty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D0DB3"/>
                </a:solidFill>
                <a:latin typeface="Comic Sans MS" pitchFamily="66" charset="0"/>
              </a:rPr>
            </a:br>
            <a:endParaRPr lang="ru-RU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429264"/>
          </a:xfrm>
        </p:spPr>
        <p:txBody>
          <a:bodyPr>
            <a:normAutofit fontScale="32500" lnSpcReduction="20000"/>
          </a:bodyPr>
          <a:lstStyle/>
          <a:p>
            <a:r>
              <a:rPr lang="uk-UA" sz="8600" b="1" dirty="0">
                <a:solidFill>
                  <a:srgbClr val="0D0DB3"/>
                </a:solidFill>
              </a:rPr>
              <a:t>Вчителю відведена головна роль </a:t>
            </a:r>
            <a:r>
              <a:rPr lang="uk-UA" sz="8600" dirty="0"/>
              <a:t>в учбово-освітньому процесі. </a:t>
            </a:r>
            <a:endParaRPr lang="uk-UA" sz="8600" dirty="0" smtClean="0"/>
          </a:p>
          <a:p>
            <a:pPr>
              <a:buNone/>
            </a:pPr>
            <a:r>
              <a:rPr lang="uk-UA" sz="5000" dirty="0" smtClean="0"/>
              <a:t>                   </a:t>
            </a:r>
            <a:r>
              <a:rPr lang="uk-UA" sz="6200" dirty="0" smtClean="0"/>
              <a:t>Створюючи </a:t>
            </a:r>
            <a:r>
              <a:rPr lang="uk-UA" sz="6200" dirty="0"/>
              <a:t>презентацію, вчитель повинен </a:t>
            </a:r>
            <a:r>
              <a:rPr lang="uk-UA" sz="6200" dirty="0" smtClean="0"/>
              <a:t>враховувати:</a:t>
            </a:r>
          </a:p>
          <a:p>
            <a:r>
              <a:rPr lang="uk-UA" sz="6200" dirty="0" smtClean="0"/>
              <a:t>по-перше</a:t>
            </a:r>
            <a:r>
              <a:rPr lang="uk-UA" sz="6200" dirty="0"/>
              <a:t>, </a:t>
            </a:r>
            <a:r>
              <a:rPr lang="uk-UA" sz="6200" b="1" dirty="0">
                <a:solidFill>
                  <a:srgbClr val="0D0DB3"/>
                </a:solidFill>
              </a:rPr>
              <a:t>вікові особливості дитини</a:t>
            </a:r>
            <a:r>
              <a:rPr lang="uk-UA" sz="6200" dirty="0"/>
              <a:t>. Тому, перш за все при складанні презентації, я чітко відбираю матеріал. При цьому потрібно багато проглянути літератури, щоб вибрати головне. Отже,  не помічаючи, одержую якісь знання і збагатив свій словарний запас, тобто одержую самоосвіту в тій або іншій області. </a:t>
            </a:r>
            <a:endParaRPr lang="uk-UA" sz="6200" dirty="0" smtClean="0"/>
          </a:p>
          <a:p>
            <a:r>
              <a:rPr lang="uk-UA" sz="6200" dirty="0" smtClean="0"/>
              <a:t>по-друге</a:t>
            </a:r>
            <a:r>
              <a:rPr lang="uk-UA" sz="6200" dirty="0"/>
              <a:t>, </a:t>
            </a:r>
            <a:r>
              <a:rPr lang="uk-UA" sz="6200" b="1" dirty="0">
                <a:solidFill>
                  <a:srgbClr val="0D0DB3"/>
                </a:solidFill>
              </a:rPr>
              <a:t>наочний матеріал повинен бути підібраний, відповідний темі уроку. </a:t>
            </a:r>
            <a:r>
              <a:rPr lang="uk-UA" sz="6200" dirty="0"/>
              <a:t>У зв'язку з цим я проглядаю величезну кількість наочного матеріалу, помічаю фарби, відтінки, майстерність зображення. Цим підвищується естетичне сприйняття навколишнього світу, підвищується творчий потенціал. </a:t>
            </a:r>
            <a:endParaRPr lang="uk-UA" sz="6200" dirty="0" smtClean="0"/>
          </a:p>
          <a:p>
            <a:r>
              <a:rPr lang="uk-UA" sz="6200" dirty="0" smtClean="0"/>
              <a:t>по-третє</a:t>
            </a:r>
            <a:r>
              <a:rPr lang="uk-UA" sz="6200" dirty="0"/>
              <a:t>, </a:t>
            </a:r>
            <a:r>
              <a:rPr lang="uk-UA" sz="6200" b="1" dirty="0">
                <a:solidFill>
                  <a:srgbClr val="0D0DB3"/>
                </a:solidFill>
              </a:rPr>
              <a:t>матеріал повинен мати науковий напрям</a:t>
            </a:r>
            <a:r>
              <a:rPr lang="uk-UA" sz="6200" dirty="0"/>
              <a:t>. В цьому випадку буває, що відкриваєш для себе щось нове. Створюючи  презентацію, вкладаєш в неї всю свою творчість, талант, теплоту душі. При цьому вчишся порівнювати, аналізувати, міркувати. </a:t>
            </a:r>
            <a:endParaRPr lang="ru-RU" sz="6200" dirty="0"/>
          </a:p>
          <a:p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D0DB3"/>
                </a:solidFill>
                <a:latin typeface="Comic Sans MS" pitchFamily="66" charset="0"/>
              </a:rPr>
              <a:t>Що це дає моїм учням?</a:t>
            </a:r>
            <a:r>
              <a:rPr lang="ru-RU" dirty="0">
                <a:solidFill>
                  <a:srgbClr val="0D0DB3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D0DB3"/>
                </a:solidFill>
                <a:latin typeface="Comic Sans MS" pitchFamily="66" charset="0"/>
              </a:rPr>
            </a:br>
            <a:endParaRPr lang="ru-RU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розвиваються </a:t>
            </a:r>
            <a:r>
              <a:rPr lang="uk-UA" dirty="0"/>
              <a:t>комунікативні компетенції, а значить </a:t>
            </a:r>
            <a:r>
              <a:rPr lang="uk-UA" dirty="0" smtClean="0"/>
              <a:t>удосконалюються </a:t>
            </a:r>
            <a:r>
              <a:rPr lang="uk-UA" dirty="0"/>
              <a:t>знання </a:t>
            </a:r>
            <a:r>
              <a:rPr lang="uk-UA" dirty="0" smtClean="0"/>
              <a:t>, </a:t>
            </a:r>
            <a:r>
              <a:rPr lang="uk-UA" dirty="0"/>
              <a:t>способи взаємодії з </a:t>
            </a:r>
            <a:r>
              <a:rPr lang="uk-UA" dirty="0" smtClean="0"/>
              <a:t>навколишніми </a:t>
            </a:r>
            <a:r>
              <a:rPr lang="uk-UA" dirty="0"/>
              <a:t>подіями і </a:t>
            </a:r>
            <a:r>
              <a:rPr lang="uk-UA" dirty="0" smtClean="0"/>
              <a:t>людьми,навички </a:t>
            </a:r>
            <a:r>
              <a:rPr lang="uk-UA" dirty="0"/>
              <a:t>роботи в групі, колективі, володіння різними соціальними </a:t>
            </a:r>
            <a:r>
              <a:rPr lang="uk-UA" dirty="0" smtClean="0"/>
              <a:t>ролями </a:t>
            </a:r>
          </a:p>
          <a:p>
            <a:r>
              <a:rPr lang="uk-UA" dirty="0" smtClean="0"/>
              <a:t>в учня формується  уміння </a:t>
            </a:r>
            <a:r>
              <a:rPr lang="uk-UA" dirty="0"/>
              <a:t>відрекомендувати себе, написати лист, анкету, заяву, задати питання, вести дискусію.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0"/>
            <a:ext cx="8291513" cy="707231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400" b="1" u="sng" dirty="0" smtClean="0">
                <a:solidFill>
                  <a:srgbClr val="002060"/>
                </a:solidFill>
                <a:latin typeface="Comic Sans MS" pitchFamily="66" charset="0"/>
              </a:rPr>
              <a:t>Презентації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1800" b="1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Електронні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дають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можливість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вчителю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при </a:t>
            </a:r>
            <a:r>
              <a:rPr lang="ru-RU" sz="1800" dirty="0" err="1" smtClean="0">
                <a:latin typeface="Comic Sans MS" pitchFamily="66" charset="0"/>
              </a:rPr>
              <a:t>мінімальній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підготовці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незначних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витратах</a:t>
            </a:r>
            <a:r>
              <a:rPr lang="ru-RU" sz="1800" dirty="0" smtClean="0">
                <a:latin typeface="Comic Sans MS" pitchFamily="66" charset="0"/>
              </a:rPr>
              <a:t> часу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>
                <a:latin typeface="Comic Sans MS" pitchFamily="66" charset="0"/>
              </a:rPr>
              <a:t>підготувати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наочність</a:t>
            </a:r>
            <a:r>
              <a:rPr lang="ru-RU" sz="1800" dirty="0" smtClean="0">
                <a:latin typeface="Comic Sans MS" pitchFamily="66" charset="0"/>
              </a:rPr>
              <a:t> до уроку. Уроки, </a:t>
            </a:r>
            <a:r>
              <a:rPr lang="ru-RU" sz="1800" dirty="0" err="1" smtClean="0">
                <a:latin typeface="Comic Sans MS" pitchFamily="66" charset="0"/>
              </a:rPr>
              <a:t>складені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за </a:t>
            </a:r>
            <a:r>
              <a:rPr lang="ru-RU" sz="1800" dirty="0" err="1" smtClean="0">
                <a:latin typeface="Comic Sans MS" pitchFamily="66" charset="0"/>
              </a:rPr>
              <a:t>допомогою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PowerPoint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видовищні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ефективні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в </a:t>
            </a:r>
            <a:r>
              <a:rPr lang="ru-RU" sz="1800" dirty="0" err="1" smtClean="0">
                <a:latin typeface="Comic Sans MS" pitchFamily="66" charset="0"/>
              </a:rPr>
              <a:t>роботі</a:t>
            </a:r>
            <a:r>
              <a:rPr lang="ru-RU" sz="1800" dirty="0" smtClean="0">
                <a:latin typeface="Comic Sans MS" pitchFamily="66" charset="0"/>
              </a:rPr>
              <a:t> над </a:t>
            </a:r>
            <a:r>
              <a:rPr lang="ru-RU" sz="1800" dirty="0" err="1" smtClean="0">
                <a:latin typeface="Comic Sans MS" pitchFamily="66" charset="0"/>
              </a:rPr>
              <a:t>інформацією.Power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Point</a:t>
            </a:r>
            <a:r>
              <a:rPr lang="ru-RU" sz="1800" dirty="0" smtClean="0">
                <a:latin typeface="Comic Sans MS" pitchFamily="66" charset="0"/>
              </a:rPr>
              <a:t> – </a:t>
            </a:r>
            <a:r>
              <a:rPr lang="ru-RU" sz="1800" dirty="0" err="1" smtClean="0">
                <a:latin typeface="Comic Sans MS" pitchFamily="66" charset="0"/>
              </a:rPr>
              <a:t>програма</a:t>
            </a:r>
            <a:r>
              <a:rPr lang="ru-RU" sz="1800" dirty="0" smtClean="0">
                <a:latin typeface="Comic Sans MS" pitchFamily="66" charset="0"/>
              </a:rPr>
              <a:t>, яка </a:t>
            </a:r>
            <a:r>
              <a:rPr lang="ru-RU" sz="1800" dirty="0" err="1" smtClean="0">
                <a:latin typeface="Comic Sans MS" pitchFamily="66" charset="0"/>
              </a:rPr>
              <a:t>дозволяє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створювати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демонструвати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яскраві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будь-яку</a:t>
            </a:r>
            <a:r>
              <a:rPr lang="ru-RU" sz="1800" dirty="0" smtClean="0">
                <a:latin typeface="Comic Sans MS" pitchFamily="66" charset="0"/>
              </a:rPr>
              <a:t> тему, </a:t>
            </a:r>
            <a:r>
              <a:rPr lang="ru-RU" sz="1800" dirty="0" err="1" smtClean="0">
                <a:latin typeface="Comic Sans MS" pitchFamily="66" charset="0"/>
              </a:rPr>
              <a:t>що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цікавить</a:t>
            </a:r>
            <a:r>
              <a:rPr lang="ru-RU" sz="1800" dirty="0" smtClean="0">
                <a:latin typeface="Comic Sans MS" pitchFamily="66" charset="0"/>
              </a:rPr>
              <a:t> вас, тут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зараз. </a:t>
            </a:r>
            <a:r>
              <a:rPr lang="ru-RU" sz="1800" dirty="0" err="1" smtClean="0">
                <a:latin typeface="Comic Sans MS" pitchFamily="66" charset="0"/>
              </a:rPr>
              <a:t>Презентація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являє</a:t>
            </a:r>
            <a:r>
              <a:rPr lang="ru-RU" sz="1800" dirty="0" smtClean="0">
                <a:latin typeface="Comic Sans MS" pitchFamily="66" charset="0"/>
              </a:rPr>
              <a:t> собою </a:t>
            </a:r>
            <a:r>
              <a:rPr lang="ru-RU" sz="1800" dirty="0" err="1" smtClean="0">
                <a:latin typeface="Comic Sans MS" pitchFamily="66" charset="0"/>
              </a:rPr>
              <a:t>послідовність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які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змінюють</a:t>
            </a:r>
            <a:r>
              <a:rPr lang="ru-RU" sz="1800" dirty="0" smtClean="0">
                <a:latin typeface="Comic Sans MS" pitchFamily="66" charset="0"/>
              </a:rPr>
              <a:t> один одного - </a:t>
            </a:r>
            <a:r>
              <a:rPr lang="ru-RU" sz="1800" dirty="0" err="1" smtClean="0">
                <a:latin typeface="Comic Sans MS" pitchFamily="66" charset="0"/>
              </a:rPr>
              <a:t>тобто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електронних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сторінок</a:t>
            </a:r>
            <a:r>
              <a:rPr lang="ru-RU" sz="1800" dirty="0" smtClean="0">
                <a:latin typeface="Comic Sans MS" pitchFamily="66" charset="0"/>
              </a:rPr>
              <a:t>. Показ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викладачем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може</a:t>
            </a:r>
            <a:r>
              <a:rPr lang="ru-RU" sz="1800" dirty="0" smtClean="0">
                <a:latin typeface="Comic Sans MS" pitchFamily="66" charset="0"/>
              </a:rPr>
              <a:t> бути </a:t>
            </a:r>
            <a:r>
              <a:rPr lang="ru-RU" sz="1800" dirty="0" err="1" smtClean="0">
                <a:latin typeface="Comic Sans MS" pitchFamily="66" charset="0"/>
              </a:rPr>
              <a:t>здійснений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екрані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монітору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комп’ютера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чи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</a:t>
            </a:r>
            <a:r>
              <a:rPr lang="ru-RU" sz="1800" dirty="0" smtClean="0">
                <a:latin typeface="Comic Sans MS" pitchFamily="66" charset="0"/>
              </a:rPr>
              <a:t> великому </a:t>
            </a:r>
            <a:r>
              <a:rPr lang="ru-RU" sz="1800" dirty="0" err="1" smtClean="0">
                <a:latin typeface="Comic Sans MS" pitchFamily="66" charset="0"/>
              </a:rPr>
              <a:t>екрані</a:t>
            </a:r>
            <a:r>
              <a:rPr lang="ru-RU" sz="1800" dirty="0" smtClean="0">
                <a:latin typeface="Comic Sans MS" pitchFamily="66" charset="0"/>
              </a:rPr>
              <a:t> за </a:t>
            </a:r>
            <a:r>
              <a:rPr lang="ru-RU" sz="1800" dirty="0" err="1" smtClean="0">
                <a:latin typeface="Comic Sans MS" pitchFamily="66" charset="0"/>
              </a:rPr>
              <a:t>допомогою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спеціального</a:t>
            </a:r>
            <a:r>
              <a:rPr lang="ru-RU" sz="1800" dirty="0" smtClean="0">
                <a:latin typeface="Comic Sans MS" pitchFamily="66" charset="0"/>
              </a:rPr>
              <a:t> пристрою – </a:t>
            </a:r>
            <a:r>
              <a:rPr lang="ru-RU" sz="1800" dirty="0" err="1" smtClean="0">
                <a:latin typeface="Comic Sans MS" pitchFamily="66" charset="0"/>
              </a:rPr>
              <a:t>мультимедійного</a:t>
            </a:r>
            <a:r>
              <a:rPr lang="ru-RU" sz="1800" dirty="0" smtClean="0">
                <a:latin typeface="Comic Sans MS" pitchFamily="66" charset="0"/>
              </a:rPr>
              <a:t> проектора.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Серед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навчальних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презентацій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в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залежності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від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цілей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її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застосування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можна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виділити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Лекційні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проект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дослідження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тест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	</a:t>
            </a:r>
            <a:endParaRPr lang="uk-UA" sz="1800" dirty="0">
              <a:latin typeface="Comic Sans MS" pitchFamily="66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643446"/>
            <a:ext cx="2570149" cy="17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14313"/>
            <a:ext cx="7467600" cy="6259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За способом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подання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слайдів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можна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розрізняти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презентації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ru-RU" sz="1800" dirty="0" smtClean="0">
                <a:latin typeface="Comic Sans MS" pitchFamily="66" charset="0"/>
              </a:rPr>
              <a:t>Для </a:t>
            </a:r>
            <a:r>
              <a:rPr lang="ru-RU" sz="1800" dirty="0" err="1" smtClean="0">
                <a:latin typeface="Comic Sans MS" pitchFamily="66" charset="0"/>
              </a:rPr>
              <a:t>супроводу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лекції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ru-RU" sz="1800" dirty="0" smtClean="0">
                <a:latin typeface="Comic Sans MS" pitchFamily="66" charset="0"/>
              </a:rPr>
              <a:t>Слайд-шоу – без </a:t>
            </a:r>
            <a:r>
              <a:rPr lang="ru-RU" sz="1800" dirty="0" err="1" smtClean="0">
                <a:latin typeface="Comic Sans MS" pitchFamily="66" charset="0"/>
              </a:rPr>
              <a:t>супроводу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викладача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записаним</a:t>
            </a:r>
            <a:r>
              <a:rPr lang="ru-RU" sz="1800" dirty="0" smtClean="0">
                <a:latin typeface="Comic Sans MS" pitchFamily="66" charset="0"/>
              </a:rPr>
              <a:t> голосом </a:t>
            </a:r>
            <a:r>
              <a:rPr lang="ru-RU" sz="1800" dirty="0" err="1" smtClean="0">
                <a:latin typeface="Comic Sans MS" pitchFamily="66" charset="0"/>
              </a:rPr>
              <a:t>останнього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ru-RU" sz="1800" dirty="0" err="1" smtClean="0">
                <a:latin typeface="Comic Sans MS" pitchFamily="66" charset="0"/>
              </a:rPr>
              <a:t>Комбінована</a:t>
            </a:r>
            <a:r>
              <a:rPr lang="ru-RU" sz="1800" dirty="0" smtClean="0">
                <a:latin typeface="Comic Sans MS" pitchFamily="66" charset="0"/>
              </a:rPr>
              <a:t> –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усним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супроводом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із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записаним</a:t>
            </a:r>
            <a:r>
              <a:rPr lang="ru-RU" sz="1800" dirty="0" smtClean="0">
                <a:latin typeface="Comic Sans MS" pitchFamily="66" charset="0"/>
              </a:rPr>
              <a:t> голосом,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 err="1" smtClean="0">
                <a:latin typeface="Comic Sans MS" pitchFamily="66" charset="0"/>
              </a:rPr>
              <a:t>частиною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якої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може</a:t>
            </a:r>
            <a:r>
              <a:rPr lang="ru-RU" sz="1800" dirty="0" smtClean="0">
                <a:latin typeface="Comic Sans MS" pitchFamily="66" charset="0"/>
              </a:rPr>
              <a:t> бути слайд-шоу.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Етапи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створення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презентації</a:t>
            </a:r>
            <a:endParaRPr lang="ru-RU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Підготовчий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етап</a:t>
            </a:r>
            <a:endParaRPr lang="uk-UA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latin typeface="Comic Sans MS" pitchFamily="66" charset="0"/>
              </a:rPr>
              <a:t>	</a:t>
            </a:r>
            <a:r>
              <a:rPr lang="ru-RU" sz="1800" dirty="0" err="1" smtClean="0">
                <a:latin typeface="Comic Sans MS" pitchFamily="66" charset="0"/>
              </a:rPr>
              <a:t>Вибираю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навчальну</a:t>
            </a:r>
            <a:r>
              <a:rPr lang="ru-RU" sz="1800" dirty="0" smtClean="0">
                <a:latin typeface="Comic Sans MS" pitchFamily="66" charset="0"/>
              </a:rPr>
              <a:t> тему та мету </a:t>
            </a:r>
            <a:r>
              <a:rPr lang="ru-RU" sz="1800" dirty="0" err="1" smtClean="0">
                <a:latin typeface="Comic Sans MS" pitchFamily="66" charset="0"/>
              </a:rPr>
              <a:t>створення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. </a:t>
            </a:r>
            <a:r>
              <a:rPr lang="ru-RU" sz="1800" dirty="0" err="1" smtClean="0">
                <a:latin typeface="Comic Sans MS" pitchFamily="66" charset="0"/>
              </a:rPr>
              <a:t>Вводжу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</a:t>
            </a:r>
            <a:r>
              <a:rPr lang="ru-RU" sz="1800" dirty="0" smtClean="0">
                <a:latin typeface="Comic Sans MS" pitchFamily="66" charset="0"/>
              </a:rPr>
              <a:t> та  </a:t>
            </a:r>
            <a:r>
              <a:rPr lang="ru-RU" sz="1800" dirty="0" err="1" smtClean="0">
                <a:latin typeface="Comic Sans MS" pitchFamily="66" charset="0"/>
              </a:rPr>
              <a:t>демонструю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наочність</a:t>
            </a:r>
            <a:r>
              <a:rPr lang="ru-RU" sz="1800" dirty="0" smtClean="0">
                <a:latin typeface="Comic Sans MS" pitchFamily="66" charset="0"/>
              </a:rPr>
              <a:t> до </a:t>
            </a:r>
            <a:r>
              <a:rPr lang="ru-RU" sz="1800" dirty="0" err="1" smtClean="0">
                <a:latin typeface="Comic Sans MS" pitchFamily="66" charset="0"/>
              </a:rPr>
              <a:t>нього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чи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практичне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застосування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знань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ru-RU" sz="1800" dirty="0" err="1" smtClean="0">
                <a:latin typeface="Comic Sans MS" pitchFamily="66" charset="0"/>
              </a:rPr>
              <a:t>заповнення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пропусків</a:t>
            </a:r>
            <a:r>
              <a:rPr lang="ru-RU" sz="1800" dirty="0" smtClean="0">
                <a:latin typeface="Comic Sans MS" pitchFamily="66" charset="0"/>
              </a:rPr>
              <a:t> у </a:t>
            </a:r>
            <a:r>
              <a:rPr lang="ru-RU" sz="1800" dirty="0" err="1" smtClean="0">
                <a:latin typeface="Comic Sans MS" pitchFamily="66" charset="0"/>
              </a:rPr>
              <a:t>поданих</a:t>
            </a:r>
            <a:r>
              <a:rPr lang="ru-RU" sz="1800" dirty="0" smtClean="0">
                <a:latin typeface="Comic Sans MS" pitchFamily="66" charset="0"/>
              </a:rPr>
              <a:t> словах та </a:t>
            </a:r>
            <a:r>
              <a:rPr lang="ru-RU" sz="1800" dirty="0" err="1" smtClean="0">
                <a:latin typeface="Comic Sans MS" pitchFamily="66" charset="0"/>
              </a:rPr>
              <a:t>реченнях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відповіді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питання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відповідно</a:t>
            </a:r>
            <a:r>
              <a:rPr lang="ru-RU" sz="1800" dirty="0" smtClean="0">
                <a:latin typeface="Comic Sans MS" pitchFamily="66" charset="0"/>
              </a:rPr>
              <a:t> до </a:t>
            </a:r>
            <a:r>
              <a:rPr lang="ru-RU" sz="1800" dirty="0" err="1" smtClean="0">
                <a:latin typeface="Comic Sans MS" pitchFamily="66" charset="0"/>
              </a:rPr>
              <a:t>поданого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матеріалу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опис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ілюстрації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застосуванням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щойно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вивчених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дискусія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щодо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коментарів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до</a:t>
            </a:r>
            <a:r>
              <a:rPr lang="ru-RU" sz="1800" dirty="0" smtClean="0">
                <a:latin typeface="Comic Sans MS" pitchFamily="66" charset="0"/>
              </a:rPr>
              <a:t> фото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картини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тощо</a:t>
            </a:r>
            <a:r>
              <a:rPr lang="ru-RU" sz="1800" dirty="0" smtClean="0">
                <a:latin typeface="Comic Sans MS" pitchFamily="66" charset="0"/>
              </a:rPr>
              <a:t>)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поєдную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обидва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аспекти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продумую</a:t>
            </a:r>
            <a:r>
              <a:rPr lang="ru-RU" sz="1800" dirty="0" smtClean="0">
                <a:latin typeface="Comic Sans MS" pitchFamily="66" charset="0"/>
              </a:rPr>
              <a:t>, яке </a:t>
            </a:r>
            <a:r>
              <a:rPr lang="ru-RU" sz="1800" dirty="0" err="1" smtClean="0">
                <a:latin typeface="Comic Sans MS" pitchFamily="66" charset="0"/>
              </a:rPr>
              <a:t>місце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має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займати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презентація</a:t>
            </a:r>
            <a:r>
              <a:rPr lang="ru-RU" sz="1800" dirty="0" smtClean="0">
                <a:latin typeface="Comic Sans MS" pitchFamily="66" charset="0"/>
              </a:rPr>
              <a:t> у </a:t>
            </a:r>
            <a:r>
              <a:rPr lang="ru-RU" sz="1800" dirty="0" err="1" smtClean="0">
                <a:latin typeface="Comic Sans MS" pitchFamily="66" charset="0"/>
              </a:rPr>
              <a:t>структурі</a:t>
            </a:r>
            <a:r>
              <a:rPr lang="ru-RU" sz="1800" dirty="0" smtClean="0">
                <a:latin typeface="Comic Sans MS" pitchFamily="66" charset="0"/>
              </a:rPr>
              <a:t> уроку.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7411" name="Рисунок 3" descr="231011_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5843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foru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983163"/>
            <a:ext cx="13684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14313"/>
            <a:ext cx="8043863" cy="6259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Створення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презентації</a:t>
            </a:r>
            <a:endParaRPr lang="uk-UA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Пишу </a:t>
            </a:r>
            <a:r>
              <a:rPr lang="ru-RU" sz="1800" dirty="0" err="1" smtClean="0">
                <a:latin typeface="Comic Sans MS" pitchFamily="66" charset="0"/>
              </a:rPr>
              <a:t>сценарій</a:t>
            </a:r>
            <a:r>
              <a:rPr lang="ru-RU" sz="1800" dirty="0" smtClean="0">
                <a:latin typeface="Comic Sans MS" pitchFamily="66" charset="0"/>
              </a:rPr>
              <a:t>, у </a:t>
            </a:r>
            <a:r>
              <a:rPr lang="ru-RU" sz="1800" dirty="0" err="1" smtClean="0">
                <a:latin typeface="Comic Sans MS" pitchFamily="66" charset="0"/>
              </a:rPr>
              <a:t>якому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структурую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</a:t>
            </a:r>
            <a:r>
              <a:rPr lang="ru-RU" sz="1800" dirty="0" smtClean="0">
                <a:latin typeface="Comic Sans MS" pitchFamily="66" charset="0"/>
              </a:rPr>
              <a:t> за слайдами, даю </a:t>
            </a:r>
            <a:r>
              <a:rPr lang="ru-RU" sz="1800" dirty="0" err="1" smtClean="0">
                <a:latin typeface="Comic Sans MS" pitchFamily="66" charset="0"/>
              </a:rPr>
              <a:t>назву</a:t>
            </a:r>
            <a:r>
              <a:rPr lang="ru-RU" sz="1800" dirty="0" smtClean="0">
                <a:latin typeface="Comic Sans MS" pitchFamily="66" charset="0"/>
              </a:rPr>
              <a:t> кожному слайду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, добираю </a:t>
            </a:r>
            <a:r>
              <a:rPr lang="ru-RU" sz="1800" dirty="0" err="1" smtClean="0">
                <a:latin typeface="Comic Sans MS" pitchFamily="66" charset="0"/>
              </a:rPr>
              <a:t>наочний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аудіо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відео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візуальний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Визначаюсь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кольорами</a:t>
            </a:r>
            <a:r>
              <a:rPr lang="ru-RU" sz="1800" dirty="0" smtClean="0">
                <a:latin typeface="Comic Sans MS" pitchFamily="66" charset="0"/>
              </a:rPr>
              <a:t> та стилем </a:t>
            </a:r>
            <a:r>
              <a:rPr lang="ru-RU" sz="1800" dirty="0" err="1" smtClean="0">
                <a:latin typeface="Comic Sans MS" pitchFamily="66" charset="0"/>
              </a:rPr>
              <a:t>шрифтів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. </a:t>
            </a:r>
            <a:r>
              <a:rPr lang="ru-RU" sz="1800" dirty="0" err="1" smtClean="0">
                <a:latin typeface="Comic Sans MS" pitchFamily="66" charset="0"/>
              </a:rPr>
              <a:t>Хоча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багатство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засобів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Power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Point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спокушає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застосувати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їх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усі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пам’ятаю</a:t>
            </a:r>
            <a:r>
              <a:rPr lang="ru-RU" sz="1800" dirty="0" smtClean="0">
                <a:latin typeface="Comic Sans MS" pitchFamily="66" charset="0"/>
              </a:rPr>
              <a:t>: у </a:t>
            </a:r>
            <a:r>
              <a:rPr lang="ru-RU" sz="1800" dirty="0" err="1" smtClean="0">
                <a:latin typeface="Comic Sans MS" pitchFamily="66" charset="0"/>
              </a:rPr>
              <a:t>роботі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мають</a:t>
            </a:r>
            <a:r>
              <a:rPr lang="ru-RU" sz="1800" dirty="0" smtClean="0">
                <a:latin typeface="Comic Sans MS" pitchFamily="66" charset="0"/>
              </a:rPr>
              <a:t> бути не </a:t>
            </a:r>
            <a:r>
              <a:rPr lang="ru-RU" sz="1800" dirty="0" err="1" smtClean="0">
                <a:latin typeface="Comic Sans MS" pitchFamily="66" charset="0"/>
              </a:rPr>
              <a:t>більше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двох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видів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кольорів</a:t>
            </a:r>
            <a:r>
              <a:rPr lang="ru-RU" sz="1800" dirty="0" smtClean="0">
                <a:latin typeface="Comic Sans MS" pitchFamily="66" charset="0"/>
              </a:rPr>
              <a:t> шрифту, </a:t>
            </a:r>
            <a:r>
              <a:rPr lang="ru-RU" sz="1800" dirty="0" err="1" smtClean="0">
                <a:latin typeface="Comic Sans MS" pitchFamily="66" charset="0"/>
              </a:rPr>
              <a:t>стилістичне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рішення</a:t>
            </a:r>
            <a:r>
              <a:rPr lang="ru-RU" sz="1800" dirty="0" smtClean="0">
                <a:latin typeface="Comic Sans MS" pitchFamily="66" charset="0"/>
              </a:rPr>
              <a:t> фону не повинно </a:t>
            </a:r>
            <a:r>
              <a:rPr lang="ru-RU" sz="1800" dirty="0" err="1" smtClean="0">
                <a:latin typeface="Comic Sans MS" pitchFamily="66" charset="0"/>
              </a:rPr>
              <a:t>справляти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агресивне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втомлююче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враження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Виставляю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зміну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ефектів</a:t>
            </a:r>
            <a:r>
              <a:rPr lang="ru-RU" sz="1800" dirty="0" smtClean="0">
                <a:latin typeface="Comic Sans MS" pitchFamily="66" charset="0"/>
              </a:rPr>
              <a:t> « по </a:t>
            </a:r>
            <a:r>
              <a:rPr lang="ru-RU" sz="1800" dirty="0" err="1" smtClean="0">
                <a:latin typeface="Comic Sans MS" pitchFamily="66" charset="0"/>
              </a:rPr>
              <a:t>кліку</a:t>
            </a:r>
            <a:r>
              <a:rPr lang="ru-RU" sz="1800" dirty="0" smtClean="0">
                <a:latin typeface="Comic Sans MS" pitchFamily="66" charset="0"/>
              </a:rPr>
              <a:t> »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Тестую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свій</a:t>
            </a:r>
            <a:r>
              <a:rPr lang="ru-RU" sz="1800" dirty="0" smtClean="0">
                <a:latin typeface="Comic Sans MS" pitchFamily="66" charset="0"/>
              </a:rPr>
              <a:t> продукт на </a:t>
            </a:r>
            <a:r>
              <a:rPr lang="ru-RU" sz="1800" dirty="0" err="1" smtClean="0">
                <a:latin typeface="Comic Sans MS" pitchFamily="66" charset="0"/>
              </a:rPr>
              <a:t>сторонніх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глядачах</a:t>
            </a:r>
            <a:r>
              <a:rPr lang="ru-RU" sz="1800" dirty="0" smtClean="0">
                <a:latin typeface="Comic Sans MS" pitchFamily="66" charset="0"/>
              </a:rPr>
              <a:t> та </a:t>
            </a:r>
            <a:r>
              <a:rPr lang="ru-RU" sz="1800" dirty="0" err="1" smtClean="0">
                <a:latin typeface="Comic Sans MS" pitchFamily="66" charset="0"/>
              </a:rPr>
              <a:t>відкореговую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відповідно</a:t>
            </a:r>
            <a:r>
              <a:rPr lang="ru-RU" sz="1800" dirty="0" smtClean="0">
                <a:latin typeface="Comic Sans MS" pitchFamily="66" charset="0"/>
              </a:rPr>
              <a:t> до </a:t>
            </a:r>
            <a:r>
              <a:rPr lang="ru-RU" sz="1800" dirty="0" err="1" smtClean="0">
                <a:latin typeface="Comic Sans MS" pitchFamily="66" charset="0"/>
              </a:rPr>
              <a:t>їх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зауважень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Застосування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презентації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на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уроці</a:t>
            </a:r>
            <a:endParaRPr lang="uk-UA" sz="20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Готуючись</a:t>
            </a:r>
            <a:r>
              <a:rPr lang="ru-RU" sz="1800" dirty="0" smtClean="0">
                <a:latin typeface="Comic Sans MS" pitchFamily="66" charset="0"/>
              </a:rPr>
              <a:t> до уроку, </a:t>
            </a:r>
            <a:r>
              <a:rPr lang="ru-RU" sz="1800" dirty="0" err="1" smtClean="0">
                <a:latin typeface="Comic Sans MS" pitchFamily="66" charset="0"/>
              </a:rPr>
              <a:t>тренуюсь</a:t>
            </a:r>
            <a:r>
              <a:rPr lang="ru-RU" sz="1800" dirty="0" smtClean="0">
                <a:latin typeface="Comic Sans MS" pitchFamily="66" charset="0"/>
              </a:rPr>
              <a:t> у </a:t>
            </a:r>
            <a:r>
              <a:rPr lang="ru-RU" sz="1800" dirty="0" err="1" smtClean="0">
                <a:latin typeface="Comic Sans MS" pitchFamily="66" charset="0"/>
              </a:rPr>
              <a:t>керуванні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презентацією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Демонстрацію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можна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повторити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наступному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уроці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етапі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мовної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розминки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активізації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опорних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знань</a:t>
            </a:r>
            <a:r>
              <a:rPr lang="ru-RU" sz="1800" dirty="0" smtClean="0">
                <a:latin typeface="Comic Sans MS" pitchFamily="66" charset="0"/>
              </a:rPr>
              <a:t>, а </a:t>
            </a:r>
            <a:r>
              <a:rPr lang="ru-RU" sz="1800" dirty="0" err="1" smtClean="0">
                <a:latin typeface="Comic Sans MS" pitchFamily="66" charset="0"/>
              </a:rPr>
              <a:t>також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підсумковому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уроці</a:t>
            </a:r>
            <a:r>
              <a:rPr lang="ru-RU" sz="1800" dirty="0" smtClean="0">
                <a:latin typeface="Comic Sans MS" pitchFamily="66" charset="0"/>
              </a:rPr>
              <a:t> – </a:t>
            </a:r>
            <a:r>
              <a:rPr lang="ru-RU" sz="1800" dirty="0" err="1" smtClean="0">
                <a:latin typeface="Comic Sans MS" pitchFamily="66" charset="0"/>
              </a:rPr>
              <a:t>тоді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вже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можна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доручити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учням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коментувати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Не </a:t>
            </a:r>
            <a:r>
              <a:rPr lang="ru-RU" sz="1800" dirty="0" err="1" smtClean="0">
                <a:latin typeface="Comic Sans MS" pitchFamily="66" charset="0"/>
              </a:rPr>
              <a:t>соромлюсь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звертатись</a:t>
            </a:r>
            <a:r>
              <a:rPr lang="ru-RU" sz="1800" dirty="0" smtClean="0">
                <a:latin typeface="Comic Sans MS" pitchFamily="66" charset="0"/>
              </a:rPr>
              <a:t>  за </a:t>
            </a:r>
            <a:r>
              <a:rPr lang="ru-RU" sz="1800" dirty="0" err="1" smtClean="0">
                <a:latin typeface="Comic Sans MS" pitchFamily="66" charset="0"/>
              </a:rPr>
              <a:t>допомогою</a:t>
            </a:r>
            <a:r>
              <a:rPr lang="ru-RU" sz="1800" dirty="0" smtClean="0">
                <a:latin typeface="Comic Sans MS" pitchFamily="66" charset="0"/>
              </a:rPr>
              <a:t> до </a:t>
            </a:r>
            <a:r>
              <a:rPr lang="ru-RU" sz="1800" dirty="0" err="1" smtClean="0">
                <a:latin typeface="Comic Sans MS" pitchFamily="66" charset="0"/>
              </a:rPr>
              <a:t>учнів</a:t>
            </a:r>
            <a:r>
              <a:rPr lang="ru-RU" sz="1800" dirty="0" smtClean="0">
                <a:latin typeface="Comic Sans MS" pitchFamily="66" charset="0"/>
              </a:rPr>
              <a:t> – </a:t>
            </a:r>
            <a:r>
              <a:rPr lang="ru-RU" sz="1800" dirty="0" err="1" smtClean="0">
                <a:latin typeface="Comic Sans MS" pitchFamily="66" charset="0"/>
              </a:rPr>
              <a:t>адже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вчитися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ніколи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нікому</a:t>
            </a:r>
            <a:r>
              <a:rPr lang="ru-RU" sz="1800" dirty="0" smtClean="0">
                <a:latin typeface="Comic Sans MS" pitchFamily="66" charset="0"/>
              </a:rPr>
              <a:t> не </a:t>
            </a:r>
            <a:r>
              <a:rPr lang="ru-RU" sz="1800" dirty="0" err="1" smtClean="0">
                <a:latin typeface="Comic Sans MS" pitchFamily="66" charset="0"/>
              </a:rPr>
              <a:t>пізно</a:t>
            </a:r>
            <a:r>
              <a:rPr lang="ru-RU" sz="1800" dirty="0" smtClean="0">
                <a:latin typeface="Comic Sans MS" pitchFamily="66" charset="0"/>
              </a:rPr>
              <a:t>.</a:t>
            </a:r>
            <a:r>
              <a:rPr lang="uk-UA" sz="180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А </a:t>
            </a:r>
            <a:r>
              <a:rPr lang="ru-RU" sz="1800" dirty="0" err="1" smtClean="0">
                <a:latin typeface="Comic Sans MS" pitchFamily="66" charset="0"/>
              </a:rPr>
              <a:t>тим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більше</a:t>
            </a:r>
            <a:r>
              <a:rPr lang="ru-RU" sz="1800" dirty="0" smtClean="0">
                <a:latin typeface="Comic Sans MS" pitchFamily="66" charset="0"/>
              </a:rPr>
              <a:t>    – </a:t>
            </a:r>
            <a:r>
              <a:rPr lang="ru-RU" sz="1800" dirty="0" err="1" smtClean="0">
                <a:latin typeface="Comic Sans MS" pitchFamily="66" charset="0"/>
              </a:rPr>
              <a:t>вчителю</a:t>
            </a:r>
            <a:r>
              <a:rPr lang="ru-RU" sz="1800" dirty="0" smtClean="0">
                <a:latin typeface="Comic Sans MS" pitchFamily="66" charset="0"/>
              </a:rPr>
              <a:t> у </a:t>
            </a:r>
            <a:r>
              <a:rPr lang="ru-RU" sz="1800" dirty="0" err="1" smtClean="0">
                <a:latin typeface="Comic Sans MS" pitchFamily="66" charset="0"/>
              </a:rPr>
              <a:t>власних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учнів</a:t>
            </a:r>
            <a:r>
              <a:rPr lang="ru-RU" sz="1800" dirty="0" smtClean="0">
                <a:latin typeface="Comic Sans MS" pitchFamily="66" charset="0"/>
              </a:rPr>
              <a:t>.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1800" dirty="0">
              <a:latin typeface="Comic Sans MS" pitchFamily="66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8435" name="Рисунок 3" descr="foru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349500"/>
            <a:ext cx="1241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18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1800" smtClean="0">
              <a:latin typeface="Comic Sans MS" pitchFamily="66" charset="0"/>
            </a:endParaRPr>
          </a:p>
          <a:p>
            <a:pPr eaLnBrk="1" hangingPunct="1"/>
            <a:endParaRPr lang="uk-UA" sz="1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>
          <a:xfrm rot="9912175">
            <a:off x="4132060" y="6247631"/>
            <a:ext cx="1981200" cy="211781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3795" name="Рисунок 3" descr="images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7096763"/>
              </p:ext>
            </p:extLst>
          </p:nvPr>
        </p:nvGraphicFramePr>
        <p:xfrm>
          <a:off x="107504" y="0"/>
          <a:ext cx="8856984" cy="670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2771775" y="188913"/>
            <a:ext cx="367188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Презентація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виконує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такі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95513" y="1341438"/>
            <a:ext cx="1944687" cy="1150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Вчитель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5580063" y="1125538"/>
            <a:ext cx="2879725" cy="11509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Робочий інструмент</a:t>
            </a:r>
          </a:p>
        </p:txBody>
      </p:sp>
      <p:sp>
        <p:nvSpPr>
          <p:cNvPr id="9" name="Овал 8"/>
          <p:cNvSpPr/>
          <p:nvPr/>
        </p:nvSpPr>
        <p:spPr>
          <a:xfrm>
            <a:off x="468313" y="3141663"/>
            <a:ext cx="1943100" cy="1150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rgbClr val="FF0000"/>
                </a:solidFill>
                <a:latin typeface="Comic Sans MS" pitchFamily="66" charset="0"/>
              </a:rPr>
              <a:t>Джерело навчальної інформації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313" y="4149725"/>
            <a:ext cx="1943100" cy="1150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Наочний посібник</a:t>
            </a:r>
          </a:p>
        </p:txBody>
      </p:sp>
      <p:sp>
        <p:nvSpPr>
          <p:cNvPr id="11" name="Овал 10"/>
          <p:cNvSpPr/>
          <p:nvPr/>
        </p:nvSpPr>
        <p:spPr>
          <a:xfrm>
            <a:off x="395288" y="5084763"/>
            <a:ext cx="1944687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Тренажер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9388" y="2205038"/>
            <a:ext cx="2439987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Засіб діагностики та контролю</a:t>
            </a:r>
          </a:p>
        </p:txBody>
      </p:sp>
      <p:sp>
        <p:nvSpPr>
          <p:cNvPr id="13" name="Овал 12"/>
          <p:cNvSpPr/>
          <p:nvPr/>
        </p:nvSpPr>
        <p:spPr>
          <a:xfrm>
            <a:off x="6156325" y="3644900"/>
            <a:ext cx="2232025" cy="863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Засіб підготовки виступів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5929322" y="4643446"/>
            <a:ext cx="2655887" cy="1150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Засіб підготовки текстів , їх зберігання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5364163" y="2492375"/>
            <a:ext cx="3303587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Програма </a:t>
            </a:r>
            <a:r>
              <a:rPr lang="uk-UA" b="1" dirty="0">
                <a:solidFill>
                  <a:srgbClr val="FF0000"/>
                </a:solidFill>
                <a:latin typeface="Comic Sans MS" pitchFamily="66" charset="0"/>
              </a:rPr>
              <a:t>великих можливостей</a:t>
            </a:r>
          </a:p>
        </p:txBody>
      </p:sp>
      <p:cxnSp>
        <p:nvCxnSpPr>
          <p:cNvPr id="18" name="Пряма сполучна лінія 17"/>
          <p:cNvCxnSpPr>
            <a:stCxn id="6" idx="5"/>
          </p:cNvCxnSpPr>
          <p:nvPr/>
        </p:nvCxnSpPr>
        <p:spPr>
          <a:xfrm>
            <a:off x="5907088" y="969963"/>
            <a:ext cx="249237" cy="2984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>
            <a:stCxn id="6" idx="4"/>
          </p:cNvCxnSpPr>
          <p:nvPr/>
        </p:nvCxnSpPr>
        <p:spPr>
          <a:xfrm flipH="1">
            <a:off x="3635375" y="1103313"/>
            <a:ext cx="973138" cy="30956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4905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u="sng" dirty="0" smtClean="0">
                <a:solidFill>
                  <a:srgbClr val="0D0DB3"/>
                </a:solidFill>
                <a:latin typeface="Comic Sans MS" pitchFamily="66" charset="0"/>
              </a:rPr>
              <a:t>Використання комп’ютера на різних етапах уроку</a:t>
            </a:r>
            <a:endParaRPr lang="uk-UA" sz="2000" b="1" u="sng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29699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908050"/>
            <a:ext cx="7829550" cy="5043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Перевірка</a:t>
            </a:r>
            <a:r>
              <a:rPr lang="ru-RU" sz="17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домашнього</a:t>
            </a:r>
            <a:r>
              <a:rPr lang="ru-RU" sz="17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завдання</a:t>
            </a:r>
            <a:r>
              <a:rPr lang="ru-RU" sz="1700" b="1" u="sng" dirty="0" smtClean="0">
                <a:solidFill>
                  <a:srgbClr val="002060"/>
                </a:solidFill>
                <a:latin typeface="Comic Sans MS" pitchFamily="66" charset="0"/>
              </a:rPr>
              <a:t> 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ru-RU" sz="1700" u="sng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1700" u="sng" dirty="0" err="1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ультимедіа</a:t>
            </a:r>
            <a:r>
              <a:rPr lang="ru-RU" sz="17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1700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7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Comic Sans MS" pitchFamily="66" charset="0"/>
              </a:rPr>
              <a:t>  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презентація-контроль</a:t>
            </a:r>
            <a:r>
              <a:rPr lang="ru-RU" sz="1700" dirty="0" smtClean="0">
                <a:latin typeface="Comic Sans MS" pitchFamily="66" charset="0"/>
              </a:rPr>
              <a:t> – для  </a:t>
            </a:r>
            <a:r>
              <a:rPr lang="ru-RU" sz="1700" dirty="0" err="1" smtClean="0">
                <a:latin typeface="Comic Sans MS" pitchFamily="66" charset="0"/>
              </a:rPr>
              <a:t>організації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самоперевірки</a:t>
            </a:r>
            <a:r>
              <a:rPr lang="ru-RU" sz="1700" dirty="0" smtClean="0">
                <a:latin typeface="Comic Sans MS" pitchFamily="66" charset="0"/>
              </a:rPr>
              <a:t>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700" dirty="0" smtClean="0">
                <a:latin typeface="Comic Sans MS" pitchFamily="66" charset="0"/>
              </a:rPr>
              <a:t>    </a:t>
            </a:r>
            <a:r>
              <a:rPr lang="ru-RU" sz="1700" dirty="0" err="1" smtClean="0">
                <a:latin typeface="Comic Sans MS" pitchFamily="66" charset="0"/>
              </a:rPr>
              <a:t>взаємоперевірки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домашнього</a:t>
            </a:r>
            <a:r>
              <a:rPr lang="ru-RU" sz="1700" dirty="0" smtClean="0">
                <a:latin typeface="Comic Sans MS" pitchFamily="66" charset="0"/>
              </a:rPr>
              <a:t>  </a:t>
            </a:r>
            <a:r>
              <a:rPr lang="ru-RU" sz="1700" dirty="0" err="1" smtClean="0">
                <a:latin typeface="Comic Sans MS" pitchFamily="66" charset="0"/>
              </a:rPr>
              <a:t>завдання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чи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завдань</a:t>
            </a:r>
            <a:r>
              <a:rPr lang="ru-RU" sz="1700" dirty="0" smtClean="0">
                <a:latin typeface="Comic Sans MS" pitchFamily="66" charset="0"/>
              </a:rPr>
              <a:t> для </a:t>
            </a:r>
            <a:r>
              <a:rPr lang="ru-RU" sz="1700" dirty="0" err="1" smtClean="0">
                <a:latin typeface="Comic Sans MS" pitchFamily="66" charset="0"/>
              </a:rPr>
              <a:t>первинного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закріплення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можна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використовувати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презентацію-тест</a:t>
            </a:r>
            <a:r>
              <a:rPr lang="ru-RU" sz="1700" dirty="0" smtClean="0">
                <a:latin typeface="Comic Sans MS" pitchFamily="66" charset="0"/>
              </a:rPr>
              <a:t>, </a:t>
            </a:r>
            <a:r>
              <a:rPr lang="ru-RU" sz="1700" dirty="0" err="1" smtClean="0">
                <a:latin typeface="Comic Sans MS" pitchFamily="66" charset="0"/>
              </a:rPr>
              <a:t>наприкінці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вказати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критерії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оцінювання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роботи</a:t>
            </a:r>
            <a:r>
              <a:rPr lang="ru-RU" sz="1700" dirty="0" smtClean="0">
                <a:latin typeface="Comic Sans MS" pitchFamily="66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7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презентація-тест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з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анімацією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dirty="0" smtClean="0">
                <a:latin typeface="Comic Sans MS" pitchFamily="66" charset="0"/>
              </a:rPr>
              <a:t>- </a:t>
            </a:r>
            <a:r>
              <a:rPr lang="ru-RU" sz="1700" dirty="0" err="1" smtClean="0">
                <a:latin typeface="Comic Sans MS" pitchFamily="66" charset="0"/>
              </a:rPr>
              <a:t>містить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формулювання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завдання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і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варіанти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відповіді</a:t>
            </a:r>
            <a:r>
              <a:rPr lang="ru-RU" sz="1700" dirty="0" smtClean="0">
                <a:latin typeface="Comic Sans MS" pitchFamily="66" charset="0"/>
              </a:rPr>
              <a:t>, </a:t>
            </a:r>
            <a:r>
              <a:rPr lang="ru-RU" sz="1700" dirty="0" err="1" smtClean="0">
                <a:latin typeface="Comic Sans MS" pitchFamily="66" charset="0"/>
              </a:rPr>
              <a:t>з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допомогою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анімації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відзначається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правильну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відповідь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або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відкидаються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невірні</a:t>
            </a:r>
            <a:r>
              <a:rPr lang="ru-RU" sz="1700" dirty="0" smtClean="0">
                <a:latin typeface="Comic Sans MS" pitchFamily="66" charset="0"/>
              </a:rPr>
              <a:t> </a:t>
            </a:r>
            <a:endParaRPr lang="uk-UA" sz="17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Comic Sans MS" pitchFamily="66" charset="0"/>
              </a:rPr>
              <a:t>   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презентація-тест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з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b="1" dirty="0" err="1" smtClean="0">
                <a:solidFill>
                  <a:srgbClr val="0D0DB3"/>
                </a:solidFill>
                <a:latin typeface="Comic Sans MS" pitchFamily="66" charset="0"/>
              </a:rPr>
              <a:t>гіперпосиланнями</a:t>
            </a:r>
            <a:r>
              <a:rPr lang="ru-RU" sz="17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700" dirty="0" smtClean="0">
                <a:latin typeface="Comic Sans MS" pitchFamily="66" charset="0"/>
              </a:rPr>
              <a:t>- </a:t>
            </a:r>
            <a:r>
              <a:rPr lang="ru-RU" sz="1700" dirty="0" err="1" smtClean="0">
                <a:latin typeface="Comic Sans MS" pitchFamily="66" charset="0"/>
              </a:rPr>
              <a:t>містить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формулювання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завдання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і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варіанти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відповіді</a:t>
            </a:r>
            <a:r>
              <a:rPr lang="ru-RU" sz="1700" dirty="0" smtClean="0">
                <a:latin typeface="Comic Sans MS" pitchFamily="66" charset="0"/>
              </a:rPr>
              <a:t>, </a:t>
            </a:r>
            <a:r>
              <a:rPr lang="ru-RU" sz="1700" dirty="0" err="1" smtClean="0">
                <a:latin typeface="Comic Sans MS" pitchFamily="66" charset="0"/>
              </a:rPr>
              <a:t>з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допомогою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гіперпосилання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організовується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перехід</a:t>
            </a:r>
            <a:r>
              <a:rPr lang="ru-RU" sz="1700" dirty="0" smtClean="0">
                <a:latin typeface="Comic Sans MS" pitchFamily="66" charset="0"/>
              </a:rPr>
              <a:t> на слайд </a:t>
            </a:r>
            <a:r>
              <a:rPr lang="ru-RU" sz="1700" dirty="0" err="1" smtClean="0">
                <a:latin typeface="Comic Sans MS" pitchFamily="66" charset="0"/>
              </a:rPr>
              <a:t>з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інформацією</a:t>
            </a:r>
            <a:r>
              <a:rPr lang="ru-RU" sz="1700" dirty="0" smtClean="0">
                <a:latin typeface="Comic Sans MS" pitchFamily="66" charset="0"/>
              </a:rPr>
              <a:t> про </a:t>
            </a:r>
            <a:r>
              <a:rPr lang="ru-RU" sz="1700" dirty="0" err="1" smtClean="0">
                <a:latin typeface="Comic Sans MS" pitchFamily="66" charset="0"/>
              </a:rPr>
              <a:t>правильність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вибору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відповіді</a:t>
            </a:r>
            <a:r>
              <a:rPr lang="ru-RU" sz="1700" dirty="0" smtClean="0">
                <a:latin typeface="Comic Sans MS" pitchFamily="66" charset="0"/>
              </a:rPr>
              <a:t>. У </a:t>
            </a:r>
            <a:r>
              <a:rPr lang="ru-RU" sz="1700" dirty="0" err="1" smtClean="0">
                <a:latin typeface="Comic Sans MS" pitchFamily="66" charset="0"/>
              </a:rPr>
              <a:t>разі</a:t>
            </a:r>
            <a:r>
              <a:rPr lang="ru-RU" sz="1700" dirty="0" smtClean="0">
                <a:latin typeface="Comic Sans MS" pitchFamily="66" charset="0"/>
              </a:rPr>
              <a:t> правильного </a:t>
            </a:r>
            <a:r>
              <a:rPr lang="ru-RU" sz="1700" dirty="0" err="1" smtClean="0">
                <a:latin typeface="Comic Sans MS" pitchFamily="66" charset="0"/>
              </a:rPr>
              <a:t>вибору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здійснюється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перехід</a:t>
            </a:r>
            <a:r>
              <a:rPr lang="ru-RU" sz="1700" dirty="0" smtClean="0">
                <a:latin typeface="Comic Sans MS" pitchFamily="66" charset="0"/>
              </a:rPr>
              <a:t> на </a:t>
            </a:r>
            <a:r>
              <a:rPr lang="ru-RU" sz="1700" dirty="0" err="1" smtClean="0">
                <a:latin typeface="Comic Sans MS" pitchFamily="66" charset="0"/>
              </a:rPr>
              <a:t>наступне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питання</a:t>
            </a:r>
            <a:r>
              <a:rPr lang="ru-RU" sz="1700" dirty="0" smtClean="0">
                <a:latin typeface="Comic Sans MS" pitchFamily="66" charset="0"/>
              </a:rPr>
              <a:t>, коли ж </a:t>
            </a:r>
            <a:r>
              <a:rPr lang="ru-RU" sz="1700" dirty="0" err="1" smtClean="0">
                <a:latin typeface="Comic Sans MS" pitchFamily="66" charset="0"/>
              </a:rPr>
              <a:t>відповідь</a:t>
            </a:r>
            <a:r>
              <a:rPr lang="ru-RU" sz="1700" dirty="0" smtClean="0">
                <a:latin typeface="Comic Sans MS" pitchFamily="66" charset="0"/>
              </a:rPr>
              <a:t> неправильна, </a:t>
            </a:r>
            <a:r>
              <a:rPr lang="ru-RU" sz="1700" dirty="0" err="1" smtClean="0">
                <a:latin typeface="Comic Sans MS" pitchFamily="66" charset="0"/>
              </a:rPr>
              <a:t>відбувається</a:t>
            </a:r>
            <a:r>
              <a:rPr lang="ru-RU" sz="1700" dirty="0" smtClean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700" dirty="0" smtClean="0">
                <a:latin typeface="Comic Sans MS" pitchFamily="66" charset="0"/>
              </a:rPr>
              <a:t>    </a:t>
            </a:r>
            <a:r>
              <a:rPr lang="ru-RU" sz="1700" dirty="0" err="1" smtClean="0">
                <a:latin typeface="Comic Sans MS" pitchFamily="66" charset="0"/>
              </a:rPr>
              <a:t>повернення</a:t>
            </a:r>
            <a:r>
              <a:rPr lang="ru-RU" sz="1700" dirty="0" smtClean="0">
                <a:latin typeface="Comic Sans MS" pitchFamily="66" charset="0"/>
              </a:rPr>
              <a:t> на </a:t>
            </a:r>
            <a:r>
              <a:rPr lang="ru-RU" sz="1700" dirty="0" err="1" smtClean="0">
                <a:latin typeface="Comic Sans MS" pitchFamily="66" charset="0"/>
              </a:rPr>
              <a:t>це</a:t>
            </a:r>
            <a:r>
              <a:rPr lang="ru-RU" sz="1700" dirty="0" smtClean="0">
                <a:latin typeface="Comic Sans MS" pitchFamily="66" charset="0"/>
              </a:rPr>
              <a:t> ж </a:t>
            </a:r>
            <a:r>
              <a:rPr lang="ru-RU" sz="1700" dirty="0" err="1" smtClean="0">
                <a:latin typeface="Comic Sans MS" pitchFamily="66" charset="0"/>
              </a:rPr>
              <a:t>питання</a:t>
            </a:r>
            <a:r>
              <a:rPr lang="ru-RU" sz="170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2. 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Роздатковий</a:t>
            </a:r>
            <a:r>
              <a:rPr lang="ru-RU" sz="17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7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матеріал:</a:t>
            </a:r>
            <a:r>
              <a:rPr lang="ru-RU" sz="1700" dirty="0" err="1" smtClean="0">
                <a:latin typeface="Comic Sans MS" pitchFamily="66" charset="0"/>
              </a:rPr>
              <a:t>тести</a:t>
            </a:r>
            <a:r>
              <a:rPr lang="ru-RU" sz="1700" dirty="0" smtClean="0">
                <a:latin typeface="Comic Sans MS" pitchFamily="66" charset="0"/>
              </a:rPr>
              <a:t> (</a:t>
            </a:r>
            <a:r>
              <a:rPr lang="en-US" sz="1700" dirty="0" smtClean="0">
                <a:latin typeface="Comic Sans MS" pitchFamily="66" charset="0"/>
              </a:rPr>
              <a:t>Excel</a:t>
            </a:r>
            <a:r>
              <a:rPr lang="ru-RU" sz="1700" dirty="0" smtClean="0">
                <a:latin typeface="Comic Sans MS" pitchFamily="66" charset="0"/>
              </a:rPr>
              <a:t>) (</a:t>
            </a:r>
            <a:r>
              <a:rPr lang="en-US" sz="1700" dirty="0" smtClean="0">
                <a:latin typeface="Comic Sans MS" pitchFamily="66" charset="0"/>
              </a:rPr>
              <a:t>Word</a:t>
            </a:r>
            <a:r>
              <a:rPr lang="ru-RU" sz="1700" dirty="0" smtClean="0">
                <a:latin typeface="Comic Sans MS" pitchFamily="66" charset="0"/>
              </a:rPr>
              <a:t>),</a:t>
            </a:r>
            <a:r>
              <a:rPr lang="ru-RU" sz="1700" dirty="0" err="1" smtClean="0">
                <a:latin typeface="Comic Sans MS" pitchFamily="66" charset="0"/>
              </a:rPr>
              <a:t>картки</a:t>
            </a:r>
            <a:r>
              <a:rPr lang="ru-RU" sz="1700" dirty="0" smtClean="0">
                <a:latin typeface="Comic Sans MS" pitchFamily="66" charset="0"/>
              </a:rPr>
              <a:t> (</a:t>
            </a:r>
            <a:r>
              <a:rPr lang="en-US" sz="1700" dirty="0" smtClean="0">
                <a:latin typeface="Comic Sans MS" pitchFamily="66" charset="0"/>
              </a:rPr>
              <a:t>Word</a:t>
            </a:r>
            <a:r>
              <a:rPr lang="ru-RU" sz="1700" dirty="0" smtClean="0">
                <a:latin typeface="Comic Sans MS" pitchFamily="66" charset="0"/>
              </a:rPr>
              <a:t>),</a:t>
            </a:r>
            <a:r>
              <a:rPr lang="ru-RU" sz="1700" dirty="0" err="1" smtClean="0">
                <a:latin typeface="Comic Sans MS" pitchFamily="66" charset="0"/>
              </a:rPr>
              <a:t>кросворди</a:t>
            </a:r>
            <a:r>
              <a:rPr lang="ru-RU" sz="1700" dirty="0" smtClean="0">
                <a:latin typeface="Comic Sans MS" pitchFamily="66" charset="0"/>
              </a:rPr>
              <a:t> (</a:t>
            </a:r>
            <a:r>
              <a:rPr lang="en-US" sz="1700" dirty="0" smtClean="0">
                <a:latin typeface="Comic Sans MS" pitchFamily="66" charset="0"/>
              </a:rPr>
              <a:t>Excel</a:t>
            </a:r>
            <a:r>
              <a:rPr lang="ru-RU" sz="1700" dirty="0" smtClean="0">
                <a:latin typeface="Comic Sans MS" pitchFamily="66" charset="0"/>
              </a:rPr>
              <a:t>),</a:t>
            </a:r>
            <a:r>
              <a:rPr lang="ru-RU" sz="1700" dirty="0" err="1" smtClean="0">
                <a:latin typeface="Comic Sans MS" pitchFamily="66" charset="0"/>
              </a:rPr>
              <a:t>самостійні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роботи</a:t>
            </a:r>
            <a:r>
              <a:rPr lang="ru-RU" sz="1700" dirty="0" smtClean="0">
                <a:latin typeface="Comic Sans MS" pitchFamily="66" charset="0"/>
              </a:rPr>
              <a:t> (</a:t>
            </a:r>
            <a:r>
              <a:rPr lang="en-US" sz="1700" dirty="0" smtClean="0">
                <a:latin typeface="Comic Sans MS" pitchFamily="66" charset="0"/>
              </a:rPr>
              <a:t>Word</a:t>
            </a:r>
            <a:r>
              <a:rPr lang="ru-RU" sz="1700" dirty="0" smtClean="0">
                <a:latin typeface="Comic Sans MS" pitchFamily="66" charset="0"/>
              </a:rPr>
              <a:t>),</a:t>
            </a:r>
            <a:r>
              <a:rPr lang="ru-RU" sz="1700" dirty="0" err="1" smtClean="0">
                <a:latin typeface="Comic Sans MS" pitchFamily="66" charset="0"/>
              </a:rPr>
              <a:t>контрольні</a:t>
            </a:r>
            <a:r>
              <a:rPr lang="ru-RU" sz="1700" dirty="0" smtClean="0">
                <a:latin typeface="Comic Sans MS" pitchFamily="66" charset="0"/>
              </a:rPr>
              <a:t> </a:t>
            </a:r>
            <a:r>
              <a:rPr lang="ru-RU" sz="1700" dirty="0" err="1" smtClean="0">
                <a:latin typeface="Comic Sans MS" pitchFamily="66" charset="0"/>
              </a:rPr>
              <a:t>роботи</a:t>
            </a:r>
            <a:r>
              <a:rPr lang="ru-RU" sz="1700" dirty="0" smtClean="0">
                <a:latin typeface="Comic Sans MS" pitchFamily="66" charset="0"/>
              </a:rPr>
              <a:t> (</a:t>
            </a:r>
            <a:r>
              <a:rPr lang="en-US" sz="1700" dirty="0" smtClean="0">
                <a:latin typeface="Comic Sans MS" pitchFamily="66" charset="0"/>
              </a:rPr>
              <a:t>Word</a:t>
            </a:r>
            <a:r>
              <a:rPr lang="ru-RU" sz="1700" dirty="0" smtClean="0">
                <a:latin typeface="Comic Sans MS" pitchFamily="66" charset="0"/>
              </a:rPr>
              <a:t>).</a:t>
            </a:r>
            <a:endParaRPr lang="uk-UA" sz="17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sz="17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sz="17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4820" name="Рисунок 3" descr="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0"/>
            <a:ext cx="1079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404664"/>
            <a:ext cx="8031163" cy="604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u="sng" dirty="0" err="1" smtClean="0">
                <a:solidFill>
                  <a:srgbClr val="002060"/>
                </a:solidFill>
                <a:latin typeface="Comic Sans MS" pitchFamily="66" charset="0"/>
              </a:rPr>
              <a:t>Що</a:t>
            </a:r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 ж </a:t>
            </a:r>
            <a:r>
              <a:rPr lang="ru-RU" b="1" u="sng" dirty="0" err="1" smtClean="0">
                <a:solidFill>
                  <a:srgbClr val="002060"/>
                </a:solidFill>
                <a:latin typeface="Comic Sans MS" pitchFamily="66" charset="0"/>
              </a:rPr>
              <a:t>таке</a:t>
            </a:r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 ІКТ?</a:t>
            </a:r>
            <a:endParaRPr lang="uk-UA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Комп'ютерні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нові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інформаційні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mic Sans MS" pitchFamily="66" charset="0"/>
              </a:rPr>
              <a:t>навчання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err="1" smtClean="0">
                <a:latin typeface="Comic Sans MS" pitchFamily="66" charset="0"/>
              </a:rPr>
              <a:t>це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процес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підготовки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передачі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інформації</a:t>
            </a:r>
            <a:r>
              <a:rPr lang="ru-RU" sz="1800" dirty="0" smtClean="0">
                <a:latin typeface="Comic Sans MS" pitchFamily="66" charset="0"/>
              </a:rPr>
              <a:t>, кого </a:t>
            </a:r>
            <a:r>
              <a:rPr lang="ru-RU" sz="1800" dirty="0" err="1" smtClean="0">
                <a:latin typeface="Comic Sans MS" pitchFamily="66" charset="0"/>
              </a:rPr>
              <a:t>навчають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засобом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здійснення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яких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є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комп'ютер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Урок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використанням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ІКТ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- </a:t>
            </a:r>
            <a:r>
              <a:rPr lang="ru-RU" sz="1800" b="1" dirty="0" err="1" smtClean="0">
                <a:solidFill>
                  <a:srgbClr val="002060"/>
                </a:solidFill>
                <a:latin typeface="Comic Sans MS" pitchFamily="66" charset="0"/>
              </a:rPr>
              <a:t>це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 УРОК </a:t>
            </a:r>
            <a:r>
              <a:rPr lang="ru-RU" sz="1800" b="1" dirty="0" err="1" smtClean="0">
                <a:solidFill>
                  <a:srgbClr val="0D0DB3"/>
                </a:solidFill>
                <a:latin typeface="Comic Sans MS" pitchFamily="66" charset="0"/>
              </a:rPr>
              <a:t>з</a:t>
            </a:r>
            <a:r>
              <a:rPr lang="ru-RU" sz="18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800" b="1" dirty="0" err="1" smtClean="0">
                <a:solidFill>
                  <a:srgbClr val="0D0DB3"/>
                </a:solidFill>
                <a:latin typeface="Comic Sans MS" pitchFamily="66" charset="0"/>
              </a:rPr>
              <a:t>дотриманням</a:t>
            </a:r>
            <a:r>
              <a:rPr lang="ru-RU" sz="18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800" b="1" dirty="0" err="1" smtClean="0">
                <a:solidFill>
                  <a:srgbClr val="0D0DB3"/>
                </a:solidFill>
                <a:latin typeface="Comic Sans MS" pitchFamily="66" charset="0"/>
              </a:rPr>
              <a:t>основних</a:t>
            </a:r>
            <a:r>
              <a:rPr lang="ru-RU" sz="18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800" b="1" dirty="0" err="1" smtClean="0">
                <a:solidFill>
                  <a:srgbClr val="0D0DB3"/>
                </a:solidFill>
                <a:latin typeface="Comic Sans MS" pitchFamily="66" charset="0"/>
              </a:rPr>
              <a:t>дидактичних</a:t>
            </a:r>
            <a:r>
              <a:rPr lang="ru-RU" sz="18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1800" b="1" dirty="0" err="1" smtClean="0">
                <a:solidFill>
                  <a:srgbClr val="0D0DB3"/>
                </a:solidFill>
                <a:latin typeface="Comic Sans MS" pitchFamily="66" charset="0"/>
              </a:rPr>
              <a:t>принципів</a:t>
            </a:r>
            <a:r>
              <a:rPr lang="ru-RU" sz="1800" b="1" dirty="0" smtClean="0">
                <a:solidFill>
                  <a:srgbClr val="0D0DB3"/>
                </a:solidFill>
                <a:latin typeface="Comic Sans MS" pitchFamily="66" charset="0"/>
              </a:rPr>
              <a:t>: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систематичності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послідовності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доступності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диференційованого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підходу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науковості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eaLnBrk="1" hangingPunct="1"/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3555" name="Рисунок 3" descr="shem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292600"/>
            <a:ext cx="570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9b1f8844401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349500"/>
            <a:ext cx="18732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357166"/>
            <a:ext cx="8075613" cy="61166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b="1" u="sng" dirty="0" err="1" smtClean="0">
                <a:solidFill>
                  <a:srgbClr val="0D0DB3"/>
                </a:solidFill>
                <a:latin typeface="Comic Sans MS" pitchFamily="66" charset="0"/>
              </a:rPr>
              <a:t>Організація</a:t>
            </a:r>
            <a:r>
              <a:rPr lang="ru-RU" sz="22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200" b="1" u="sng" dirty="0" err="1" smtClean="0">
                <a:solidFill>
                  <a:srgbClr val="0D0DB3"/>
                </a:solidFill>
                <a:latin typeface="Comic Sans MS" pitchFamily="66" charset="0"/>
              </a:rPr>
              <a:t>пояснення</a:t>
            </a:r>
            <a:r>
              <a:rPr lang="ru-RU" sz="2200" b="1" u="sng" dirty="0" smtClean="0">
                <a:solidFill>
                  <a:srgbClr val="0D0DB3"/>
                </a:solidFill>
                <a:latin typeface="Comic Sans MS" pitchFamily="66" charset="0"/>
              </a:rPr>
              <a:t> нового </a:t>
            </a:r>
            <a:r>
              <a:rPr lang="ru-RU" sz="2200" b="1" u="sng" dirty="0" err="1" smtClean="0">
                <a:solidFill>
                  <a:srgbClr val="0D0DB3"/>
                </a:solidFill>
                <a:latin typeface="Comic Sans MS" pitchFamily="66" charset="0"/>
              </a:rPr>
              <a:t>матеріалу</a:t>
            </a:r>
            <a:r>
              <a:rPr lang="ru-RU" sz="22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200" b="1" u="sng" dirty="0" smtClean="0">
                <a:solidFill>
                  <a:srgbClr val="0D0DB3"/>
                </a:solidFill>
                <a:latin typeface="Comic Sans MS" pitchFamily="66" charset="0"/>
              </a:rPr>
              <a:t>за </a:t>
            </a:r>
            <a:r>
              <a:rPr lang="ru-RU" sz="2200" b="1" u="sng" dirty="0" err="1" smtClean="0">
                <a:solidFill>
                  <a:srgbClr val="0D0DB3"/>
                </a:solidFill>
                <a:latin typeface="Comic Sans MS" pitchFamily="66" charset="0"/>
              </a:rPr>
              <a:t>допомогою</a:t>
            </a:r>
            <a:r>
              <a:rPr lang="ru-RU" sz="2200" b="1" u="sng" dirty="0" smtClean="0">
                <a:solidFill>
                  <a:srgbClr val="0D0DB3"/>
                </a:solidFill>
                <a:latin typeface="Comic Sans MS" pitchFamily="66" charset="0"/>
              </a:rPr>
              <a:t> ІКТ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Для </a:t>
            </a:r>
            <a:r>
              <a:rPr lang="ru-RU" sz="1800" dirty="0" err="1" smtClean="0">
                <a:latin typeface="Comic Sans MS" pitchFamily="66" charset="0"/>
              </a:rPr>
              <a:t>вирішення</a:t>
            </a:r>
            <a:r>
              <a:rPr lang="ru-RU" sz="1800" dirty="0" smtClean="0">
                <a:latin typeface="Comic Sans MS" pitchFamily="66" charset="0"/>
              </a:rPr>
              <a:t> дидактичного </a:t>
            </a:r>
            <a:r>
              <a:rPr lang="ru-RU" sz="1800" dirty="0" err="1" smtClean="0">
                <a:latin typeface="Comic Sans MS" pitchFamily="66" charset="0"/>
              </a:rPr>
              <a:t>завдання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даного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етапу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використовую</a:t>
            </a:r>
            <a:r>
              <a:rPr lang="ru-RU" sz="1800" dirty="0" smtClean="0">
                <a:latin typeface="Comic Sans MS" pitchFamily="66" charset="0"/>
              </a:rPr>
              <a:t>: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Мультимедіа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8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презентація-лекція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 </a:t>
            </a:r>
            <a:r>
              <a:rPr lang="ru-RU" sz="1800" dirty="0" err="1" smtClean="0">
                <a:latin typeface="Comic Sans MS" pitchFamily="66" charset="0"/>
              </a:rPr>
              <a:t>демонстрація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що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містять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ілюстрації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тези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відеоролики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звук для </a:t>
            </a:r>
            <a:r>
              <a:rPr lang="ru-RU" sz="1800" dirty="0" err="1" smtClean="0">
                <a:latin typeface="Comic Sans MS" pitchFamily="66" charset="0"/>
              </a:rPr>
              <a:t>пояснення</a:t>
            </a:r>
            <a:r>
              <a:rPr lang="ru-RU" sz="1800" dirty="0" smtClean="0">
                <a:latin typeface="Comic Sans MS" pitchFamily="66" charset="0"/>
              </a:rPr>
              <a:t> нового </a:t>
            </a:r>
            <a:r>
              <a:rPr lang="ru-RU" sz="1800" dirty="0" err="1" smtClean="0">
                <a:latin typeface="Comic Sans MS" pitchFamily="66" charset="0"/>
              </a:rPr>
              <a:t>матеріалу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узагальнення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систематизації</a:t>
            </a:r>
            <a:r>
              <a:rPr lang="ru-RU" sz="1800" dirty="0" smtClean="0">
                <a:latin typeface="Comic Sans MS" pitchFamily="66" charset="0"/>
              </a:rPr>
              <a:t> , в </a:t>
            </a:r>
            <a:r>
              <a:rPr lang="ru-RU" sz="1800" dirty="0" err="1" smtClean="0">
                <a:latin typeface="Comic Sans MS" pitchFamily="66" charset="0"/>
              </a:rPr>
              <a:t>даному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випадку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використовуються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метою </a:t>
            </a:r>
            <a:r>
              <a:rPr lang="ru-RU" sz="1800" dirty="0" err="1" smtClean="0">
                <a:latin typeface="Comic Sans MS" pitchFamily="66" charset="0"/>
              </a:rPr>
              <a:t>познайомити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учнів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об'єктом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або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явищем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процесом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відеофрагменти</a:t>
            </a:r>
            <a:r>
              <a:rPr lang="ru-RU" sz="18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фільмів</a:t>
            </a:r>
            <a:endParaRPr lang="uk-UA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презентація-модель</a:t>
            </a:r>
            <a:r>
              <a:rPr lang="ru-RU" sz="1800" dirty="0" smtClean="0">
                <a:latin typeface="Comic Sans MS" pitchFamily="66" charset="0"/>
              </a:rPr>
              <a:t> - за </a:t>
            </a:r>
            <a:r>
              <a:rPr lang="ru-RU" sz="1800" dirty="0" err="1" smtClean="0">
                <a:latin typeface="Comic Sans MS" pitchFamily="66" charset="0"/>
              </a:rPr>
              <a:t>допомогою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анімації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створюється</a:t>
            </a:r>
            <a:r>
              <a:rPr lang="ru-RU" sz="1800" dirty="0" smtClean="0">
                <a:latin typeface="Comic Sans MS" pitchFamily="66" charset="0"/>
              </a:rPr>
              <a:t> модель </a:t>
            </a:r>
            <a:r>
              <a:rPr lang="ru-RU" sz="1800" dirty="0" err="1" smtClean="0">
                <a:latin typeface="Comic Sans MS" pitchFamily="66" charset="0"/>
              </a:rPr>
              <a:t>якого-небудь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процесу</a:t>
            </a:r>
            <a:r>
              <a:rPr lang="ru-RU" sz="1800" dirty="0" smtClean="0">
                <a:latin typeface="Comic Sans MS" pitchFamily="66" charset="0"/>
              </a:rPr>
              <a:t>,  </a:t>
            </a:r>
            <a:r>
              <a:rPr lang="ru-RU" sz="1800" dirty="0" err="1" smtClean="0">
                <a:latin typeface="Comic Sans MS" pitchFamily="66" charset="0"/>
              </a:rPr>
              <a:t>явища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наочного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рішення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задачі</a:t>
            </a:r>
            <a:r>
              <a:rPr lang="ru-RU" sz="1800" dirty="0" smtClean="0">
                <a:latin typeface="Comic Sans MS" pitchFamily="66" charset="0"/>
              </a:rPr>
              <a:t> 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smtClean="0">
                <a:solidFill>
                  <a:srgbClr val="FF0000"/>
                </a:solidFill>
                <a:latin typeface="Comic Sans MS" pitchFamily="66" charset="0"/>
              </a:rPr>
              <a:t>слайд-шоу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 </a:t>
            </a:r>
            <a:r>
              <a:rPr lang="ru-RU" sz="1800" dirty="0" err="1" smtClean="0">
                <a:latin typeface="Comic Sans MS" pitchFamily="66" charset="0"/>
              </a:rPr>
              <a:t>демонстрація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ілюстрацій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мінімальною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кількістю</a:t>
            </a:r>
            <a:r>
              <a:rPr lang="ru-RU" sz="1800" dirty="0" smtClean="0">
                <a:latin typeface="Comic Sans MS" pitchFamily="66" charset="0"/>
              </a:rPr>
              <a:t> тексту,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накладенням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музики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установкою </a:t>
            </a:r>
            <a:r>
              <a:rPr lang="ru-RU" sz="1800" dirty="0" err="1" smtClean="0">
                <a:latin typeface="Comic Sans MS" pitchFamily="66" charset="0"/>
              </a:rPr>
              <a:t>автоматичної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зміни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іноді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циклічним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повторенням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зображення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коректування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фотографій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відсканованих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зображень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розфарбовування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зображень</a:t>
            </a:r>
            <a:r>
              <a:rPr lang="ru-RU" sz="1800" dirty="0" smtClean="0">
                <a:latin typeface="Comic Sans MS" pitchFamily="66" charset="0"/>
              </a:rPr>
              <a:t> 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колаж</a:t>
            </a:r>
            <a:r>
              <a:rPr lang="ru-RU" sz="18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 </a:t>
            </a:r>
            <a:r>
              <a:rPr lang="ru-RU" sz="1800" dirty="0" err="1" smtClean="0">
                <a:latin typeface="Comic Sans MS" pitchFamily="66" charset="0"/>
              </a:rPr>
              <a:t>створення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власних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оригінальних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ребусів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зображень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u="sng" dirty="0" err="1" smtClean="0">
                <a:solidFill>
                  <a:srgbClr val="FF0000"/>
                </a:solidFill>
                <a:latin typeface="Comic Sans MS" pitchFamily="66" charset="0"/>
              </a:rPr>
              <a:t>відеокліп</a:t>
            </a:r>
            <a:r>
              <a:rPr lang="ru-RU" sz="18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 на </a:t>
            </a:r>
            <a:r>
              <a:rPr lang="ru-RU" sz="1800" dirty="0" err="1" smtClean="0">
                <a:latin typeface="Comic Sans MS" pitchFamily="66" charset="0"/>
              </a:rPr>
              <a:t>основі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фотографій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відео-та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звукових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файлів</a:t>
            </a:r>
            <a:r>
              <a:rPr lang="ru-RU" sz="1800" dirty="0" smtClean="0">
                <a:latin typeface="Comic Sans MS" pitchFamily="66" charset="0"/>
              </a:rPr>
              <a:t>;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використанням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ефектів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переходів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створюється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демонстраційний</a:t>
            </a:r>
            <a:r>
              <a:rPr lang="ru-RU" sz="1800" dirty="0" smtClean="0">
                <a:latin typeface="Comic Sans MS" pitchFamily="66" charset="0"/>
              </a:rPr>
              <a:t> ролик 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2.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Комп'ютерні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b="1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1800" b="1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діаграми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Excel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схеми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Excel</a:t>
            </a:r>
            <a:r>
              <a:rPr lang="ru-RU" sz="1800" dirty="0" smtClean="0">
                <a:latin typeface="Comic Sans MS" pitchFamily="66" charset="0"/>
              </a:rPr>
              <a:t>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таблиці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"/>
              <a:buChar char=""/>
              <a:defRPr/>
            </a:pPr>
            <a:endParaRPr lang="uk-UA" sz="1800" dirty="0">
              <a:latin typeface="Comic Sans MS" pitchFamily="66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85750"/>
            <a:ext cx="7467600" cy="618807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Закріплення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і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систематизації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знань</a:t>
            </a:r>
            <a:endParaRPr lang="uk-UA" sz="2400" b="1" u="sng" dirty="0" smtClean="0">
              <a:solidFill>
                <a:srgbClr val="0D0DB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Для </a:t>
            </a:r>
            <a:r>
              <a:rPr lang="ru-RU" sz="1800" dirty="0" err="1" smtClean="0">
                <a:latin typeface="Comic Sans MS" pitchFamily="66" charset="0"/>
              </a:rPr>
              <a:t>вирішення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дидактичної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завдання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даного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етапу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використовую</a:t>
            </a:r>
            <a:r>
              <a:rPr lang="ru-RU" sz="1800" dirty="0" smtClean="0">
                <a:latin typeface="Comic Sans MS" pitchFamily="66" charset="0"/>
              </a:rPr>
              <a:t>:</a:t>
            </a:r>
            <a:endParaRPr lang="uk-UA" sz="1800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1.Мультимедіа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технології:</a:t>
            </a:r>
            <a:r>
              <a:rPr lang="ru-RU" sz="1800" dirty="0" err="1" smtClean="0">
                <a:latin typeface="Comic Sans MS" pitchFamily="66" charset="0"/>
              </a:rPr>
              <a:t>презентація-завдання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- </a:t>
            </a:r>
            <a:r>
              <a:rPr lang="ru-RU" sz="1800" dirty="0" err="1" smtClean="0">
                <a:latin typeface="Comic Sans MS" pitchFamily="66" charset="0"/>
              </a:rPr>
              <a:t>містить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формулювання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завдання</a:t>
            </a:r>
            <a:r>
              <a:rPr lang="ru-RU" sz="1800" dirty="0" smtClean="0">
                <a:latin typeface="Comic Sans MS" pitchFamily="66" charset="0"/>
              </a:rPr>
              <a:t>, за </a:t>
            </a:r>
            <a:r>
              <a:rPr lang="ru-RU" sz="1800" dirty="0" err="1" smtClean="0">
                <a:latin typeface="Comic Sans MS" pitchFamily="66" charset="0"/>
              </a:rPr>
              <a:t>допомогою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анімації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організується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поетапне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рішення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завдання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відповідь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PowerPoint</a:t>
            </a:r>
            <a:r>
              <a:rPr lang="ru-RU" sz="1800" dirty="0" smtClean="0">
                <a:latin typeface="Comic Sans MS" pitchFamily="66" charset="0"/>
              </a:rPr>
              <a:t>).</a:t>
            </a:r>
            <a:endParaRPr lang="uk-UA" sz="1800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2.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Мобільний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клас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uk-UA" sz="1800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робота в </a:t>
            </a:r>
            <a:r>
              <a:rPr lang="ru-RU" sz="1800" dirty="0" err="1" smtClean="0">
                <a:latin typeface="Comic Sans MS" pitchFamily="66" charset="0"/>
              </a:rPr>
              <a:t>групі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завдання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скласти</a:t>
            </a:r>
            <a:r>
              <a:rPr lang="ru-RU" sz="1800" dirty="0" smtClean="0">
                <a:latin typeface="Comic Sans MS" pitchFamily="66" charset="0"/>
              </a:rPr>
              <a:t> текст для </a:t>
            </a:r>
            <a:r>
              <a:rPr lang="ru-RU" sz="1800" dirty="0" err="1" smtClean="0">
                <a:latin typeface="Comic Sans MS" pitchFamily="66" charset="0"/>
              </a:rPr>
              <a:t>слайдів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презентації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PowerPoint</a:t>
            </a:r>
            <a:r>
              <a:rPr lang="ru-RU" sz="1800" dirty="0" smtClean="0">
                <a:latin typeface="Comic Sans MS" pitchFamily="66" charset="0"/>
              </a:rPr>
              <a:t>);</a:t>
            </a:r>
            <a:r>
              <a:rPr lang="ru-RU" sz="1800" dirty="0" err="1" smtClean="0">
                <a:latin typeface="Comic Sans MS" pitchFamily="66" charset="0"/>
              </a:rPr>
              <a:t>вибрати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ілюстративний</a:t>
            </a:r>
            <a:r>
              <a:rPr lang="ru-RU" sz="1800" dirty="0" smtClean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    </a:t>
            </a:r>
            <a:r>
              <a:rPr lang="ru-RU" sz="1800" dirty="0" err="1" smtClean="0">
                <a:latin typeface="Comic Sans MS" pitchFamily="66" charset="0"/>
              </a:rPr>
              <a:t>супровід</a:t>
            </a:r>
            <a:r>
              <a:rPr lang="ru-RU" sz="1800" dirty="0" smtClean="0">
                <a:latin typeface="Comic Sans MS" pitchFamily="66" charset="0"/>
              </a:rPr>
              <a:t> для тексту (</a:t>
            </a:r>
            <a:r>
              <a:rPr lang="en-US" sz="1800" dirty="0" err="1" smtClean="0">
                <a:latin typeface="Comic Sans MS" pitchFamily="66" charset="0"/>
              </a:rPr>
              <a:t>PhotoShop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PowerPoint</a:t>
            </a:r>
            <a:r>
              <a:rPr lang="ru-RU" sz="1800" dirty="0" smtClean="0">
                <a:latin typeface="Comic Sans MS" pitchFamily="66" charset="0"/>
              </a:rPr>
              <a:t>);</a:t>
            </a: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3.Інтернет-ресури:</a:t>
            </a:r>
            <a:r>
              <a:rPr lang="uk-UA" sz="1800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для </a:t>
            </a:r>
            <a:r>
              <a:rPr lang="ru-RU" sz="1800" dirty="0" err="1" smtClean="0">
                <a:latin typeface="Comic Sans MS" pitchFamily="66" charset="0"/>
              </a:rPr>
              <a:t>роботи</a:t>
            </a:r>
            <a:r>
              <a:rPr lang="ru-RU" sz="1800" dirty="0" smtClean="0">
                <a:latin typeface="Comic Sans MS" pitchFamily="66" charset="0"/>
              </a:rPr>
              <a:t>  в </a:t>
            </a:r>
            <a:r>
              <a:rPr lang="ru-RU" sz="1800" dirty="0" err="1" smtClean="0">
                <a:latin typeface="Comic Sans MS" pitchFamily="66" charset="0"/>
              </a:rPr>
              <a:t>групах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Використання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ІКТ у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позаурочній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діяльності</a:t>
            </a:r>
            <a:endParaRPr lang="ru-RU" sz="2400" b="1" u="sng" dirty="0" smtClean="0">
              <a:solidFill>
                <a:srgbClr val="0D0DB3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Для </a:t>
            </a:r>
            <a:r>
              <a:rPr lang="ru-RU" sz="1800" dirty="0" err="1" smtClean="0">
                <a:latin typeface="Comic Sans MS" pitchFamily="66" charset="0"/>
              </a:rPr>
              <a:t>організації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позаурочної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діяльності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використовую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такі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технології</a:t>
            </a:r>
            <a:r>
              <a:rPr lang="ru-RU" sz="1800" dirty="0" smtClean="0">
                <a:latin typeface="Comic Sans MS" pitchFamily="66" charset="0"/>
              </a:rPr>
              <a:t>: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1.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Мультимедіа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8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презентація-виступ</a:t>
            </a:r>
            <a:r>
              <a:rPr lang="ru-RU" sz="1800" dirty="0" smtClean="0">
                <a:latin typeface="Comic Sans MS" pitchFamily="66" charset="0"/>
              </a:rPr>
              <a:t> - для </a:t>
            </a:r>
            <a:r>
              <a:rPr lang="ru-RU" sz="1800" dirty="0" err="1" smtClean="0">
                <a:latin typeface="Comic Sans MS" pitchFamily="66" charset="0"/>
              </a:rPr>
              <a:t>супроводу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виступу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містить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ілюстрації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основні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тези</a:t>
            </a:r>
            <a:r>
              <a:rPr lang="ru-RU" sz="1800" dirty="0" smtClean="0">
                <a:latin typeface="Comic Sans MS" pitchFamily="66" charset="0"/>
              </a:rPr>
              <a:t> 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презентація-підсумок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PowerPoint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) - на </a:t>
            </a:r>
            <a:r>
              <a:rPr lang="ru-RU" sz="1800" dirty="0" err="1" smtClean="0">
                <a:latin typeface="Comic Sans MS" pitchFamily="66" charset="0"/>
              </a:rPr>
              <a:t>слайді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виводиться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підсумкова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таблиця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участі</a:t>
            </a:r>
            <a:r>
              <a:rPr lang="ru-RU" sz="1800" dirty="0" smtClean="0">
                <a:latin typeface="Comic Sans MS" pitchFamily="66" charset="0"/>
              </a:rPr>
              <a:t> в </a:t>
            </a:r>
            <a:r>
              <a:rPr lang="ru-RU" sz="1800" dirty="0" err="1" smtClean="0">
                <a:latin typeface="Comic Sans MS" pitchFamily="66" charset="0"/>
              </a:rPr>
              <a:t>змаганнях</a:t>
            </a:r>
            <a:r>
              <a:rPr lang="ru-RU" sz="1800" dirty="0" smtClean="0">
                <a:latin typeface="Comic Sans MS" pitchFamily="66" charset="0"/>
              </a:rPr>
              <a:t>, заходах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2.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Комп'ютерні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800" u="sng" dirty="0" err="1" smtClean="0">
                <a:solidFill>
                  <a:srgbClr val="002060"/>
                </a:solidFill>
                <a:latin typeface="Comic Sans MS" pitchFamily="66" charset="0"/>
              </a:rPr>
              <a:t>технології</a:t>
            </a:r>
            <a:r>
              <a:rPr lang="ru-RU" sz="1800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18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стінні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газети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інформаційний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Publisher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буклети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пам'ятки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інформаційний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Publisher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брошура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збірник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дидактичних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методичних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матеріалів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плакат, заголовки - </a:t>
            </a:r>
            <a:r>
              <a:rPr lang="ru-RU" sz="1800" dirty="0" err="1" smtClean="0">
                <a:latin typeface="Comic Sans MS" pitchFamily="66" charset="0"/>
              </a:rPr>
              <a:t>текстове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оформлення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стендів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ru-RU" sz="1800" dirty="0" err="1" smtClean="0">
                <a:latin typeface="Comic Sans MS" pitchFamily="66" charset="0"/>
              </a:rPr>
              <a:t>приміщень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листівка</a:t>
            </a:r>
            <a:r>
              <a:rPr lang="ru-RU" sz="1800" dirty="0" smtClean="0">
                <a:latin typeface="Comic Sans MS" pitchFamily="66" charset="0"/>
              </a:rPr>
              <a:t> - </a:t>
            </a:r>
            <a:r>
              <a:rPr lang="ru-RU" sz="1800" dirty="0" err="1" smtClean="0">
                <a:latin typeface="Comic Sans MS" pitchFamily="66" charset="0"/>
              </a:rPr>
              <a:t>оригінально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оформлене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привітання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Word</a:t>
            </a:r>
            <a:r>
              <a:rPr lang="ru-RU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Publisher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Comic Sans MS" pitchFamily="66" charset="0"/>
              </a:rPr>
              <a:t>анкета - документ для </a:t>
            </a:r>
            <a:r>
              <a:rPr lang="ru-RU" sz="1800" dirty="0" err="1" smtClean="0">
                <a:latin typeface="Comic Sans MS" pitchFamily="66" charset="0"/>
              </a:rPr>
              <a:t>збору</a:t>
            </a:r>
            <a:endParaRPr lang="ru-RU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800" dirty="0" err="1" smtClean="0">
                <a:latin typeface="Comic Sans MS" pitchFamily="66" charset="0"/>
              </a:rPr>
              <a:t>статистичних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даних</a:t>
            </a:r>
            <a:r>
              <a:rPr lang="ru-RU" sz="1800" dirty="0" smtClean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Excel</a:t>
            </a:r>
            <a:r>
              <a:rPr lang="ru-RU" sz="1800" dirty="0" smtClean="0">
                <a:latin typeface="Comic Sans MS" pitchFamily="66" charset="0"/>
              </a:rPr>
              <a:t>)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uk-UA" sz="1800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71876"/>
            <a:ext cx="1989933" cy="1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clrChange>
              <a:clrFrom>
                <a:srgbClr val="6599FF"/>
              </a:clrFrom>
              <a:clrTo>
                <a:srgbClr val="6599FF">
                  <a:alpha val="0"/>
                </a:srgbClr>
              </a:clrTo>
            </a:clrChange>
          </a:blip>
          <a:srcRect r="-1974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7064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Для </a:t>
            </a:r>
            <a:r>
              <a:rPr lang="ru-RU" sz="2000" b="1" u="sng" dirty="0" err="1" smtClean="0">
                <a:solidFill>
                  <a:srgbClr val="0D0DB3"/>
                </a:solidFill>
                <a:latin typeface="Comic Sans MS" pitchFamily="66" charset="0"/>
              </a:rPr>
              <a:t>використання</a:t>
            </a: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 на уроках, на мою думку, </a:t>
            </a:r>
            <a:r>
              <a:rPr lang="ru-RU" sz="2000" b="1" u="sng" dirty="0" err="1" smtClean="0">
                <a:solidFill>
                  <a:srgbClr val="0D0DB3"/>
                </a:solidFill>
                <a:latin typeface="Comic Sans MS" pitchFamily="66" charset="0"/>
              </a:rPr>
              <a:t>найбільш</a:t>
            </a: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D0DB3"/>
                </a:solidFill>
                <a:latin typeface="Comic Sans MS" pitchFamily="66" charset="0"/>
              </a:rPr>
              <a:t>придатні</a:t>
            </a: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D0DB3"/>
                </a:solidFill>
                <a:latin typeface="Comic Sans MS" pitchFamily="66" charset="0"/>
              </a:rPr>
              <a:t>такі</a:t>
            </a: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u="sng" dirty="0" err="1" smtClean="0">
                <a:solidFill>
                  <a:srgbClr val="0D0DB3"/>
                </a:solidFill>
                <a:latin typeface="Comic Sans MS" pitchFamily="66" charset="0"/>
              </a:rPr>
              <a:t>проекти</a:t>
            </a:r>
            <a:r>
              <a:rPr lang="ru-RU" sz="2000" b="1" u="sng" dirty="0" smtClean="0">
                <a:solidFill>
                  <a:srgbClr val="0D0DB3"/>
                </a:solidFill>
                <a:latin typeface="Comic Sans MS" pitchFamily="66" charset="0"/>
              </a:rPr>
              <a:t>:</a:t>
            </a:r>
            <a:endParaRPr lang="uk-UA" sz="2000" dirty="0">
              <a:solidFill>
                <a:srgbClr val="0D0DB3"/>
              </a:solidFill>
            </a:endParaRPr>
          </a:p>
        </p:txBody>
      </p:sp>
      <p:sp>
        <p:nvSpPr>
          <p:cNvPr id="41987" name="Місце для вмісту 2"/>
          <p:cNvSpPr>
            <a:spLocks noGrp="1"/>
          </p:cNvSpPr>
          <p:nvPr>
            <p:ph idx="1"/>
          </p:nvPr>
        </p:nvSpPr>
        <p:spPr>
          <a:xfrm>
            <a:off x="395288" y="908050"/>
            <a:ext cx="8075612" cy="4875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структурою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намічається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вигадують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 результат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доручень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1600" dirty="0" smtClean="0">
              <a:latin typeface="Comic Sans MS" pitchFamily="66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solidFill>
                  <a:srgbClr val="002060"/>
                </a:solidFill>
                <a:latin typeface="Comic Sans MS" pitchFamily="66" charset="0"/>
              </a:rPr>
              <a:t>Проектні технології дозволяють:</a:t>
            </a:r>
            <a: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uk-UA" sz="24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продуктивний зв'язок теорії та практики у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процесі навчання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 життєвого досвіду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вміння аналізувати, систематизувати, узагальнювати вивчений матеріал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організовану пошукову, дослідни­цьку діяльність на підставі спільної праці учнів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учнів самостійно працювати з додатко­вою літературою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 вміння самостійно працювати над творчи­ми завданнями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 інтерес учнів до вивчення математики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повагу, вміння працювати в колек­тиві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власну життєву позицію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діють не шаблонно, а знаходять власний шлях розв’язання поставленої задачі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 користуватись різними джерелами інформації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переробляти її та відбирати найголовніше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uk-UA" sz="2200" dirty="0" smtClean="0">
              <a:latin typeface="Comic Sans MS" pitchFamily="66" charset="0"/>
            </a:endParaRPr>
          </a:p>
        </p:txBody>
      </p:sp>
      <p:pic>
        <p:nvPicPr>
          <p:cNvPr id="43012" name="Picture 4" descr="HH005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32634"/>
            <a:ext cx="2267744" cy="13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Місце для вмісту 2"/>
          <p:cNvSpPr>
            <a:spLocks noGrp="1"/>
          </p:cNvSpPr>
          <p:nvPr>
            <p:ph idx="1"/>
          </p:nvPr>
        </p:nvSpPr>
        <p:spPr>
          <a:xfrm>
            <a:off x="428624" y="428625"/>
            <a:ext cx="8215342" cy="604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Використання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мережі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Інтернет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на уроках</a:t>
            </a:r>
            <a:r>
              <a:rPr lang="ru-RU" sz="2400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uk-UA" sz="2400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dirty="0" err="1" smtClean="0">
                <a:latin typeface="Comic Sans MS" pitchFamily="66" charset="0"/>
              </a:rPr>
              <a:t>Можливості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використання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мережі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Інтернет</a:t>
            </a:r>
            <a:r>
              <a:rPr lang="ru-RU" sz="1800" dirty="0" smtClean="0">
                <a:latin typeface="Comic Sans MS" pitchFamily="66" charset="0"/>
              </a:rPr>
              <a:t> на уроках </a:t>
            </a:r>
            <a:r>
              <a:rPr lang="ru-RU" sz="1800" dirty="0" err="1" smtClean="0">
                <a:latin typeface="Comic Sans MS" pitchFamily="66" charset="0"/>
              </a:rPr>
              <a:t>полягають</a:t>
            </a:r>
            <a:r>
              <a:rPr lang="ru-RU" sz="1800" dirty="0" smtClean="0">
                <a:latin typeface="Comic Sans MS" pitchFamily="66" charset="0"/>
              </a:rPr>
              <a:t> в </a:t>
            </a:r>
            <a:r>
              <a:rPr lang="ru-RU" sz="1800" dirty="0" err="1" smtClean="0">
                <a:latin typeface="Comic Sans MS" pitchFamily="66" charset="0"/>
              </a:rPr>
              <a:t>наступному</a:t>
            </a:r>
            <a:r>
              <a:rPr lang="ru-RU" sz="1800" dirty="0" smtClean="0">
                <a:latin typeface="Comic Sans MS" pitchFamily="66" charset="0"/>
              </a:rPr>
              <a:t>: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Вільний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пошук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Інтернет-ресурсів</a:t>
            </a:r>
            <a:r>
              <a:rPr lang="ru-RU" sz="1800" dirty="0" smtClean="0">
                <a:latin typeface="Comic Sans MS" pitchFamily="66" charset="0"/>
              </a:rPr>
              <a:t> по </a:t>
            </a:r>
            <a:r>
              <a:rPr lang="ru-RU" sz="1800" dirty="0" err="1" smtClean="0">
                <a:latin typeface="Comic Sans MS" pitchFamily="66" charset="0"/>
              </a:rPr>
              <a:t>заданій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темі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Вивчення</a:t>
            </a:r>
            <a:r>
              <a:rPr lang="ru-RU" sz="1800" dirty="0" smtClean="0">
                <a:latin typeface="Comic Sans MS" pitchFamily="66" charset="0"/>
              </a:rPr>
              <a:t> конкретного </a:t>
            </a:r>
            <a:r>
              <a:rPr lang="ru-RU" sz="1800" dirty="0" err="1" smtClean="0">
                <a:latin typeface="Comic Sans MS" pitchFamily="66" charset="0"/>
              </a:rPr>
              <a:t>Інтернет-ресурсу</a:t>
            </a:r>
            <a:r>
              <a:rPr lang="ru-RU" sz="1800" dirty="0" smtClean="0">
                <a:latin typeface="Comic Sans MS" pitchFamily="66" charset="0"/>
              </a:rPr>
              <a:t> по </a:t>
            </a:r>
            <a:r>
              <a:rPr lang="ru-RU" sz="1800" dirty="0" err="1" smtClean="0">
                <a:latin typeface="Comic Sans MS" pitchFamily="66" charset="0"/>
              </a:rPr>
              <a:t>методичним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вказівкам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вчителя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Використання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Інтернет-ресурсу</a:t>
            </a:r>
            <a:r>
              <a:rPr lang="ru-RU" sz="1800" dirty="0" smtClean="0">
                <a:latin typeface="Comic Sans MS" pitchFamily="66" charset="0"/>
              </a:rPr>
              <a:t> в </a:t>
            </a:r>
            <a:r>
              <a:rPr lang="ru-RU" sz="1800" dirty="0" err="1" smtClean="0">
                <a:latin typeface="Comic Sans MS" pitchFamily="66" charset="0"/>
              </a:rPr>
              <a:t>якості</a:t>
            </a:r>
            <a:r>
              <a:rPr lang="ru-RU" sz="1800" dirty="0" smtClean="0">
                <a:latin typeface="Comic Sans MS" pitchFamily="66" charset="0"/>
              </a:rPr>
              <a:t> дидактичного </a:t>
            </a:r>
            <a:r>
              <a:rPr lang="ru-RU" sz="1800" dirty="0" err="1" smtClean="0">
                <a:latin typeface="Comic Sans MS" pitchFamily="66" charset="0"/>
              </a:rPr>
              <a:t>засобу</a:t>
            </a:r>
            <a:r>
              <a:rPr lang="ru-RU" sz="1800" dirty="0" smtClean="0">
                <a:latin typeface="Comic Sans MS" pitchFamily="66" charset="0"/>
              </a:rPr>
              <a:t> на </a:t>
            </a:r>
            <a:r>
              <a:rPr lang="ru-RU" sz="1800" dirty="0" err="1" smtClean="0">
                <a:latin typeface="Comic Sans MS" pitchFamily="66" charset="0"/>
              </a:rPr>
              <a:t>уроці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Пошук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інформації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в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Інтернеті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може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супроводжувати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такі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види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навчальної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Comic Sans MS" pitchFamily="66" charset="0"/>
              </a:rPr>
              <a:t>роботи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, як:</a:t>
            </a:r>
            <a:endParaRPr lang="uk-UA" sz="24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написання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рефератів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збір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матеріалу</a:t>
            </a:r>
            <a:r>
              <a:rPr lang="ru-RU" sz="1800" dirty="0" smtClean="0">
                <a:latin typeface="Comic Sans MS" pitchFamily="66" charset="0"/>
              </a:rPr>
              <a:t> по </a:t>
            </a:r>
            <a:r>
              <a:rPr lang="ru-RU" sz="1800" dirty="0" err="1" smtClean="0">
                <a:latin typeface="Comic Sans MS" pitchFamily="66" charset="0"/>
              </a:rPr>
              <a:t>даній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темі</a:t>
            </a:r>
            <a:endParaRPr lang="uk-UA" sz="18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800" dirty="0" err="1" smtClean="0">
                <a:latin typeface="Comic Sans MS" pitchFamily="66" charset="0"/>
              </a:rPr>
              <a:t>ілюстрування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своїх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текстів</a:t>
            </a:r>
            <a:r>
              <a:rPr lang="ru-RU" sz="1800" dirty="0" smtClean="0">
                <a:latin typeface="Comic Sans MS" pitchFamily="66" charset="0"/>
              </a:rPr>
              <a:t>  </a:t>
            </a:r>
            <a:r>
              <a:rPr lang="ru-RU" sz="1800" dirty="0" err="1" smtClean="0">
                <a:latin typeface="Comic Sans MS" pitchFamily="66" charset="0"/>
              </a:rPr>
              <a:t>матеріалами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з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err="1" smtClean="0">
                <a:latin typeface="Comic Sans MS" pitchFamily="66" charset="0"/>
              </a:rPr>
              <a:t>Інтернету</a:t>
            </a:r>
            <a:endParaRPr lang="ru-RU" sz="1800" dirty="0" smtClean="0">
              <a:latin typeface="Comic Sans MS" pitchFamily="66" charset="0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sz="2000" b="1" u="sng" dirty="0" smtClean="0">
                <a:solidFill>
                  <a:srgbClr val="002060"/>
                </a:solidFill>
                <a:latin typeface="Comic Sans MS" pitchFamily="66" charset="0"/>
              </a:rPr>
              <a:t>Internet-</a:t>
            </a:r>
            <a:r>
              <a:rPr lang="uk-UA" sz="2000" b="1" u="sng" dirty="0" smtClean="0">
                <a:solidFill>
                  <a:srgbClr val="002060"/>
                </a:solidFill>
                <a:latin typeface="Comic Sans MS" pitchFamily="66" charset="0"/>
              </a:rPr>
              <a:t>ресурси</a:t>
            </a:r>
          </a:p>
          <a:p>
            <a:pPr algn="ctr">
              <a:buFont typeface="Wingdings" pitchFamily="2" charset="2"/>
              <a:buChar char="Ø"/>
            </a:pPr>
            <a:r>
              <a:rPr lang="uk-UA" sz="1800" dirty="0" smtClean="0"/>
              <a:t>Уроки в режимі </a:t>
            </a:r>
            <a:r>
              <a:rPr lang="en-US" sz="1800" dirty="0" smtClean="0"/>
              <a:t>on-Line</a:t>
            </a:r>
          </a:p>
          <a:p>
            <a:pPr algn="ctr">
              <a:buFont typeface="Wingdings" pitchFamily="2" charset="2"/>
              <a:buChar char="Ø"/>
            </a:pPr>
            <a:r>
              <a:rPr lang="uk-UA" sz="1800" dirty="0" smtClean="0"/>
              <a:t> Ресурси для вчителів</a:t>
            </a:r>
          </a:p>
          <a:p>
            <a:pPr algn="ctr">
              <a:buFont typeface="Wingdings" pitchFamily="2" charset="2"/>
              <a:buChar char="Ø"/>
            </a:pPr>
            <a:r>
              <a:rPr lang="uk-UA" sz="1800" dirty="0" smtClean="0"/>
              <a:t> Ресурси для учнів</a:t>
            </a:r>
          </a:p>
          <a:p>
            <a:pPr algn="ctr">
              <a:buFont typeface="Wingdings" pitchFamily="2" charset="2"/>
              <a:buChar char="Ø"/>
            </a:pPr>
            <a:r>
              <a:rPr lang="uk-UA" sz="1800" dirty="0" smtClean="0"/>
              <a:t> Спілкування </a:t>
            </a:r>
            <a:r>
              <a:rPr lang="en-US" sz="1800" dirty="0" smtClean="0"/>
              <a:t>on-Line</a:t>
            </a:r>
            <a:endParaRPr lang="uk-UA" sz="1800" dirty="0" smtClean="0"/>
          </a:p>
          <a:p>
            <a:pPr>
              <a:buClr>
                <a:schemeClr val="tx1"/>
              </a:buClr>
              <a:buNone/>
            </a:pPr>
            <a:endParaRPr lang="uk-UA" sz="1800" dirty="0" smtClean="0">
              <a:latin typeface="Comic Sans MS" pitchFamily="66" charset="0"/>
            </a:endParaRPr>
          </a:p>
          <a:p>
            <a:pPr eaLnBrk="1" hangingPunct="1"/>
            <a:endParaRPr lang="uk-UA" sz="1800" dirty="0" smtClean="0">
              <a:latin typeface="Comic Sans MS" pitchFamily="66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1981200" cy="2444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63" name="Рисунок 3" descr="images5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5775" y="4725144"/>
            <a:ext cx="256822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69766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400" b="1" u="sng" dirty="0" smtClean="0">
                <a:solidFill>
                  <a:srgbClr val="002060"/>
                </a:solidFill>
                <a:latin typeface="Comic Sans MS" pitchFamily="66" charset="0"/>
              </a:rPr>
              <a:t>У своїй роботі  використовую тести з метою</a:t>
            </a:r>
            <a:r>
              <a:rPr lang="ru-RU" sz="2400" b="1" u="sng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268413"/>
            <a:ext cx="7467600" cy="4873625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uk-UA" sz="2000" dirty="0" smtClean="0">
                <a:latin typeface="Comic Sans MS" pitchFamily="66" charset="0"/>
              </a:rPr>
              <a:t>активізації </a:t>
            </a:r>
            <a:r>
              <a:rPr lang="uk-UA" sz="2000" dirty="0">
                <a:latin typeface="Comic Sans MS" pitchFamily="66" charset="0"/>
              </a:rPr>
              <a:t>розумової діяльності </a:t>
            </a:r>
            <a:r>
              <a:rPr lang="uk-UA" sz="2000" dirty="0" smtClean="0">
                <a:latin typeface="Comic Sans MS" pitchFamily="66" charset="0"/>
              </a:rPr>
              <a:t>учнів</a:t>
            </a:r>
            <a:endParaRPr lang="ru-RU" sz="2000" dirty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uk-UA" sz="2000" dirty="0">
                <a:latin typeface="Comic Sans MS" pitchFamily="66" charset="0"/>
              </a:rPr>
              <a:t>розвитку творчих здібностей </a:t>
            </a:r>
            <a:r>
              <a:rPr lang="uk-UA" sz="2000" dirty="0" smtClean="0">
                <a:latin typeface="Comic Sans MS" pitchFamily="66" charset="0"/>
              </a:rPr>
              <a:t>учнів</a:t>
            </a:r>
            <a:endParaRPr lang="ru-RU" sz="2000" dirty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uk-UA" sz="2000" dirty="0">
                <a:latin typeface="Comic Sans MS" pitchFamily="66" charset="0"/>
              </a:rPr>
              <a:t>визначення обсягу знань і вмінь </a:t>
            </a:r>
            <a:r>
              <a:rPr lang="uk-UA" sz="2000" dirty="0" smtClean="0">
                <a:latin typeface="Comic Sans MS" pitchFamily="66" charset="0"/>
              </a:rPr>
              <a:t>учнів</a:t>
            </a:r>
            <a:endParaRPr lang="ru-RU" sz="2000" dirty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uk-UA" sz="2000" dirty="0">
                <a:latin typeface="Comic Sans MS" pitchFamily="66" charset="0"/>
              </a:rPr>
              <a:t>формування позитивної мотивації у вивченні </a:t>
            </a:r>
            <a:r>
              <a:rPr lang="uk-UA" sz="2000" dirty="0" smtClean="0">
                <a:latin typeface="Comic Sans MS" pitchFamily="66" charset="0"/>
              </a:rPr>
              <a:t>математики</a:t>
            </a:r>
            <a:endParaRPr lang="ru-RU" sz="2000" dirty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uk-UA" sz="2000" dirty="0">
                <a:latin typeface="Comic Sans MS" pitchFamily="66" charset="0"/>
              </a:rPr>
              <a:t>розвитку інтересу до предмету в учнів з різним рівнем </a:t>
            </a:r>
            <a:r>
              <a:rPr lang="uk-UA" sz="2000" dirty="0" smtClean="0">
                <a:latin typeface="Comic Sans MS" pitchFamily="66" charset="0"/>
              </a:rPr>
              <a:t>знань</a:t>
            </a:r>
            <a:endParaRPr lang="ru-RU" sz="2000" dirty="0">
              <a:latin typeface="Comic Sans MS" pitchFamily="66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5060" name="Прямокутник 3"/>
          <p:cNvSpPr>
            <a:spLocks noChangeArrowheads="1"/>
          </p:cNvSpPr>
          <p:nvPr/>
        </p:nvSpPr>
        <p:spPr bwMode="auto">
          <a:xfrm>
            <a:off x="1071563" y="3286125"/>
            <a:ext cx="5857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u="sng" dirty="0">
                <a:solidFill>
                  <a:srgbClr val="002060"/>
                </a:solidFill>
                <a:latin typeface="Comic Sans MS" pitchFamily="66" charset="0"/>
              </a:rPr>
              <a:t>Сфери застосування тестів:</a:t>
            </a: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</a:br>
            <a:endParaRPr lang="uk-UA" sz="2400" u="sng" dirty="0">
              <a:solidFill>
                <a:srgbClr val="002060"/>
              </a:solidFill>
            </a:endParaRPr>
          </a:p>
        </p:txBody>
      </p:sp>
      <p:sp>
        <p:nvSpPr>
          <p:cNvPr id="45061" name="Прямокутник 4"/>
          <p:cNvSpPr>
            <a:spLocks noChangeArrowheads="1"/>
          </p:cNvSpPr>
          <p:nvPr/>
        </p:nvSpPr>
        <p:spPr bwMode="auto">
          <a:xfrm>
            <a:off x="714375" y="3786188"/>
            <a:ext cx="6286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перевірка домашнього завдання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первинне ознайомлення з матеріалом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засвоєння нових знань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закріплення знань, умінь і навичок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узагальнюючі уроки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контролю знань, умінь і навичок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засіб роботи з обдарованими дітьми</a:t>
            </a:r>
            <a:endParaRPr lang="ru-RU" sz="2000">
              <a:latin typeface="Comic Sans MS" pitchFamily="66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uk-UA" sz="2000">
                <a:latin typeface="Comic Sans MS" pitchFamily="66" charset="0"/>
              </a:rPr>
              <a:t> позакласна робота</a:t>
            </a:r>
            <a:endParaRPr lang="ru-RU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Джох Г.І. ЧЗШ №1 </a:t>
            </a:r>
          </a:p>
        </p:txBody>
      </p:sp>
      <p:pic>
        <p:nvPicPr>
          <p:cNvPr id="46084" name="Picture 4" descr="Слайд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693420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u="sng" dirty="0" smtClean="0">
                <a:solidFill>
                  <a:srgbClr val="002060"/>
                </a:solidFill>
                <a:latin typeface="Comic Sans MS" pitchFamily="66" charset="0"/>
              </a:rPr>
              <a:t>Проекти вчителів :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 l="35753" t="21656" r="19199" b="17688"/>
          <a:stretch>
            <a:fillRect/>
          </a:stretch>
        </p:blipFill>
        <p:spPr bwMode="auto">
          <a:xfrm rot="1070337">
            <a:off x="4807118" y="581626"/>
            <a:ext cx="22822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33281" t="19391" r="15086" b="14404"/>
          <a:stretch>
            <a:fillRect/>
          </a:stretch>
        </p:blipFill>
        <p:spPr bwMode="auto">
          <a:xfrm rot="20763955">
            <a:off x="611560" y="1196752"/>
            <a:ext cx="3456384" cy="24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46967" t="20222" r="28927" b="18836"/>
          <a:stretch>
            <a:fillRect/>
          </a:stretch>
        </p:blipFill>
        <p:spPr bwMode="auto">
          <a:xfrm rot="832581">
            <a:off x="6668581" y="2651435"/>
            <a:ext cx="2184069" cy="269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46656" t="20499" r="28616" b="17174"/>
          <a:stretch>
            <a:fillRect/>
          </a:stretch>
        </p:blipFill>
        <p:spPr bwMode="auto">
          <a:xfrm rot="358385">
            <a:off x="1214414" y="342900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 l="46190" t="20776" r="28771" b="15512"/>
          <a:stretch>
            <a:fillRect/>
          </a:stretch>
        </p:blipFill>
        <p:spPr bwMode="auto">
          <a:xfrm rot="21137675">
            <a:off x="3995936" y="3356992"/>
            <a:ext cx="2719204" cy="26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086492" cy="91440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Використання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мультимедійної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презентації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уроці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допомагає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Comic Sans MS" pitchFamily="66" charset="0"/>
              </a:rPr>
              <a:t>вчителю</a:t>
            </a:r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:</a:t>
            </a:r>
            <a:endParaRPr lang="ru-RU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•   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/>
              <a:t>форму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авторитарної</a:t>
            </a:r>
            <a:r>
              <a:rPr lang="ru-RU" dirty="0"/>
              <a:t> на </a:t>
            </a:r>
            <a:r>
              <a:rPr lang="ru-RU" dirty="0" err="1"/>
              <a:t>комунікативну</a:t>
            </a:r>
            <a:r>
              <a:rPr lang="ru-RU" dirty="0"/>
              <a:t>, </a:t>
            </a:r>
            <a:r>
              <a:rPr lang="ru-RU" dirty="0" err="1"/>
              <a:t>інтерактивну</a:t>
            </a:r>
            <a:r>
              <a:rPr lang="ru-RU" dirty="0"/>
              <a:t>, </a:t>
            </a:r>
            <a:r>
              <a:rPr lang="ru-RU" dirty="0" err="1"/>
              <a:t>заглиблену</a:t>
            </a:r>
            <a:r>
              <a:rPr lang="ru-RU" dirty="0"/>
              <a:t> в </a:t>
            </a:r>
            <a:r>
              <a:rPr lang="ru-RU" dirty="0" err="1" smtClean="0"/>
              <a:t>спілкування</a:t>
            </a:r>
            <a:endParaRPr lang="ru-RU" dirty="0"/>
          </a:p>
          <a:p>
            <a:pPr>
              <a:buNone/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 err="1" smtClean="0"/>
              <a:t>навчити</a:t>
            </a:r>
            <a:r>
              <a:rPr lang="ru-RU" dirty="0" smtClean="0"/>
              <a:t> </a:t>
            </a:r>
            <a:r>
              <a:rPr lang="ru-RU" dirty="0" err="1"/>
              <a:t>мову</a:t>
            </a:r>
            <a:r>
              <a:rPr lang="ru-RU" dirty="0"/>
              <a:t>  не </a:t>
            </a:r>
            <a:r>
              <a:rPr lang="ru-RU" dirty="0" err="1"/>
              <a:t>аналітично</a:t>
            </a:r>
            <a:r>
              <a:rPr lang="ru-RU" dirty="0"/>
              <a:t>, а критично (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висловлюватися</a:t>
            </a:r>
            <a:r>
              <a:rPr lang="ru-RU" dirty="0"/>
              <a:t>, </a:t>
            </a:r>
            <a:r>
              <a:rPr lang="ru-RU" dirty="0" err="1"/>
              <a:t>виражати</a:t>
            </a:r>
            <a:r>
              <a:rPr lang="ru-RU" dirty="0"/>
              <a:t> думки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, </a:t>
            </a:r>
            <a:r>
              <a:rPr lang="ru-RU" dirty="0" err="1"/>
              <a:t>читати</a:t>
            </a:r>
            <a:r>
              <a:rPr lang="ru-RU" dirty="0"/>
              <a:t>,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smtClean="0"/>
              <a:t>)</a:t>
            </a:r>
            <a:endParaRPr lang="ru-RU" dirty="0"/>
          </a:p>
          <a:p>
            <a:pPr>
              <a:buNone/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та 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для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 smtClean="0"/>
              <a:t>умінь</a:t>
            </a:r>
            <a:endParaRPr lang="ru-RU" dirty="0"/>
          </a:p>
          <a:p>
            <a:pPr>
              <a:buNone/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(так звана </a:t>
            </a:r>
            <a:r>
              <a:rPr lang="ru-RU" dirty="0" err="1"/>
              <a:t>інформаційна</a:t>
            </a:r>
            <a:r>
              <a:rPr lang="ru-RU" dirty="0"/>
              <a:t> прогалина – </a:t>
            </a:r>
            <a:r>
              <a:rPr lang="ru-RU" dirty="0" err="1"/>
              <a:t>невід’ємна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інтерактивного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 smtClean="0"/>
              <a:t>)</a:t>
            </a:r>
            <a:endParaRPr lang="ru-RU" dirty="0"/>
          </a:p>
          <a:p>
            <a:pPr>
              <a:buNone/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 err="1" smtClean="0"/>
              <a:t>виховувати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проявити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індивідуальність</a:t>
            </a:r>
            <a:r>
              <a:rPr lang="ru-RU" dirty="0" smtClean="0"/>
              <a:t>, </a:t>
            </a:r>
            <a:r>
              <a:rPr lang="ru-RU" dirty="0" err="1" smtClean="0"/>
              <a:t>креативність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214313"/>
            <a:ext cx="8137525" cy="6259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Уроку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з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використанням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ІКТ </a:t>
            </a:r>
            <a:r>
              <a:rPr lang="ru-RU" sz="2400" b="1" u="sng" dirty="0" err="1" smtClean="0">
                <a:solidFill>
                  <a:srgbClr val="0D0DB3"/>
                </a:solidFill>
                <a:latin typeface="Comic Sans MS" pitchFamily="66" charset="0"/>
              </a:rPr>
              <a:t>властиво</a:t>
            </a:r>
            <a:r>
              <a:rPr lang="ru-RU" sz="2400" b="1" u="sng" dirty="0" smtClean="0">
                <a:solidFill>
                  <a:srgbClr val="0D0DB3"/>
                </a:solidFill>
                <a:latin typeface="Comic Sans MS" pitchFamily="66" charset="0"/>
              </a:rPr>
              <a:t> :</a:t>
            </a:r>
            <a:endParaRPr lang="uk-UA" sz="2400" b="1" u="sng" dirty="0" smtClean="0">
              <a:solidFill>
                <a:srgbClr val="0D0DB3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Принцип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адаптивності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: </a:t>
            </a:r>
            <a:r>
              <a:rPr lang="ru-RU" sz="2000" dirty="0" err="1" smtClean="0">
                <a:latin typeface="Comic Sans MS" pitchFamily="66" charset="0"/>
              </a:rPr>
              <a:t>пристосування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комп'ютера</a:t>
            </a:r>
            <a:r>
              <a:rPr lang="ru-RU" sz="2000" dirty="0" smtClean="0">
                <a:latin typeface="Comic Sans MS" pitchFamily="66" charset="0"/>
              </a:rPr>
              <a:t> до </a:t>
            </a:r>
            <a:r>
              <a:rPr lang="ru-RU" sz="2000" dirty="0" err="1" smtClean="0">
                <a:latin typeface="Comic Sans MS" pitchFamily="66" charset="0"/>
              </a:rPr>
              <a:t>індивідуальних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особливостей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дитини</a:t>
            </a:r>
            <a:endParaRPr lang="uk-UA" sz="20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Керованість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:</a:t>
            </a:r>
            <a:r>
              <a:rPr lang="ru-RU" sz="2000" dirty="0" smtClean="0">
                <a:latin typeface="Comic Sans MS" pitchFamily="66" charset="0"/>
              </a:rPr>
              <a:t> у </a:t>
            </a:r>
            <a:r>
              <a:rPr lang="ru-RU" sz="2000" dirty="0" err="1" smtClean="0">
                <a:latin typeface="Comic Sans MS" pitchFamily="66" charset="0"/>
              </a:rPr>
              <a:t>будь-який</a:t>
            </a:r>
            <a:r>
              <a:rPr lang="ru-RU" sz="2000" dirty="0" smtClean="0">
                <a:latin typeface="Comic Sans MS" pitchFamily="66" charset="0"/>
              </a:rPr>
              <a:t> момент </a:t>
            </a:r>
            <a:r>
              <a:rPr lang="ru-RU" sz="2000" dirty="0" err="1" smtClean="0">
                <a:latin typeface="Comic Sans MS" pitchFamily="66" charset="0"/>
              </a:rPr>
              <a:t>можлива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корекція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вчителем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процесу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навчання</a:t>
            </a:r>
            <a:endParaRPr lang="uk-UA" sz="20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Інтерактивність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і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діалоговий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характер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навчання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>ІКТ </a:t>
            </a:r>
            <a:r>
              <a:rPr lang="ru-RU" sz="2000" dirty="0" err="1" smtClean="0">
                <a:latin typeface="Comic Sans MS" pitchFamily="66" charset="0"/>
              </a:rPr>
              <a:t>мають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здатність</a:t>
            </a:r>
            <a:r>
              <a:rPr lang="ru-RU" sz="2000" dirty="0" smtClean="0">
                <a:latin typeface="Comic Sans MS" pitchFamily="66" charset="0"/>
              </a:rPr>
              <a:t> "</a:t>
            </a:r>
            <a:r>
              <a:rPr lang="ru-RU" sz="2000" dirty="0" err="1" smtClean="0">
                <a:latin typeface="Comic Sans MS" pitchFamily="66" charset="0"/>
              </a:rPr>
              <a:t>відгукуватися</a:t>
            </a:r>
            <a:r>
              <a:rPr lang="ru-RU" sz="2000" dirty="0" smtClean="0">
                <a:latin typeface="Comic Sans MS" pitchFamily="66" charset="0"/>
              </a:rPr>
              <a:t>" на </a:t>
            </a:r>
            <a:r>
              <a:rPr lang="ru-RU" sz="2000" dirty="0" err="1" smtClean="0">
                <a:latin typeface="Comic Sans MS" pitchFamily="66" charset="0"/>
              </a:rPr>
              <a:t>дії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учня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вчителя</a:t>
            </a:r>
            <a:r>
              <a:rPr lang="ru-RU" sz="2000" dirty="0" smtClean="0">
                <a:latin typeface="Comic Sans MS" pitchFamily="66" charset="0"/>
              </a:rPr>
              <a:t>; "</a:t>
            </a:r>
            <a:r>
              <a:rPr lang="ru-RU" sz="2000" dirty="0" err="1" smtClean="0">
                <a:latin typeface="Comic Sans MS" pitchFamily="66" charset="0"/>
              </a:rPr>
              <a:t>вступати</a:t>
            </a:r>
            <a:r>
              <a:rPr lang="ru-RU" sz="2000" dirty="0" smtClean="0">
                <a:latin typeface="Comic Sans MS" pitchFamily="66" charset="0"/>
              </a:rPr>
              <a:t>" </a:t>
            </a:r>
            <a:r>
              <a:rPr lang="ru-RU" sz="2000" dirty="0" err="1" smtClean="0">
                <a:latin typeface="Comic Sans MS" pitchFamily="66" charset="0"/>
              </a:rPr>
              <a:t>з</a:t>
            </a:r>
            <a:r>
              <a:rPr lang="ru-RU" sz="2000" dirty="0" smtClean="0">
                <a:latin typeface="Comic Sans MS" pitchFamily="66" charset="0"/>
              </a:rPr>
              <a:t> ними в </a:t>
            </a:r>
            <a:r>
              <a:rPr lang="ru-RU" sz="2000" dirty="0" err="1" smtClean="0">
                <a:latin typeface="Comic Sans MS" pitchFamily="66" charset="0"/>
              </a:rPr>
              <a:t>діалог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що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становить </a:t>
            </a:r>
            <a:r>
              <a:rPr lang="ru-RU" sz="2000" dirty="0" err="1" smtClean="0">
                <a:latin typeface="Comic Sans MS" pitchFamily="66" charset="0"/>
              </a:rPr>
              <a:t>головну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особливість</a:t>
            </a:r>
            <a:r>
              <a:rPr lang="ru-RU" sz="2000" dirty="0" smtClean="0">
                <a:latin typeface="Comic Sans MS" pitchFamily="66" charset="0"/>
              </a:rPr>
              <a:t> методик </a:t>
            </a:r>
            <a:r>
              <a:rPr lang="ru-RU" sz="2000" dirty="0" err="1" smtClean="0">
                <a:latin typeface="Comic Sans MS" pitchFamily="66" charset="0"/>
              </a:rPr>
              <a:t>комп'ютерного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навчання</a:t>
            </a:r>
            <a:endParaRPr lang="uk-UA" sz="20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Оптимальне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поєднання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індивідуальної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та 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групової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роботи</a:t>
            </a:r>
            <a:endParaRPr lang="uk-UA" sz="2000" b="1" dirty="0" smtClean="0">
              <a:solidFill>
                <a:srgbClr val="0D0DB3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Підтримання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в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учня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стану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психологічного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комфорту при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спілкуванні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з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комп'ютером</a:t>
            </a:r>
            <a:endParaRPr lang="uk-UA" sz="2000" b="1" dirty="0" smtClean="0">
              <a:solidFill>
                <a:srgbClr val="0D0DB3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Необмежене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D0DB3"/>
                </a:solidFill>
                <a:latin typeface="Comic Sans MS" pitchFamily="66" charset="0"/>
              </a:rPr>
              <a:t>навчання</a:t>
            </a:r>
            <a:r>
              <a:rPr lang="ru-RU" sz="2000" b="1" dirty="0" smtClean="0">
                <a:solidFill>
                  <a:srgbClr val="0D0DB3"/>
                </a:solidFill>
                <a:latin typeface="Comic Sans MS" pitchFamily="66" charset="0"/>
              </a:rPr>
              <a:t>: </a:t>
            </a:r>
            <a:r>
              <a:rPr lang="ru-RU" sz="2000" dirty="0" err="1" smtClean="0">
                <a:latin typeface="Comic Sans MS" pitchFamily="66" charset="0"/>
              </a:rPr>
              <a:t>зміст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інтерпретації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додаток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скільки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завгодно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великі</a:t>
            </a:r>
            <a:endParaRPr lang="uk-UA" sz="2000" dirty="0" smtClean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uk-UA" sz="1800" dirty="0" smtClean="0">
              <a:latin typeface="Comic Sans MS" pitchFamily="66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0723" name="Рисунок 3" descr="busines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52963"/>
            <a:ext cx="24288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6000792" cy="9144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Використання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мультимедійної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презентації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на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уроці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допомагає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08000"/>
                </a:solidFill>
                <a:latin typeface="Comic Sans MS" pitchFamily="66" charset="0"/>
              </a:rPr>
              <a:t>учневі</a:t>
            </a:r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:</a:t>
            </a:r>
            <a:endParaRPr lang="ru-RU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>
                <a:latin typeface="Comic Sans MS" pitchFamily="66" charset="0"/>
              </a:rPr>
              <a:t>набирати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запам’ятовувати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>
                <a:latin typeface="Comic Sans MS" pitchFamily="66" charset="0"/>
              </a:rPr>
              <a:t>друкувати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текстові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файли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програмі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Word</a:t>
            </a:r>
            <a:r>
              <a:rPr lang="ru-RU" sz="1600" dirty="0">
                <a:latin typeface="Comic Sans MS" pitchFamily="66" charset="0"/>
              </a:rPr>
              <a:t>;</a:t>
            </a:r>
          </a:p>
          <a:p>
            <a:r>
              <a:rPr lang="ru-RU" sz="1600" dirty="0" err="1" smtClean="0">
                <a:latin typeface="Comic Sans MS" pitchFamily="66" charset="0"/>
              </a:rPr>
              <a:t>сканувати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малюнок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обробляти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його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комп’ютерну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версію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програмі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Ulead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Photo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 smtClean="0">
                <a:latin typeface="Comic Sans MS" pitchFamily="66" charset="0"/>
              </a:rPr>
              <a:t>друкувати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писати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відправляти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>
                <a:latin typeface="Comic Sans MS" pitchFamily="66" charset="0"/>
              </a:rPr>
              <a:t>отримувати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електронне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повідомлення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або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>
                <a:latin typeface="Comic Sans MS" pitchFamily="66" charset="0"/>
              </a:rPr>
              <a:t>за </a:t>
            </a:r>
            <a:r>
              <a:rPr lang="ru-RU" sz="1600" dirty="0" err="1">
                <a:latin typeface="Comic Sans MS" pitchFamily="66" charset="0"/>
              </a:rPr>
              <a:t>допомогою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поштової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скриньки</a:t>
            </a:r>
            <a:r>
              <a:rPr lang="ru-RU" sz="1600" dirty="0">
                <a:latin typeface="Comic Sans MS" pitchFamily="66" charset="0"/>
              </a:rPr>
              <a:t>  </a:t>
            </a:r>
          </a:p>
          <a:p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знаходити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необхідний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вебсайт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закачувати</a:t>
            </a:r>
            <a:r>
              <a:rPr lang="ru-RU" sz="1600" dirty="0">
                <a:latin typeface="Comic Sans MS" pitchFamily="66" charset="0"/>
              </a:rPr>
              <a:t>  </a:t>
            </a:r>
            <a:r>
              <a:rPr lang="ru-RU" sz="1600" dirty="0" err="1" smtClean="0">
                <a:latin typeface="Comic Sans MS" pitchFamily="66" charset="0"/>
              </a:rPr>
              <a:t>інформацію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виконувати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тестові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завдання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режимі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on-line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робити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фотознімки</a:t>
            </a:r>
            <a:r>
              <a:rPr lang="ru-RU" sz="1600" dirty="0">
                <a:latin typeface="Comic Sans MS" pitchFamily="66" charset="0"/>
              </a:rPr>
              <a:t> цифровою камерою </a:t>
            </a:r>
            <a:r>
              <a:rPr lang="ru-RU" sz="1600" dirty="0" err="1">
                <a:latin typeface="Comic Sans MS" pitchFamily="66" charset="0"/>
              </a:rPr>
              <a:t>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переносити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їх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комп’ютер</a:t>
            </a:r>
            <a:r>
              <a:rPr lang="ru-RU" sz="1600" dirty="0">
                <a:latin typeface="Comic Sans MS" pitchFamily="66" charset="0"/>
              </a:rPr>
              <a:t> для </a:t>
            </a:r>
            <a:r>
              <a:rPr lang="ru-RU" sz="1600" dirty="0" err="1">
                <a:latin typeface="Comic Sans MS" pitchFamily="66" charset="0"/>
              </a:rPr>
              <a:t>подальшого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використання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користуватися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електронними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енциклопедіями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знаходити</a:t>
            </a:r>
            <a:r>
              <a:rPr lang="ru-RU" sz="1600" dirty="0">
                <a:latin typeface="Comic Sans MS" pitchFamily="66" charset="0"/>
              </a:rPr>
              <a:t>, </a:t>
            </a:r>
            <a:r>
              <a:rPr lang="ru-RU" sz="1600" dirty="0" err="1">
                <a:latin typeface="Comic Sans MS" pitchFamily="66" charset="0"/>
              </a:rPr>
              <a:t>копіювати</a:t>
            </a:r>
            <a:r>
              <a:rPr lang="ru-RU" sz="1600" dirty="0">
                <a:latin typeface="Comic Sans MS" pitchFamily="66" charset="0"/>
              </a:rPr>
              <a:t> та </a:t>
            </a:r>
            <a:r>
              <a:rPr lang="ru-RU" sz="1600" dirty="0" err="1">
                <a:latin typeface="Comic Sans MS" pitchFamily="66" charset="0"/>
              </a:rPr>
              <a:t>використовувати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необхідний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текстовий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та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ілюстративний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матеріал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працювати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>
                <a:latin typeface="Comic Sans MS" pitchFamily="66" charset="0"/>
              </a:rPr>
              <a:t>в </a:t>
            </a:r>
            <a:r>
              <a:rPr lang="ru-RU" sz="1600" dirty="0" err="1">
                <a:latin typeface="Comic Sans MS" pitchFamily="66" charset="0"/>
              </a:rPr>
              <a:t>навчальних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комп’ютерних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програмах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під</a:t>
            </a:r>
            <a:r>
              <a:rPr lang="ru-RU" sz="1600" dirty="0" smtClean="0">
                <a:latin typeface="Comic Sans MS" pitchFamily="66" charset="0"/>
              </a:rPr>
              <a:t> час </a:t>
            </a:r>
            <a:r>
              <a:rPr lang="ru-RU" sz="1600" dirty="0" err="1" smtClean="0">
                <a:latin typeface="Comic Sans MS" pitchFamily="66" charset="0"/>
              </a:rPr>
              <a:t>навчання</a:t>
            </a:r>
            <a:endParaRPr lang="ru-RU" sz="1600" dirty="0">
              <a:latin typeface="Comic Sans MS" pitchFamily="66" charset="0"/>
            </a:endParaRPr>
          </a:p>
          <a:p>
            <a:r>
              <a:rPr lang="ru-RU" sz="1600" dirty="0" err="1" smtClean="0">
                <a:latin typeface="Comic Sans MS" pitchFamily="66" charset="0"/>
              </a:rPr>
              <a:t>створювати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мультимедійну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презентацію</a:t>
            </a:r>
            <a:r>
              <a:rPr lang="ru-RU" sz="1600" dirty="0">
                <a:latin typeface="Comic Sans MS" pitchFamily="66" charset="0"/>
              </a:rPr>
              <a:t> в </a:t>
            </a:r>
            <a:r>
              <a:rPr lang="ru-RU" sz="1600" dirty="0" err="1">
                <a:latin typeface="Comic Sans MS" pitchFamily="66" charset="0"/>
              </a:rPr>
              <a:t>програмі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Microsoft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Power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err="1">
                <a:latin typeface="Comic Sans MS" pitchFamily="66" charset="0"/>
              </a:rPr>
              <a:t>Point</a:t>
            </a:r>
            <a:r>
              <a:rPr lang="ru-RU" sz="1600" dirty="0">
                <a:latin typeface="Comic Sans MS" pitchFamily="66" charset="0"/>
              </a:rPr>
              <a:t> </a:t>
            </a:r>
          </a:p>
          <a:p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5157798" cy="914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У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роботі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вчителя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презентація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  </a:t>
            </a:r>
            <a:r>
              <a:rPr lang="ru-RU" sz="2400" dirty="0" err="1" smtClean="0">
                <a:solidFill>
                  <a:srgbClr val="0D0DB3"/>
                </a:solidFill>
                <a:latin typeface="Comic Sans MS" pitchFamily="66" charset="0"/>
              </a:rPr>
              <a:t>забезпечує</a:t>
            </a:r>
            <a:r>
              <a:rPr lang="ru-RU" sz="2400" dirty="0" smtClean="0">
                <a:solidFill>
                  <a:srgbClr val="0D0DB3"/>
                </a:solidFill>
                <a:latin typeface="Comic Sans MS" pitchFamily="66" charset="0"/>
              </a:rPr>
              <a:t>: </a:t>
            </a:r>
            <a:endParaRPr lang="ru-RU" sz="24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інформаційну</a:t>
            </a:r>
            <a:r>
              <a:rPr lang="ru-RU" dirty="0" smtClean="0"/>
              <a:t> </a:t>
            </a:r>
            <a:r>
              <a:rPr lang="ru-RU" dirty="0" err="1"/>
              <a:t>підтримку</a:t>
            </a:r>
            <a:r>
              <a:rPr lang="ru-RU" dirty="0"/>
              <a:t>; </a:t>
            </a:r>
            <a:r>
              <a:rPr lang="ru-RU" dirty="0" err="1" smtClean="0"/>
              <a:t>ілюстрування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 smtClean="0"/>
              <a:t>вправ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економію</a:t>
            </a:r>
            <a:r>
              <a:rPr lang="ru-RU" dirty="0" smtClean="0"/>
              <a:t> </a:t>
            </a:r>
            <a:r>
              <a:rPr lang="ru-RU" dirty="0"/>
              <a:t>часу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активізацію</a:t>
            </a:r>
            <a:r>
              <a:rPr lang="ru-RU" dirty="0" smtClean="0"/>
              <a:t>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</a:t>
            </a:r>
            <a:r>
              <a:rPr lang="ru-RU" dirty="0" err="1" smtClean="0"/>
              <a:t>учнів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простору </a:t>
            </a:r>
            <a:r>
              <a:rPr lang="ru-RU" dirty="0" smtClean="0"/>
              <a:t>уроку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інтенсифікацію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багатоаспектний</a:t>
            </a:r>
            <a:r>
              <a:rPr lang="ru-RU" dirty="0" smtClean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smtClean="0"/>
              <a:t>школяра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 smtClean="0"/>
              <a:t>учнем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унаочнення</a:t>
            </a:r>
            <a:r>
              <a:rPr lang="ru-RU" dirty="0" smtClean="0"/>
              <a:t> </a:t>
            </a:r>
            <a:r>
              <a:rPr lang="ru-RU" dirty="0" err="1"/>
              <a:t>запропонованого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 smtClean="0"/>
              <a:t>матеріалу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оперативність</a:t>
            </a:r>
            <a:r>
              <a:rPr lang="ru-RU" dirty="0" smtClean="0"/>
              <a:t> </a:t>
            </a:r>
            <a:r>
              <a:rPr lang="ru-RU" dirty="0" err="1"/>
              <a:t>одержуваної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підсилення</a:t>
            </a:r>
            <a:r>
              <a:rPr lang="ru-RU" dirty="0" smtClean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шляхом активного </a:t>
            </a:r>
            <a:r>
              <a:rPr lang="ru-RU" dirty="0" err="1"/>
              <a:t>діалогу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комп’ютером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зростанню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уроку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міжпредметних</a:t>
            </a:r>
            <a:r>
              <a:rPr lang="ru-RU" dirty="0" smtClean="0"/>
              <a:t> </a:t>
            </a:r>
            <a:r>
              <a:rPr lang="ru-RU" dirty="0" err="1" smtClean="0"/>
              <a:t>зв’язків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школярів</a:t>
            </a:r>
            <a:r>
              <a:rPr lang="ru-RU" dirty="0" smtClean="0"/>
              <a:t> до </a:t>
            </a:r>
            <a:r>
              <a:rPr lang="ru-RU" dirty="0" err="1" smtClean="0"/>
              <a:t>комп’ютера</a:t>
            </a:r>
            <a:r>
              <a:rPr lang="ru-RU" dirty="0" smtClean="0"/>
              <a:t> (вони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сприймати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як </a:t>
            </a:r>
            <a:r>
              <a:rPr lang="ru-RU" dirty="0" err="1" smtClean="0"/>
              <a:t>сучасну</a:t>
            </a:r>
            <a:r>
              <a:rPr lang="ru-RU" dirty="0" smtClean="0"/>
              <a:t> </a:t>
            </a:r>
            <a:r>
              <a:rPr lang="ru-RU" dirty="0" err="1" smtClean="0"/>
              <a:t>іграшку</a:t>
            </a:r>
            <a:r>
              <a:rPr lang="ru-RU" dirty="0" smtClean="0"/>
              <a:t>, а як </a:t>
            </a:r>
            <a:r>
              <a:rPr lang="ru-RU" dirty="0" err="1" smtClean="0"/>
              <a:t>універсальний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Отже: </a:t>
            </a:r>
            <a:b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rgbClr val="0D0DB3"/>
                </a:solidFill>
                <a:latin typeface="Comic Sans MS" pitchFamily="66" charset="0"/>
              </a:rPr>
              <a:t>презентація відкриває можливості …</a:t>
            </a:r>
            <a:endParaRPr lang="ru-RU" sz="2800" dirty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формування життєвого досвіду</a:t>
            </a:r>
          </a:p>
          <a:p>
            <a:r>
              <a:rPr lang="uk-UA" dirty="0" smtClean="0"/>
              <a:t>стимулює творчість і самостійність, потреба в  самореалізації самовираженні</a:t>
            </a:r>
          </a:p>
          <a:p>
            <a:r>
              <a:rPr lang="uk-UA" dirty="0" smtClean="0"/>
              <a:t> виводить процес навчання і виховання із стін школи в оточуючий світ</a:t>
            </a:r>
          </a:p>
          <a:p>
            <a:r>
              <a:rPr lang="uk-UA" dirty="0" smtClean="0"/>
              <a:t>реалізує принцип співпраці вчаться і дорослих, поєднуючи колективне і індивідуальне</a:t>
            </a:r>
          </a:p>
          <a:p>
            <a:r>
              <a:rPr lang="uk-UA" dirty="0" smtClean="0"/>
              <a:t>веде учнів по сходинках зростання особи</a:t>
            </a:r>
          </a:p>
          <a:p>
            <a:r>
              <a:rPr lang="uk-UA" dirty="0" smtClean="0"/>
              <a:t>викликає інтерес до предмету</a:t>
            </a:r>
          </a:p>
          <a:p>
            <a:r>
              <a:rPr lang="uk-UA" dirty="0" smtClean="0"/>
              <a:t>учить спілкуватися</a:t>
            </a:r>
          </a:p>
          <a:p>
            <a:r>
              <a:rPr lang="uk-UA" dirty="0" smtClean="0"/>
              <a:t>розвиватися інтелектуально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Місце для вмісту 2"/>
          <p:cNvSpPr>
            <a:spLocks noGrp="1"/>
          </p:cNvSpPr>
          <p:nvPr>
            <p:ph idx="1"/>
          </p:nvPr>
        </p:nvSpPr>
        <p:spPr>
          <a:xfrm>
            <a:off x="0" y="1000108"/>
            <a:ext cx="9372576" cy="469742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b="1" dirty="0" smtClean="0">
                <a:solidFill>
                  <a:srgbClr val="7030A0"/>
                </a:solidFill>
                <a:latin typeface="Comic Sans MS" pitchFamily="66" charset="0"/>
              </a:rPr>
              <a:t>Впровадження мультимедійних технологій до освітнього простору школи </a:t>
            </a:r>
            <a:r>
              <a:rPr lang="uk-UA" sz="2000" dirty="0" smtClean="0">
                <a:solidFill>
                  <a:srgbClr val="7030A0"/>
                </a:solidFill>
                <a:latin typeface="Comic Sans MS" pitchFamily="66" charset="0"/>
              </a:rPr>
              <a:t>– не дань моді,  не засіб перекласти на плечі комп’ютера багатогранну творчу працю вчителя, а </a:t>
            </a:r>
            <a:r>
              <a:rPr lang="uk-UA" sz="2000" b="1" dirty="0" smtClean="0">
                <a:solidFill>
                  <a:srgbClr val="0D0DB3"/>
                </a:solidFill>
                <a:latin typeface="Comic Sans MS" pitchFamily="66" charset="0"/>
              </a:rPr>
              <a:t>лише один із засобів</a:t>
            </a:r>
            <a:r>
              <a:rPr lang="uk-UA" sz="2000" dirty="0" smtClean="0">
                <a:solidFill>
                  <a:srgbClr val="7030A0"/>
                </a:solidFill>
                <a:latin typeface="Comic Sans MS" pitchFamily="66" charset="0"/>
              </a:rPr>
              <a:t>, що дозволяє :</a:t>
            </a:r>
          </a:p>
          <a:p>
            <a:pPr eaLnBrk="1" hangingPunct="1">
              <a:buFont typeface="Arial" charset="0"/>
              <a:buNone/>
            </a:pPr>
            <a:endParaRPr lang="uk-UA" sz="22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56324" name="Рисунок 3" descr="5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406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6" descr="книга 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98" y="5072074"/>
            <a:ext cx="11430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2285984" y="214290"/>
            <a:ext cx="3959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Висновок: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71604" y="25003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mic Sans MS" pitchFamily="66" charset="0"/>
              </a:rPr>
              <a:t>« </a:t>
            </a:r>
            <a:r>
              <a:rPr lang="uk-UA" sz="2200" b="1" dirty="0" smtClean="0">
                <a:solidFill>
                  <a:srgbClr val="FF0000"/>
                </a:solidFill>
                <a:latin typeface="Comic Sans MS" pitchFamily="66" charset="0"/>
              </a:rPr>
              <a:t>Усіма можливими способами треба запалювати в дітях палке прагнення до знань і до уміння. Прагнення до уміння збуджується... самими навчальними предметами, методом навчання » — </a:t>
            </a:r>
            <a:r>
              <a:rPr lang="uk-UA" sz="2200" b="1" dirty="0" smtClean="0">
                <a:solidFill>
                  <a:srgbClr val="008000"/>
                </a:solidFill>
                <a:latin typeface="Comic Sans MS" pitchFamily="66" charset="0"/>
              </a:rPr>
              <a:t>так говорив видатний чеський педагог Я. А. </a:t>
            </a:r>
            <a:r>
              <a:rPr lang="uk-UA" sz="2200" b="1" dirty="0" err="1" smtClean="0">
                <a:solidFill>
                  <a:srgbClr val="008000"/>
                </a:solidFill>
                <a:latin typeface="Comic Sans MS" pitchFamily="66" charset="0"/>
              </a:rPr>
              <a:t>Коменський</a:t>
            </a:r>
            <a:endParaRPr lang="uk-UA" sz="22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Прямокутник 2"/>
          <p:cNvSpPr>
            <a:spLocks noChangeArrowheads="1"/>
          </p:cNvSpPr>
          <p:nvPr/>
        </p:nvSpPr>
        <p:spPr bwMode="auto">
          <a:xfrm>
            <a:off x="714348" y="3929066"/>
            <a:ext cx="63579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200" b="1" dirty="0">
                <a:solidFill>
                  <a:srgbClr val="0000FF"/>
                </a:solidFill>
                <a:latin typeface="Comic Sans MS" pitchFamily="66" charset="0"/>
              </a:rPr>
              <a:t>Неважко йти чиїмось слідами,складніше, але </a:t>
            </a:r>
            <a:r>
              <a:rPr lang="uk-UA" sz="2200" b="1" dirty="0" err="1">
                <a:solidFill>
                  <a:srgbClr val="0000FF"/>
                </a:solidFill>
                <a:latin typeface="Comic Sans MS" pitchFamily="66" charset="0"/>
              </a:rPr>
              <a:t>почесніше</a:t>
            </a:r>
            <a:r>
              <a:rPr lang="uk-UA" sz="2200" b="1" dirty="0">
                <a:solidFill>
                  <a:srgbClr val="0000FF"/>
                </a:solidFill>
                <a:latin typeface="Comic Sans MS" pitchFamily="66" charset="0"/>
              </a:rPr>
              <a:t> самостійно прокладати </a:t>
            </a:r>
            <a:r>
              <a:rPr lang="uk-UA" sz="2200" b="1" dirty="0" smtClean="0">
                <a:solidFill>
                  <a:srgbClr val="0000FF"/>
                </a:solidFill>
                <a:latin typeface="Comic Sans MS" pitchFamily="66" charset="0"/>
              </a:rPr>
              <a:t>шлях</a:t>
            </a:r>
            <a:endParaRPr lang="uk-UA" sz="2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r"/>
            <a:r>
              <a:rPr lang="uk-UA" sz="2200" b="1" dirty="0">
                <a:solidFill>
                  <a:srgbClr val="1F913D"/>
                </a:solidFill>
                <a:latin typeface="Comic Sans MS" pitchFamily="66" charset="0"/>
              </a:rPr>
              <a:t>А.</a:t>
            </a:r>
            <a:r>
              <a:rPr lang="uk-UA" sz="2200" b="1" dirty="0" err="1">
                <a:solidFill>
                  <a:srgbClr val="1F913D"/>
                </a:solidFill>
                <a:latin typeface="Comic Sans MS" pitchFamily="66" charset="0"/>
              </a:rPr>
              <a:t>Колас</a:t>
            </a:r>
            <a:endParaRPr lang="ru-RU" sz="2200" b="1" dirty="0">
              <a:solidFill>
                <a:srgbClr val="1F913D"/>
              </a:solidFill>
              <a:latin typeface="Comic Sans MS" pitchFamily="66" charset="0"/>
            </a:endParaRPr>
          </a:p>
        </p:txBody>
      </p:sp>
      <p:pic>
        <p:nvPicPr>
          <p:cNvPr id="56324" name="Рисунок 3" descr="5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406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6" descr="книга 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72074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2500298" y="428604"/>
            <a:ext cx="39597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Висновок: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solidFill>
                  <a:srgbClr val="002060"/>
                </a:solidFill>
                <a:latin typeface="Comic Sans MS" pitchFamily="66" charset="0"/>
              </a:rPr>
              <a:t>Напрями використання ІКТ</a:t>
            </a:r>
            <a:endParaRPr lang="ru-RU" sz="2400" b="1" u="sng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2" name="Organization Chart 18"/>
          <p:cNvGrpSpPr>
            <a:grpSpLocks/>
          </p:cNvGrpSpPr>
          <p:nvPr/>
        </p:nvGrpSpPr>
        <p:grpSpPr bwMode="auto">
          <a:xfrm>
            <a:off x="900113" y="1341438"/>
            <a:ext cx="6624637" cy="3887787"/>
            <a:chOff x="521" y="881"/>
            <a:chExt cx="2846" cy="720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368" y="745"/>
              <a:ext cx="144" cy="991"/>
            </a:xfrm>
            <a:prstGeom prst="bentConnector3">
              <a:avLst>
                <a:gd name="adj1" fmla="val 14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73" y="124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77" y="745"/>
              <a:ext cx="144" cy="991"/>
            </a:xfrm>
            <a:prstGeom prst="bentConnector3">
              <a:avLst>
                <a:gd name="adj1" fmla="val 14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512" y="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Використання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ІКТ</a:t>
              </a:r>
              <a:endPara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521" y="13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 уроці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512" y="13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 поурочний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час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4"/>
            <p:cNvSpPr>
              <a:spLocks noChangeArrowheads="1"/>
            </p:cNvSpPr>
            <p:nvPr/>
          </p:nvSpPr>
          <p:spPr bwMode="auto">
            <a:xfrm>
              <a:off x="2503" y="131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Для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самостійної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роботи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6286543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D0DB3"/>
                </a:solidFill>
                <a:latin typeface="Comic Sans MS" pitchFamily="66" charset="0"/>
              </a:rPr>
              <a:t>Основна перевага </a:t>
            </a:r>
            <a:r>
              <a:rPr lang="uk-UA" sz="2800" b="1" dirty="0" err="1" smtClean="0">
                <a:solidFill>
                  <a:srgbClr val="0D0DB3"/>
                </a:solidFill>
                <a:latin typeface="Comic Sans MS" pitchFamily="66" charset="0"/>
              </a:rPr>
              <a:t>комп</a:t>
            </a:r>
            <a:r>
              <a:rPr lang="en-US" sz="2800" b="1" dirty="0" smtClean="0">
                <a:solidFill>
                  <a:srgbClr val="0D0DB3"/>
                </a:solidFill>
                <a:latin typeface="Comic Sans MS" pitchFamily="66" charset="0"/>
              </a:rPr>
              <a:t>’</a:t>
            </a:r>
            <a:r>
              <a:rPr lang="uk-UA" sz="2800" b="1" dirty="0" err="1" smtClean="0">
                <a:solidFill>
                  <a:srgbClr val="0D0DB3"/>
                </a:solidFill>
                <a:latin typeface="Comic Sans MS" pitchFamily="66" charset="0"/>
              </a:rPr>
              <a:t>ютера</a:t>
            </a:r>
            <a:r>
              <a:rPr lang="uk-UA" sz="2800" b="1" dirty="0" smtClean="0">
                <a:solidFill>
                  <a:srgbClr val="0D0DB3"/>
                </a:solidFill>
                <a:latin typeface="Comic Sans MS" pitchFamily="66" charset="0"/>
              </a:rPr>
              <a:t> на уроці:</a:t>
            </a:r>
            <a:endParaRPr lang="ru-RU" sz="2800" b="1" dirty="0" smtClean="0">
              <a:solidFill>
                <a:srgbClr val="0D0DB3"/>
              </a:solidFill>
              <a:latin typeface="Comic Sans MS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700" dirty="0" smtClean="0"/>
              <a:t>		</a:t>
            </a:r>
            <a:r>
              <a:rPr lang="uk-UA" sz="2000" dirty="0" smtClean="0">
                <a:latin typeface="Comic Sans MS" pitchFamily="66" charset="0"/>
              </a:rPr>
              <a:t>Потрібно пам’ятати, що </a:t>
            </a:r>
            <a:r>
              <a:rPr lang="uk-UA" sz="2000" b="1" dirty="0" smtClean="0">
                <a:solidFill>
                  <a:srgbClr val="0D0DB3"/>
                </a:solidFill>
                <a:latin typeface="Comic Sans MS" pitchFamily="66" charset="0"/>
              </a:rPr>
              <a:t>основна перевага, яку комп’ютер дає на уроці, полягає в тому, що учень сам визначає темп своєї роботи з програмою. </a:t>
            </a:r>
            <a:r>
              <a:rPr lang="uk-UA" sz="2000" dirty="0" smtClean="0">
                <a:latin typeface="Comic Sans MS" pitchFamily="66" charset="0"/>
              </a:rPr>
              <a:t>Під час традиційного уроку вчитель чітко по часу розділяє етапи уроку і відводить конкретний час на розв’язування кожної задачі. При цьому деякі учні „ все виконали, що далі?..”, а інші не встигають за вчителем. Намагання таким чином побудувати комп’ютерний урок не дасть можливості реалізувати основну перевагу уроку з комп’ютерною підтримкою. Вихід із цієї ситуації в тому, що учень отримує програму дій на урок. Ця програма представляє собою хід уроку. </a:t>
            </a:r>
          </a:p>
          <a:p>
            <a:pPr marL="0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endParaRPr lang="uk-UA" sz="2000" dirty="0" smtClean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Comic Sans MS" pitchFamily="66" charset="0"/>
              </a:rPr>
              <a:t>постановка мети уроку – 2 </a:t>
            </a:r>
            <a:r>
              <a:rPr lang="uk-UA" sz="2000" dirty="0" err="1" smtClean="0">
                <a:latin typeface="Comic Sans MS" pitchFamily="66" charset="0"/>
              </a:rPr>
              <a:t>хв</a:t>
            </a:r>
            <a:endParaRPr lang="uk-UA" sz="2000" dirty="0" smtClean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Comic Sans MS" pitchFamily="66" charset="0"/>
              </a:rPr>
              <a:t>робота з комп’ютером – 10 – 12 </a:t>
            </a:r>
            <a:r>
              <a:rPr lang="uk-UA" sz="2000" dirty="0" err="1" smtClean="0">
                <a:latin typeface="Comic Sans MS" pitchFamily="66" charset="0"/>
              </a:rPr>
              <a:t>хв</a:t>
            </a:r>
            <a:endParaRPr lang="uk-UA" sz="2000" dirty="0" smtClean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Comic Sans MS" pitchFamily="66" charset="0"/>
              </a:rPr>
              <a:t>робота з підручником – 10 – 12 </a:t>
            </a:r>
            <a:r>
              <a:rPr lang="uk-UA" sz="2000" dirty="0" err="1" smtClean="0">
                <a:latin typeface="Comic Sans MS" pitchFamily="66" charset="0"/>
              </a:rPr>
              <a:t>хв</a:t>
            </a:r>
            <a:endParaRPr lang="uk-UA" sz="2000" dirty="0" smtClean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Comic Sans MS" pitchFamily="66" charset="0"/>
              </a:rPr>
              <a:t>розв’язування завдань – 10 – 20 </a:t>
            </a:r>
            <a:r>
              <a:rPr lang="uk-UA" sz="2000" dirty="0" err="1" smtClean="0">
                <a:latin typeface="Comic Sans MS" pitchFamily="66" charset="0"/>
              </a:rPr>
              <a:t>хв</a:t>
            </a:r>
            <a:endParaRPr lang="uk-UA" sz="2000" dirty="0" smtClean="0">
              <a:latin typeface="Comic Sans MS" pitchFamily="66" charset="0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dirty="0" smtClean="0">
                <a:latin typeface="Comic Sans MS" pitchFamily="66" charset="0"/>
              </a:rPr>
              <a:t>підведення підсумків уроку, домашнє завдання – 4 – 5 </a:t>
            </a:r>
            <a:r>
              <a:rPr lang="uk-UA" sz="2000" dirty="0" err="1" smtClean="0">
                <a:latin typeface="Comic Sans MS" pitchFamily="66" charset="0"/>
              </a:rPr>
              <a:t>хв</a:t>
            </a:r>
            <a:endParaRPr lang="uk-UA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sz="2000" dirty="0" smtClean="0">
              <a:latin typeface="Comic Sans MS" pitchFamily="66" charset="0"/>
            </a:endParaRPr>
          </a:p>
        </p:txBody>
      </p:sp>
      <p:sp>
        <p:nvSpPr>
          <p:cNvPr id="24580" name="Прямокутник 3"/>
          <p:cNvSpPr>
            <a:spLocks noChangeArrowheads="1"/>
          </p:cNvSpPr>
          <p:nvPr/>
        </p:nvSpPr>
        <p:spPr bwMode="auto">
          <a:xfrm>
            <a:off x="1714500" y="4214813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D0DB3"/>
                </a:solidFill>
                <a:latin typeface="Comic Sans MS" pitchFamily="66" charset="0"/>
              </a:rPr>
              <a:t>Завдання </a:t>
            </a:r>
            <a:r>
              <a:rPr lang="uk-UA" b="1" dirty="0" smtClean="0">
                <a:solidFill>
                  <a:srgbClr val="0D0DB3"/>
                </a:solidFill>
                <a:latin typeface="Comic Sans MS" pitchFamily="66" charset="0"/>
              </a:rPr>
              <a:t>для учня </a:t>
            </a:r>
            <a:r>
              <a:rPr lang="uk-UA" b="1" dirty="0">
                <a:solidFill>
                  <a:srgbClr val="0D0DB3"/>
                </a:solidFill>
                <a:latin typeface="Comic Sans MS" pitchFamily="66" charset="0"/>
              </a:rPr>
              <a:t>будую за такою схемою:</a:t>
            </a:r>
            <a:br>
              <a:rPr lang="uk-UA" b="1" dirty="0">
                <a:solidFill>
                  <a:srgbClr val="0D0DB3"/>
                </a:solidFill>
                <a:latin typeface="Comic Sans MS" pitchFamily="66" charset="0"/>
              </a:rPr>
            </a:br>
            <a:endParaRPr lang="uk-UA" dirty="0">
              <a:solidFill>
                <a:srgbClr val="0D0D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clrChange>
              <a:clrFrom>
                <a:srgbClr val="6599FF"/>
              </a:clrFrom>
              <a:clrTo>
                <a:srgbClr val="6599FF">
                  <a:alpha val="0"/>
                </a:srgbClr>
              </a:clrTo>
            </a:clrChange>
          </a:blip>
          <a:srcRect t="25287" r="10345" b="10345"/>
          <a:stretch>
            <a:fillRect/>
          </a:stretch>
        </p:blipFill>
        <p:spPr bwMode="auto">
          <a:xfrm>
            <a:off x="827584" y="2276872"/>
            <a:ext cx="7488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323528" y="764704"/>
            <a:ext cx="7489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Заняття дітей з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комп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’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ютером</a:t>
            </a:r>
            <a:endParaRPr lang="uk-UA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D0DB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складаються 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 чотирьох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взаємопов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’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язаних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D0DB3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компонентів:</a:t>
            </a:r>
            <a:endParaRPr lang="uk-U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D0DB3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Джох Г.І. ЧЗШ №1 </a:t>
            </a:r>
          </a:p>
        </p:txBody>
      </p:sp>
      <p:pic>
        <p:nvPicPr>
          <p:cNvPr id="27652" name="Picture 4" descr="Слайд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Джох Г.І. ЧЗШ №1 </a:t>
            </a:r>
          </a:p>
        </p:txBody>
      </p:sp>
      <p:pic>
        <p:nvPicPr>
          <p:cNvPr id="28676" name="Picture 4" descr="Слайд23"/>
          <p:cNvPicPr>
            <a:picLocks noChangeAspect="1" noChangeArrowheads="1"/>
          </p:cNvPicPr>
          <p:nvPr/>
        </p:nvPicPr>
        <p:blipFill>
          <a:blip r:embed="rId2" cstate="print"/>
          <a:srcRect t="13269"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587TGp_School_light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seminar_23.08.2012</Template>
  <TotalTime>1033</TotalTime>
  <Words>2460</Words>
  <Application>Microsoft Office PowerPoint</Application>
  <PresentationFormat>Екран (4:3)</PresentationFormat>
  <Paragraphs>341</Paragraphs>
  <Slides>44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Comic Sans MS</vt:lpstr>
      <vt:lpstr>Tahoma</vt:lpstr>
      <vt:lpstr>Times New Roman</vt:lpstr>
      <vt:lpstr>Wingdings</vt:lpstr>
      <vt:lpstr>587TGp_School_light_ani</vt:lpstr>
      <vt:lpstr>    Презентація  як інструмент  в роботі вчителя </vt:lpstr>
      <vt:lpstr>Презентація PowerPoint</vt:lpstr>
      <vt:lpstr>Презентація PowerPoint</vt:lpstr>
      <vt:lpstr>Презентація PowerPoint</vt:lpstr>
      <vt:lpstr>Напрями використання ІКТ</vt:lpstr>
      <vt:lpstr>Основна перевага комп’ютера на уроці: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Кожен учитель знає, як відбувається запам’ятовування інформації: </vt:lpstr>
      <vt:lpstr>Презентація PowerPoint</vt:lpstr>
      <vt:lpstr>Виділяють два типи комп'ютерного навчання:  </vt:lpstr>
      <vt:lpstr>Виділяють наступні типи таких функцій: </vt:lpstr>
      <vt:lpstr>Розвиваючі функції: </vt:lpstr>
      <vt:lpstr>Виховні функції: </vt:lpstr>
      <vt:lpstr>Варіанти використовування презентації в роботі з учнями </vt:lpstr>
      <vt:lpstr>Презентація PowerPoint</vt:lpstr>
      <vt:lpstr>Урок закріплення знань і формування практичних умінь може містити наступні слайди: </vt:lpstr>
      <vt:lpstr>Урок повторення, систематизації, узагальнення і поглиблення знань </vt:lpstr>
      <vt:lpstr>З якою метою я використовую  презентації? </vt:lpstr>
      <vt:lpstr>Що це дає мені, як вчителю? </vt:lpstr>
      <vt:lpstr>Що це дає моїм учням? 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Використання комп’ютера на різних етапах уроку</vt:lpstr>
      <vt:lpstr>Презентація PowerPoint</vt:lpstr>
      <vt:lpstr>Презентація PowerPoint</vt:lpstr>
      <vt:lpstr>Презентація PowerPoint</vt:lpstr>
      <vt:lpstr>Для використання на уроках, на мою думку, найбільш придатні такі проекти:</vt:lpstr>
      <vt:lpstr>Проектні технології дозволяють: </vt:lpstr>
      <vt:lpstr>Презентація PowerPoint</vt:lpstr>
      <vt:lpstr>У своїй роботі  використовую тести з метою: </vt:lpstr>
      <vt:lpstr>Презентація PowerPoint</vt:lpstr>
      <vt:lpstr>Проекти вчителів :</vt:lpstr>
      <vt:lpstr>Використання мультимедійної презентації на уроці допомагає вчителю:</vt:lpstr>
      <vt:lpstr>Використання мультимедійної презентації на уроці допомагає учневі:</vt:lpstr>
      <vt:lpstr>У роботі вчителя презентація  забезпечує: </vt:lpstr>
      <vt:lpstr>Отже:  презентація відкриває можливості …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ІКТ в навчально-виховному процесі ЗНЗ</dc:title>
  <dc:creator>Галина</dc:creator>
  <cp:lastModifiedBy>user</cp:lastModifiedBy>
  <cp:revision>423</cp:revision>
  <dcterms:created xsi:type="dcterms:W3CDTF">2012-02-06T11:46:58Z</dcterms:created>
  <dcterms:modified xsi:type="dcterms:W3CDTF">2020-11-27T12:17:11Z</dcterms:modified>
</cp:coreProperties>
</file>