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olkov.net/critic.think/index.html" TargetMode="External"/><Relationship Id="rId2" Type="http://schemas.openxmlformats.org/officeDocument/2006/relationships/hyperlink" Target="http://www.criticalthinking.org/pages/index-of-articles/1021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ites.google.com/site/nacalnyeklnizneudinsk/picasa-veb-albomy/animoto" TargetMode="External"/><Relationship Id="rId4" Type="http://schemas.openxmlformats.org/officeDocument/2006/relationships/hyperlink" Target="http://lib.1september.ru/2004/23/26.htm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ppt4web.ru/pedagogika/ispolzovanie-tekhnologii-kriticheskogo-myshlenija-vnachalnojj-shkole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530" y="1998616"/>
            <a:ext cx="9701937" cy="17952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/>
              <a:t>ФОРМУВАННЯ НАВИЧОК КРИТИЧНОГО</a:t>
            </a:r>
            <a:r>
              <a:rPr lang="uk-UA" dirty="0"/>
              <a:t/>
            </a:r>
            <a:br>
              <a:rPr lang="uk-UA" dirty="0"/>
            </a:br>
            <a:r>
              <a:rPr lang="uk-UA" b="1" i="1" dirty="0"/>
              <a:t>МИСЛЕННЯ</a:t>
            </a:r>
            <a:r>
              <a:rPr lang="uk-UA" dirty="0"/>
              <a:t/>
            </a:r>
            <a:br>
              <a:rPr lang="uk-UA" dirty="0"/>
            </a:br>
            <a:r>
              <a:rPr lang="uk-UA" b="1" i="1" dirty="0"/>
              <a:t>НА УРОКАХ  АНГЛІЙСЬКОЇ МОВИ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886891" y="2599508"/>
            <a:ext cx="5917475" cy="348778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досвіду 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 КЗ «Рокитнівський центр професійного  розвитку педагогічних працівників»  </a:t>
            </a:r>
          </a:p>
          <a:p>
            <a:pPr marL="0" indent="0" algn="ctr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(вчителя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 мови</a:t>
            </a:r>
          </a:p>
          <a:p>
            <a:pPr marL="0" indent="0" algn="ctr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опорного загальноосвітнього навчального закладу</a:t>
            </a:r>
          </a:p>
          <a:p>
            <a:pPr marL="0" indent="0" algn="ctr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«Рокитнівська загальноосвітня школа </a:t>
            </a:r>
          </a:p>
          <a:p>
            <a:pPr marL="0" indent="0" algn="ctr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І-ІІІ ступенів № 3» Рокитнівської районної 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ради)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Дубовець Жанни Федорівни </a:t>
            </a:r>
          </a:p>
        </p:txBody>
      </p:sp>
    </p:spTree>
    <p:extLst>
      <p:ext uri="{BB962C8B-B14F-4D97-AF65-F5344CB8AC3E}">
        <p14:creationId xmlns:p14="http://schemas.microsoft.com/office/powerpoint/2010/main" val="296886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Особливості уроку побудованого на засадах критичного </a:t>
            </a:r>
            <a:r>
              <a:rPr lang="uk-UA" b="1" dirty="0" smtClean="0"/>
              <a:t>мислення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645920"/>
            <a:ext cx="9905999" cy="501613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чужих думок,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умовиводів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вмотивовані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консенсусу.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508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433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У психолого-</a:t>
            </a:r>
            <a:r>
              <a:rPr lang="ru-RU" dirty="0" err="1"/>
              <a:t>педагогічній</a:t>
            </a:r>
            <a:r>
              <a:rPr lang="ru-RU" dirty="0"/>
              <a:t> </a:t>
            </a:r>
            <a:r>
              <a:rPr lang="ru-RU" dirty="0" err="1"/>
              <a:t>літературі</a:t>
            </a:r>
            <a:r>
              <a:rPr lang="ru-RU" dirty="0"/>
              <a:t> названо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критичного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750423"/>
            <a:ext cx="9905999" cy="4781006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пробудження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теми,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письмо.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роздуми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2165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4001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Методи </a:t>
            </a:r>
            <a:r>
              <a:rPr lang="uk-UA" b="1" dirty="0"/>
              <a:t>та технології побудовані на засадах критичного мислення.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711233"/>
            <a:ext cx="9905999" cy="4079967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What's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Rating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?"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Priority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Ladder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Milestones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"Мозкова атака"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Асоціювання</a:t>
            </a:r>
            <a:r>
              <a:rPr lang="uk-UA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синканів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П'ятихвилинне есе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 методи навчання.</a:t>
            </a:r>
            <a:r>
              <a:rPr lang="uk-UA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6400" dirty="0"/>
          </a:p>
          <a:p>
            <a:r>
              <a:rPr lang="uk-UA" sz="4300" b="1" dirty="0" smtClean="0"/>
              <a:t> </a:t>
            </a:r>
            <a:endParaRPr lang="uk-UA" sz="4300" dirty="0" smtClean="0"/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3378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653144"/>
            <a:ext cx="9905999" cy="51380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r>
              <a:rPr lang="uk-UA" b="1" dirty="0"/>
              <a:t>Інтерактивні технології кооперативного навчання.</a:t>
            </a:r>
            <a:endParaRPr lang="uk-UA" dirty="0"/>
          </a:p>
          <a:p>
            <a:r>
              <a:rPr lang="ru-RU" b="1" dirty="0" err="1"/>
              <a:t>Магічні</a:t>
            </a:r>
            <a:r>
              <a:rPr lang="ru-RU" b="1" dirty="0"/>
              <a:t> </a:t>
            </a:r>
            <a:r>
              <a:rPr lang="ru-RU" b="1" dirty="0" err="1" smtClean="0"/>
              <a:t>дрібнички</a:t>
            </a:r>
            <a:endParaRPr lang="ru-RU" b="1" dirty="0" smtClean="0"/>
          </a:p>
          <a:p>
            <a:r>
              <a:rPr lang="uk-UA" b="1" dirty="0"/>
              <a:t>Робота в парах</a:t>
            </a:r>
            <a:r>
              <a:rPr lang="uk-UA" dirty="0"/>
              <a:t> </a:t>
            </a:r>
            <a:endParaRPr lang="uk-UA" dirty="0" smtClean="0"/>
          </a:p>
          <a:p>
            <a:r>
              <a:rPr lang="en-US" b="1" dirty="0"/>
              <a:t>«</a:t>
            </a:r>
            <a:r>
              <a:rPr lang="ru-RU" b="1" dirty="0"/>
              <a:t>Займи </a:t>
            </a:r>
            <a:r>
              <a:rPr lang="ru-RU" b="1" dirty="0" err="1"/>
              <a:t>позицію</a:t>
            </a:r>
            <a:r>
              <a:rPr lang="en-US" b="1" dirty="0"/>
              <a:t>»</a:t>
            </a:r>
            <a:r>
              <a:rPr lang="en-US" dirty="0"/>
              <a:t> </a:t>
            </a:r>
            <a:endParaRPr lang="uk-UA" dirty="0"/>
          </a:p>
          <a:p>
            <a:r>
              <a:rPr lang="ru-RU" b="1" dirty="0" smtClean="0"/>
              <a:t>Карусель</a:t>
            </a:r>
          </a:p>
          <a:p>
            <a:r>
              <a:rPr lang="ru-RU" b="1" dirty="0"/>
              <a:t>метод </a:t>
            </a:r>
            <a:r>
              <a:rPr lang="uk-UA" b="1" dirty="0"/>
              <a:t>«Прес</a:t>
            </a:r>
            <a:r>
              <a:rPr lang="ru-RU" b="1" dirty="0" smtClean="0"/>
              <a:t>»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1205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9"/>
            <a:ext cx="9905998" cy="6877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Робота </a:t>
            </a:r>
            <a:r>
              <a:rPr lang="ru-RU" b="1" dirty="0"/>
              <a:t>в </a:t>
            </a:r>
            <a:r>
              <a:rPr lang="ru-RU" b="1" dirty="0" err="1"/>
              <a:t>малих</a:t>
            </a:r>
            <a:r>
              <a:rPr lang="ru-RU" b="1" dirty="0"/>
              <a:t> </a:t>
            </a:r>
            <a:r>
              <a:rPr lang="ru-RU" b="1" dirty="0" err="1" smtClean="0"/>
              <a:t>групах</a:t>
            </a:r>
            <a:r>
              <a:rPr lang="uk-UA" b="1" dirty="0" smtClean="0"/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06287"/>
            <a:ext cx="9905999" cy="448491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роботу</a:t>
            </a:r>
          </a:p>
          <a:p>
            <a:pPr marL="457200" indent="-4572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Переконайтеся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Об'єднайте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Почніть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остерігайтеся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навішування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ярликів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Запропонуйте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пересісти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Переконайтеся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колу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</a:t>
            </a:r>
          </a:p>
          <a:p>
            <a:pPr marL="457200" indent="-4572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(нагадайте)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внутрішньо-групового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один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відзвітувати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роботи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89052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09391"/>
          </a:xfrm>
        </p:spPr>
        <p:txBody>
          <a:bodyPr/>
          <a:lstStyle/>
          <a:p>
            <a:pPr algn="ctr"/>
            <a:r>
              <a:rPr lang="ru-RU" b="1" dirty="0"/>
              <a:t>Робота в </a:t>
            </a:r>
            <a:r>
              <a:rPr lang="ru-RU" b="1" dirty="0" err="1"/>
              <a:t>малих</a:t>
            </a:r>
            <a:r>
              <a:rPr lang="ru-RU" b="1" dirty="0"/>
              <a:t> </a:t>
            </a:r>
            <a:r>
              <a:rPr lang="ru-RU" b="1" dirty="0" err="1" smtClean="0"/>
              <a:t>групах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3" y="1478778"/>
            <a:ext cx="9905999" cy="510490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(правила)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Намагайтеся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Малоймовірно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одну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один раз.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Стежте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часом. Дайте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Подумайте,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справляться із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 про те, як ваш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роботи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нагороди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шуму, характерного для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роботи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обійдіть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Зупинившись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увагу на себе. Подумайте про свою 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12.Запитайте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проведена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Прокоментуйте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788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22899"/>
          </a:xfrm>
        </p:spPr>
        <p:txBody>
          <a:bodyPr/>
          <a:lstStyle/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роботи </a:t>
            </a:r>
            <a:r>
              <a:rPr lang="ru-RU" dirty="0" err="1"/>
              <a:t>груп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97726"/>
            <a:ext cx="9905999" cy="4393475"/>
          </a:xfrm>
        </p:spPr>
        <p:txBody>
          <a:bodyPr/>
          <a:lstStyle/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«Синтез думок».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Магічні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дрібнички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7.Акваріум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903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5308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Технології </a:t>
            </a:r>
            <a:r>
              <a:rPr lang="uk-UA" b="1" dirty="0"/>
              <a:t>колективно-групового навчання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776549"/>
            <a:ext cx="9905999" cy="4014652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Магічні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дрібнички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Мікрофон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закінчені речення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Ажурна пилка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76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6164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РЕЗУЛЬТАТИВНІСТЬ ДОСВІДУ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84663"/>
            <a:ext cx="9905999" cy="44065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уроках англійської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 ми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 </a:t>
            </a:r>
            <a:r>
              <a:rPr lang="ru-RU" dirty="0" err="1" smtClean="0"/>
              <a:t>розвива</a:t>
            </a:r>
            <a:r>
              <a:rPr lang="uk-UA" dirty="0" err="1" smtClean="0"/>
              <a:t>ваємо</a:t>
            </a:r>
            <a:r>
              <a:rPr lang="uk-UA" dirty="0" smtClean="0"/>
              <a:t> </a:t>
            </a:r>
            <a:r>
              <a:rPr lang="ru-RU" dirty="0"/>
              <a:t>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 </a:t>
            </a:r>
            <a:r>
              <a:rPr lang="ru-RU" dirty="0" err="1" smtClean="0"/>
              <a:t>учня</a:t>
            </a:r>
            <a:endParaRPr lang="ru-RU" dirty="0"/>
          </a:p>
          <a:p>
            <a:r>
              <a:rPr lang="uk-UA" dirty="0" smtClean="0"/>
              <a:t>с</a:t>
            </a:r>
            <a:r>
              <a:rPr lang="ru-RU" dirty="0" err="1" smtClean="0"/>
              <a:t>тимулю</a:t>
            </a:r>
            <a:r>
              <a:rPr lang="uk-UA" dirty="0" err="1" smtClean="0"/>
              <a:t>ємо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інтереси</a:t>
            </a:r>
            <a:endParaRPr lang="ru-RU" dirty="0"/>
          </a:p>
          <a:p>
            <a:r>
              <a:rPr lang="ru-RU" dirty="0" err="1" smtClean="0"/>
              <a:t>розвива</a:t>
            </a:r>
            <a:r>
              <a:rPr lang="uk-UA" dirty="0" err="1" smtClean="0"/>
              <a:t>ємо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практично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вчитися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реальним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у </a:t>
            </a:r>
            <a:r>
              <a:rPr lang="ru-RU" dirty="0" err="1"/>
              <a:t>вивченні</a:t>
            </a:r>
            <a:r>
              <a:rPr lang="ru-RU" dirty="0"/>
              <a:t> </a:t>
            </a:r>
            <a:r>
              <a:rPr lang="ru-RU" dirty="0" smtClean="0"/>
              <a:t>предмета  </a:t>
            </a:r>
          </a:p>
          <a:p>
            <a:r>
              <a:rPr lang="ru-RU" dirty="0" err="1" smtClean="0"/>
              <a:t>сприя</a:t>
            </a:r>
            <a:r>
              <a:rPr lang="uk-UA" dirty="0" err="1" smtClean="0"/>
              <a:t>ємо</a:t>
            </a:r>
            <a:r>
              <a:rPr lang="ru-RU" dirty="0" smtClean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до </a:t>
            </a:r>
            <a:r>
              <a:rPr lang="ru-RU" dirty="0" err="1"/>
              <a:t>вивченого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та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критично </a:t>
            </a:r>
            <a:r>
              <a:rPr lang="ru-RU" dirty="0" err="1"/>
              <a:t>мислити</a:t>
            </a:r>
            <a:r>
              <a:rPr lang="ru-RU" dirty="0"/>
              <a:t>,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співдружності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uk-U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64195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433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Очікувані </a:t>
            </a:r>
            <a:r>
              <a:rPr lang="uk-UA" b="1" dirty="0" smtClean="0"/>
              <a:t>результати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463040"/>
            <a:ext cx="9905999" cy="4911634"/>
          </a:xfrm>
        </p:spPr>
        <p:txBody>
          <a:bodyPr>
            <a:no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учителя – підвищити якість викладання предмету шляхом формування навичок критичного мислення, реалізувати нові форми і методи навчання; на основі формування  сучасних технологій навчання у школі, розкрити сутність та особливості розвитку критичного мислення, а також визначити  його основні прийоми та технології на уроках англійської мови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учня – розвиток впевненості в собі і розуміння цінності своїх ідей та думок; активна участь у навчальному процесі; повага до різних думок; покращення ефективності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191292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73279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Актуальність  досвіду</a:t>
            </a:r>
            <a:br>
              <a:rPr lang="uk-UA" b="1" dirty="0" smtClean="0"/>
            </a:b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Конфуцій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говорив: «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!». 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/>
              <a:t> </a:t>
            </a: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 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            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593669"/>
            <a:ext cx="9905999" cy="41975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смислювати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 перед будь-ким і будь-де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сумою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школу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могла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обмінятися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контраргументи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660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9677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ТРУДНОЩІ </a:t>
            </a:r>
            <a:r>
              <a:rPr lang="uk-UA" b="1" dirty="0"/>
              <a:t>В РЕАЛІЗАЦІЇ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672046"/>
            <a:ext cx="9905999" cy="4872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оряд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великий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предмету: 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110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0083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ВИСНОВКИ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19349"/>
            <a:ext cx="9905999" cy="4471852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феномен, а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вищезгаданих інтерактивних технологій навчання може бути достатньо ефективним для формування критичного мислення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 критичного мислення сприяють усвідомленню учнями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явищ, розвитку їх лінгвістичних здібностей, автоматизації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мовленнєвих дій, створенню ситуацій спілкування, формуванню навичок самооцінки та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взаємооцінки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4052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535578"/>
            <a:ext cx="9905999" cy="5747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очевидна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формула успіху проста: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вміти самостійно вчитися і працювати з джерелами інформації;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мати особисту точку зору і вміти її аргументувати;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вміти бачити проблеми;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вміти застосовувати свої знання для розв’язання життєвих проблем;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мати культуру спілкування.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5383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3848" y="618518"/>
            <a:ext cx="9905998" cy="8706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застосування </a:t>
            </a:r>
            <a:r>
              <a:rPr lang="uk-UA" dirty="0"/>
              <a:t>педагогічних технологій з розвитку критичного </a:t>
            </a:r>
            <a:r>
              <a:rPr lang="uk-UA" dirty="0" smtClean="0"/>
              <a:t>мислення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776548"/>
            <a:ext cx="9905999" cy="450668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компонента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себе;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роботу;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критично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умов;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неперервної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освіти;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бути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55264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8326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СПИСОК </a:t>
            </a:r>
            <a:r>
              <a:rPr lang="uk-UA" b="1" dirty="0"/>
              <a:t>ВИКОРИСТАНИХ ДЖЕРЕЛ</a:t>
            </a:r>
            <a:r>
              <a:rPr lang="uk-UA" dirty="0"/>
              <a:t/>
            </a:r>
            <a:br>
              <a:rPr lang="uk-UA" dirty="0"/>
            </a:br>
            <a:r>
              <a:rPr lang="en-US" b="1" dirty="0"/>
              <a:t> 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449977"/>
            <a:ext cx="9905999" cy="518595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Баханов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К.О.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Просвіта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2000. – с. 160.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http://www.criticalthinking.org/pages/index-of-articles/1021/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Воронцова В.В. Технология обучения // Педагогика / Под редакцией П.И.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Пидкасистого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M., 1996. – стр. 168.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закладах. 2004. – №1. – с. 77.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закладах. 2001. – №4. – с. 4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велика база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російськомовних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http://www.evolkov.net/critic.think/index.html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Загашева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практики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https://lib.1september.ru/2004/17/15.htm http://lib.1september.ru/2004/20/13.htm http://lib.1september.ru/2004/22/13.htm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http://lib.1september.ru/2004/23/26.htm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https://sites.google.com/site/nacalnyeklnizneudinsk/picasa-veb-albomy/animoto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4971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4452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СПИСОК </a:t>
            </a:r>
            <a:r>
              <a:rPr lang="uk-UA" b="1" dirty="0"/>
              <a:t>ВИКОРИСТАНИХ ДЖЕРЕЛ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32411"/>
            <a:ext cx="9905999" cy="526433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http://festival.1september.ru/articles/573737/ http://www.mozliceum.na.by/mr_proekt_critic.php http://www.kmspb.narod.ru./posobie/priem.htm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http://ppt4web.ru/pedagogika/ispolzovanie-tekhnologii-kriticheskogo-myshlenija-vnachalnojj-shkole.html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http://ext.spb.ru/2011-03-29-09-03-14/137-preschool-literature/3669-2013-10-20-03- 35-23.html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Мельникова С.И., Яворская Л.H. Игровые формы учебных занятий. – Х.: ХГУ, 1993. с. 50.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Онищук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В.А. Урок в современной школе. – М., 1982. – стр. 190.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О.М.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Пєхота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А.З.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Кіктенко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О.М.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Пєхоти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К.:А.С.К., 2001. – с. 256.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Падалка О.С.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Енциклопедія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1995. – с. 129.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Пометун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О., Пироженко 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практика,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К., 2002. – с. 135.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Пометун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О., Пироженко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А.С.К., 2005. – с. 192.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464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666206"/>
            <a:ext cx="9905999" cy="5124995"/>
          </a:xfrm>
        </p:spPr>
        <p:txBody>
          <a:bodyPr>
            <a:normAutofit/>
          </a:bodyPr>
          <a:lstStyle/>
          <a:p>
            <a:pPr algn="ctr"/>
            <a:endParaRPr lang="uk-UA" sz="6000" dirty="0" smtClean="0"/>
          </a:p>
          <a:p>
            <a:pPr marL="0" indent="0" algn="ctr">
              <a:buNone/>
            </a:pPr>
            <a:r>
              <a:rPr lang="uk-UA" sz="6000" dirty="0" smtClean="0"/>
              <a:t>Дякую за увагу!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69338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705394"/>
            <a:ext cx="9905998" cy="62701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Практична </a:t>
            </a:r>
            <a:r>
              <a:rPr lang="uk-UA" b="1" dirty="0"/>
              <a:t>значущість</a:t>
            </a:r>
            <a:r>
              <a:rPr lang="ru-RU" b="1" dirty="0"/>
              <a:t> досвіду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32411"/>
            <a:ext cx="9905999" cy="4458790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Рекомендується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упровадження вчителя англійської мови на різних етапах уроку у загальноосвітніх навчальних закладах, в позаурочній діяльності, в організації роботи з розвитку творчих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запам’ятати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засвоїти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принести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0434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27402"/>
          </a:xfrm>
        </p:spPr>
        <p:txBody>
          <a:bodyPr/>
          <a:lstStyle/>
          <a:p>
            <a:pPr algn="ctr"/>
            <a:r>
              <a:rPr lang="uk-UA" dirty="0" smtClean="0"/>
              <a:t>Завдання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3" y="1358537"/>
            <a:ext cx="9905998" cy="4702629"/>
          </a:xfrm>
        </p:spPr>
        <p:txBody>
          <a:bodyPr>
            <a:norm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56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Провідна ідея</a:t>
            </a:r>
            <a:r>
              <a:rPr lang="ru-RU" b="1" dirty="0"/>
              <a:t> </a:t>
            </a:r>
            <a:r>
              <a:rPr lang="ru-RU" b="1" dirty="0" err="1"/>
              <a:t>досвід</a:t>
            </a:r>
            <a:r>
              <a:rPr lang="uk-UA" b="1" dirty="0"/>
              <a:t>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554480"/>
            <a:ext cx="9905999" cy="4236721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Полягає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умінні навчити формувати та розвивати в учнів 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уроках англійської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49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792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Інноваційна </a:t>
            </a:r>
            <a:r>
              <a:rPr lang="uk-UA" b="1" dirty="0"/>
              <a:t>значущість 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397726"/>
            <a:ext cx="9905999" cy="4393475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у тому, щоб, враховуючи вимоги до розвитку системи освіти та викликане ними впровадження в навчально-виховний процес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підходу, озброїти вчителя такою педагогічною технологією, яка дозволить поєднати систему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навчання з класно-урочною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системою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 цієї технології в школі призводить до того, що усі учні поступово опановують її не тільки як навчальну технологію, вміння самостійно вчитися, критично мислити, але і використовувати свої знання у повсякденному житті</a:t>
            </a:r>
          </a:p>
        </p:txBody>
      </p:sp>
    </p:spTree>
    <p:extLst>
      <p:ext uri="{BB962C8B-B14F-4D97-AF65-F5344CB8AC3E}">
        <p14:creationId xmlns:p14="http://schemas.microsoft.com/office/powerpoint/2010/main" val="1682387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0038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Науково-теоретична </a:t>
            </a:r>
            <a:r>
              <a:rPr lang="uk-UA" b="1" dirty="0"/>
              <a:t>база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018902"/>
            <a:ext cx="9905999" cy="5630091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присвятили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К.Мередіт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Д.Стіл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Ч.Темпл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С.Уолтер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-Бек, І.О.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Загашев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Муштавінська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Жан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Піаже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Джером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Брюнер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І. Векслер, А. С. Байрамов, А.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Липкіна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В.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Сінельнікова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Huitt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осмислювати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ровесників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Г.Айзенк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А.Алейніков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М.Бердяєв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Д.Богоявленська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Л.Виготський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В.Лернер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А.Маслоу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О.Моляко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А.Полякова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Я.Пономарьов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В.Рибалко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В.Семиченко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С.Сисоєва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Р.Штайнер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Е.Фромм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Б.Юсов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итичне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основу,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самоактуалізації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 психолого-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роботах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Д.Дьюї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Д.Клустера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М.Ліпмана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Л.Халперна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А.Фішера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Г.Кемпа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М.Вайнстейна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І.Весклера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Л.А.Рибака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А.І.Липкіної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О.Тягло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Д.Дьюї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«головне,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психологи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Халперн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результату».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Д.Клустер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постановки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 Тягло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838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, які </a:t>
            </a:r>
            <a:r>
              <a:rPr lang="ru-RU" dirty="0" err="1"/>
              <a:t>відрізняють</a:t>
            </a:r>
            <a:r>
              <a:rPr lang="ru-RU" dirty="0"/>
              <a:t> 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1412" y="1881052"/>
            <a:ext cx="9905999" cy="461118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ніяк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 критичного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постановки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які потрібно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11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Технологія розвитку критичного мислення у межах предмету англійська мова.</a:t>
            </a:r>
            <a:r>
              <a:rPr lang="uk-UA" dirty="0"/>
              <a:t/>
            </a:r>
            <a:br>
              <a:rPr lang="uk-UA" dirty="0"/>
            </a:br>
            <a:r>
              <a:rPr lang="ru-RU" b="1" dirty="0" smtClean="0"/>
              <a:t>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рефлексії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2069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Фіолетова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507</TotalTime>
  <Words>1796</Words>
  <Application>Microsoft Office PowerPoint</Application>
  <PresentationFormat>Широкий екран</PresentationFormat>
  <Paragraphs>162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Trebuchet MS</vt:lpstr>
      <vt:lpstr>Tw Cen MT</vt:lpstr>
      <vt:lpstr>Схема</vt:lpstr>
      <vt:lpstr>ФОРМУВАННЯ НАВИЧОК КРИТИЧНОГО МИСЛЕННЯ НА УРОКАХ  АНГЛІЙСЬКОЇ МОВИ </vt:lpstr>
      <vt:lpstr> Актуальність  досвіду Конфуцій говорив: « Навчання без міркування – марна праця!».                   </vt:lpstr>
      <vt:lpstr> Практична значущість досвіду </vt:lpstr>
      <vt:lpstr>Завдання</vt:lpstr>
      <vt:lpstr>Провідна ідея досвіду </vt:lpstr>
      <vt:lpstr> Інноваційна значущість   </vt:lpstr>
      <vt:lpstr> Науково-теоретична база </vt:lpstr>
      <vt:lpstr>п'ять аспектів, які відрізняють критичне мислення від інших його типів: </vt:lpstr>
      <vt:lpstr>Технологія розвитку критичного мислення у межах предмету англійська мова.  </vt:lpstr>
      <vt:lpstr>Особливості уроку побудованого на засадах критичного мислення </vt:lpstr>
      <vt:lpstr>У психолого-педагогічній літературі названо чотири етапи формування критичного мислення учнів </vt:lpstr>
      <vt:lpstr> Методи та технології побудовані на засадах критичного мислення. </vt:lpstr>
      <vt:lpstr>Презентація PowerPoint</vt:lpstr>
      <vt:lpstr> Робота в малих групах  </vt:lpstr>
      <vt:lpstr>Робота в малих групах</vt:lpstr>
      <vt:lpstr>варіанти організації роботи груп</vt:lpstr>
      <vt:lpstr> Технології колективно-групового навчання </vt:lpstr>
      <vt:lpstr> РЕЗУЛЬТАТИВНІСТЬ ДОСВІДУ </vt:lpstr>
      <vt:lpstr>Очікувані результати </vt:lpstr>
      <vt:lpstr> ТРУДНОЩІ В РЕАЛІЗАЦІЇ </vt:lpstr>
      <vt:lpstr> ВИСНОВКИ </vt:lpstr>
      <vt:lpstr>Презентація PowerPoint</vt:lpstr>
      <vt:lpstr> застосування педагогічних технологій з розвитку критичного мислення  </vt:lpstr>
      <vt:lpstr> СПИСОК ВИКОРИСТАНИХ ДЖЕРЕЛ  </vt:lpstr>
      <vt:lpstr> СПИСОК ВИКОРИСТАНИХ ДЖЕРЕЛ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user</cp:lastModifiedBy>
  <cp:revision>45</cp:revision>
  <dcterms:created xsi:type="dcterms:W3CDTF">2020-11-02T14:14:54Z</dcterms:created>
  <dcterms:modified xsi:type="dcterms:W3CDTF">2020-11-17T14:39:21Z</dcterms:modified>
</cp:coreProperties>
</file>