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11">
          <p15:clr>
            <a:srgbClr val="A4A3A4"/>
          </p15:clr>
        </p15:guide>
        <p15:guide id="4" pos="7333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40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0C7F94-59C7-4EAB-8443-CB84DD6CB5D4}">
  <a:tblStyle styleId="{D50C7F94-59C7-4EAB-8443-CB84DD6CB5D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>
        <p:guide orient="horz" pos="2160"/>
        <p:guide pos="3840"/>
        <p:guide pos="211"/>
        <p:guide pos="7333"/>
        <p:guide orient="horz" pos="300"/>
        <p:guide orient="horz" pos="4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b4dc7b57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b4dc7b57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eb4dc7b57f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b4dc7b57f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b4dc7b57f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eb4dc7b57f_3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b4dc7b57f_6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eb4dc7b57f_6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b4dc7b57f_6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b4dc7b57f_6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eb4dc7b57f_6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b4dc7b57f_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eb4dc7b57f_9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eb4dc7b57f_9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b4dc7b57f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eb4dc7b57f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b4dc7b57f_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eb4dc7b57f_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b4dc7b57f_1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b4dc7b57f_1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b4dc7b57f_1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eb4dc7b57f_15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eb4dc7b57f_1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eb4dc7b57f_1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eb4dc7b57f_19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10566400" y="1295400"/>
            <a:ext cx="1464733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elianthus.com.ua/task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nline.seterra.com/u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ZoRxUgOZXfGsBdsBq5f1B51s2chrY6LX/view?usp=sharing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mzo.gov.ua/" TargetMode="External"/><Relationship Id="rId4" Type="http://schemas.openxmlformats.org/officeDocument/2006/relationships/hyperlink" Target="https://roippo.org.ua/activities/scientific_methodological/guidelines.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n.gov.ua/ua/osvita/zagalna-serednyaosvita/navchalni-programi/navchalni-programi-dlya-10-11-klasiv" TargetMode="External"/><Relationship Id="rId5" Type="http://schemas.openxmlformats.org/officeDocument/2006/relationships/hyperlink" Target="https://mon.gov.ua/ua/osvita/zagalna-serednya-osvita/navchalni-programi/navchalni-programi-dlya-10-11-klasiv" TargetMode="External"/><Relationship Id="rId4" Type="http://schemas.openxmlformats.org/officeDocument/2006/relationships/hyperlink" Target="https://mon.gov.ua/ua/osvita/zagalna-serednya-osvita/navchalni-programi/navchalni-programi-5-9-kla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on.gov.ua/storage/app/media/Serpneva%20conferentcia/Abetka_dlya_Dyrektora_2020_compressed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://testportal.gov.ua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://testportal.gov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lms.e-school.net.ua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urok.com.ua/post/internet-na-koristonlayn-resursi-dlya-vivchennya-geografi" TargetMode="External"/><Relationship Id="rId5" Type="http://schemas.openxmlformats.org/officeDocument/2006/relationships/hyperlink" Target="http://geografica.net.ua/publ/galuzi%20geografiji/metodika%20vikladannja%20geografiji/35" TargetMode="External"/><Relationship Id="rId4" Type="http://schemas.openxmlformats.org/officeDocument/2006/relationships/hyperlink" Target="https://geohub.org.ua/geograph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oippo.org.ua/activities/research/konferents-forumi/index.php" TargetMode="External"/><Relationship Id="rId4" Type="http://schemas.openxmlformats.org/officeDocument/2006/relationships/hyperlink" Target="http://testportal.gov.ua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https://www.abberleyhall.co.uk/images/geography_photo_1_resized.jpg"/>
          <p:cNvPicPr preferRelativeResize="0"/>
          <p:nvPr/>
        </p:nvPicPr>
        <p:blipFill rotWithShape="1">
          <a:blip r:embed="rId3">
            <a:alphaModFix/>
          </a:blip>
          <a:srcRect t="1700" b="2750"/>
          <a:stretch/>
        </p:blipFill>
        <p:spPr>
          <a:xfrm flipH="1">
            <a:off x="0" y="-5318"/>
            <a:ext cx="12192000" cy="686331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-1424" y="-2098"/>
            <a:ext cx="12193424" cy="6887482"/>
          </a:xfrm>
          <a:prstGeom prst="rect">
            <a:avLst/>
          </a:prstGeom>
          <a:solidFill>
            <a:schemeClr val="dk1">
              <a:alpha val="7372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74135" y="1997596"/>
            <a:ext cx="111060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Сучасний</a:t>
            </a:r>
            <a:r>
              <a:rPr lang="ru-RU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освітній</a:t>
            </a:r>
            <a:r>
              <a:rPr lang="ru-RU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інструментарій</a:t>
            </a:r>
            <a:r>
              <a:rPr lang="ru-RU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компетентісно </a:t>
            </a:r>
            <a:r>
              <a:rPr lang="ru-RU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орієнтованого</a:t>
            </a:r>
            <a:r>
              <a:rPr lang="ru-RU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навчання</a:t>
            </a:r>
            <a:r>
              <a:rPr lang="ru-RU" sz="3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 </a:t>
            </a:r>
            <a:r>
              <a:rPr lang="ru-RU" sz="3600" b="1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географії</a:t>
            </a:r>
            <a:r>
              <a:rPr lang="ru-RU" sz="32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2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520189" y="1628800"/>
            <a:ext cx="11160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13"/>
          <p:cNvCxnSpPr/>
          <p:nvPr/>
        </p:nvCxnSpPr>
        <p:spPr>
          <a:xfrm>
            <a:off x="520189" y="5264917"/>
            <a:ext cx="11160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" name="Google Shape;94;p13" descr="H:\лого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2492" y="124944"/>
            <a:ext cx="708646" cy="720000"/>
          </a:xfrm>
          <a:prstGeom prst="ellipse">
            <a:avLst/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2"/>
          <p:cNvGrpSpPr/>
          <p:nvPr/>
        </p:nvGrpSpPr>
        <p:grpSpPr>
          <a:xfrm>
            <a:off x="388976" y="761015"/>
            <a:ext cx="11153997" cy="5951337"/>
            <a:chOff x="125624" y="68319"/>
            <a:chExt cx="11153997" cy="5951337"/>
          </a:xfrm>
        </p:grpSpPr>
        <p:sp>
          <p:nvSpPr>
            <p:cNvPr id="208" name="Google Shape;208;p22"/>
            <p:cNvSpPr/>
            <p:nvPr/>
          </p:nvSpPr>
          <p:spPr>
            <a:xfrm>
              <a:off x="125624" y="68319"/>
              <a:ext cx="8705754" cy="1083831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2"/>
            <p:cNvSpPr txBox="1"/>
            <p:nvPr/>
          </p:nvSpPr>
          <p:spPr>
            <a:xfrm>
              <a:off x="157368" y="100063"/>
              <a:ext cx="7409408" cy="1020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Інформаційно – комунікаційні технології (ІКТ):</a:t>
              </a:r>
              <a:r>
                <a:rPr lang="ru-RU" sz="22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ресурси Інтернету, мультимедійна дошка, аудіо-, відео-, електронні джерела</a:t>
              </a:r>
              <a:endPara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701730" y="1214313"/>
              <a:ext cx="8705754" cy="1285131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2"/>
            <p:cNvSpPr txBox="1"/>
            <p:nvPr/>
          </p:nvSpPr>
          <p:spPr>
            <a:xfrm>
              <a:off x="739370" y="1251953"/>
              <a:ext cx="7275878" cy="12098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Технологія «перевернутий клас» як модель змішаного навчання</a:t>
              </a:r>
              <a:r>
                <a:rPr lang="ru-RU" sz="22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(джерело:</a:t>
              </a:r>
              <a:r>
                <a:rPr lang="ru-RU" sz="2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ru-RU" sz="22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Classifying K–12 Blended Learning By Heather Staker and Michael B. Horn, 2012)</a:t>
              </a:r>
              <a:endParaRPr sz="22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1349745" y="2592290"/>
              <a:ext cx="8705754" cy="880028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2"/>
            <p:cNvSpPr txBox="1"/>
            <p:nvPr/>
          </p:nvSpPr>
          <p:spPr>
            <a:xfrm>
              <a:off x="1375520" y="2618065"/>
              <a:ext cx="7299608" cy="828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Наукова, в тому числі і STEM - освіта </a:t>
              </a:r>
              <a:r>
                <a:rPr lang="ru-RU" sz="22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: формування  наукового, критичного мислення</a:t>
              </a:r>
              <a:endParaRPr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925852" y="3528394"/>
              <a:ext cx="8705754" cy="1006901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2"/>
            <p:cNvSpPr txBox="1"/>
            <p:nvPr/>
          </p:nvSpPr>
          <p:spPr>
            <a:xfrm>
              <a:off x="1955343" y="3557885"/>
              <a:ext cx="7292176" cy="947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Проєктне, проблемно-орієнтоване навчан</a:t>
              </a:r>
              <a:r>
                <a:rPr lang="ru-RU" sz="20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ня</a:t>
              </a:r>
              <a:endParaRPr sz="2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2573867" y="4670698"/>
              <a:ext cx="8705754" cy="1348958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2"/>
            <p:cNvSpPr txBox="1"/>
            <p:nvPr/>
          </p:nvSpPr>
          <p:spPr>
            <a:xfrm>
              <a:off x="2613377" y="4710208"/>
              <a:ext cx="7272138" cy="1269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Дослідницьке навчання - </a:t>
              </a:r>
              <a:r>
                <a:rPr lang="ru-RU" sz="22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підхід</a:t>
              </a:r>
              <a:r>
                <a:rPr lang="ru-RU" sz="2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ru-RU" sz="22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«5Е»: залучення дітей(enagage), дослідження інформації (explore), пояснення питань (explain), розробка (elaborate), оцінювання (evaluate</a:t>
              </a:r>
              <a:r>
                <a:rPr lang="ru-RU" sz="20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)</a:t>
              </a:r>
              <a:endPara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8001264" y="725517"/>
              <a:ext cx="704490" cy="70449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2"/>
            <p:cNvSpPr txBox="1"/>
            <p:nvPr/>
          </p:nvSpPr>
          <p:spPr>
            <a:xfrm>
              <a:off x="8159774" y="725517"/>
              <a:ext cx="387470" cy="530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8645680" y="1959881"/>
              <a:ext cx="715868" cy="70449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2"/>
            <p:cNvSpPr txBox="1"/>
            <p:nvPr/>
          </p:nvSpPr>
          <p:spPr>
            <a:xfrm>
              <a:off x="8806750" y="1959881"/>
              <a:ext cx="393728" cy="530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9301474" y="3176181"/>
              <a:ext cx="704490" cy="70449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9459984" y="3176181"/>
              <a:ext cx="387470" cy="530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9951579" y="4422588"/>
              <a:ext cx="704490" cy="70449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 txBox="1"/>
            <p:nvPr/>
          </p:nvSpPr>
          <p:spPr>
            <a:xfrm>
              <a:off x="10110089" y="4422588"/>
              <a:ext cx="387470" cy="530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226" name="Google Shape;226;p22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22"/>
          <p:cNvSpPr txBox="1"/>
          <p:nvPr/>
        </p:nvSpPr>
        <p:spPr>
          <a:xfrm>
            <a:off x="263352" y="137696"/>
            <a:ext cx="56300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СУЧАСНІ МЕТОДИКИ, ТЕХНІКИ, ТЕХНОЛОГІЇ 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Google Shape;232;p23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p23"/>
          <p:cNvSpPr txBox="1"/>
          <p:nvPr/>
        </p:nvSpPr>
        <p:spPr>
          <a:xfrm>
            <a:off x="263352" y="137696"/>
            <a:ext cx="17956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ТИПИ УРОКІВ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4" name="Google Shape;234;p23"/>
          <p:cNvGrpSpPr/>
          <p:nvPr/>
        </p:nvGrpSpPr>
        <p:grpSpPr>
          <a:xfrm>
            <a:off x="1194322" y="939890"/>
            <a:ext cx="9621280" cy="6013301"/>
            <a:chOff x="859359" y="4200"/>
            <a:chExt cx="9621280" cy="6013301"/>
          </a:xfrm>
        </p:grpSpPr>
        <p:sp>
          <p:nvSpPr>
            <p:cNvPr id="235" name="Google Shape;235;p23"/>
            <p:cNvSpPr/>
            <p:nvPr/>
          </p:nvSpPr>
          <p:spPr>
            <a:xfrm>
              <a:off x="859359" y="4200"/>
              <a:ext cx="3006650" cy="1803990"/>
            </a:xfrm>
            <a:prstGeom prst="rect">
              <a:avLst/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 txBox="1"/>
            <p:nvPr/>
          </p:nvSpPr>
          <p:spPr>
            <a:xfrm>
              <a:off x="859359" y="4200"/>
              <a:ext cx="3006650" cy="180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Урок формування компетентностей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4166674" y="4200"/>
              <a:ext cx="3006650" cy="1803990"/>
            </a:xfrm>
            <a:prstGeom prst="rect">
              <a:avLst/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 txBox="1"/>
            <p:nvPr/>
          </p:nvSpPr>
          <p:spPr>
            <a:xfrm>
              <a:off x="4166674" y="4200"/>
              <a:ext cx="3006650" cy="180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Урок розвитку компетентностей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7473989" y="4200"/>
              <a:ext cx="3006650" cy="1803990"/>
            </a:xfrm>
            <a:prstGeom prst="rect">
              <a:avLst/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 txBox="1"/>
            <p:nvPr/>
          </p:nvSpPr>
          <p:spPr>
            <a:xfrm>
              <a:off x="7473989" y="4200"/>
              <a:ext cx="3006650" cy="180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Урок перевірки та/або оцінювання досягнення компетентностей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859359" y="2108855"/>
              <a:ext cx="3006650" cy="1803990"/>
            </a:xfrm>
            <a:prstGeom prst="rect">
              <a:avLst/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 txBox="1"/>
            <p:nvPr/>
          </p:nvSpPr>
          <p:spPr>
            <a:xfrm>
              <a:off x="859359" y="2108855"/>
              <a:ext cx="3006650" cy="180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Урок корекції основних компетентностей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4166674" y="2108855"/>
              <a:ext cx="3006650" cy="1803990"/>
            </a:xfrm>
            <a:prstGeom prst="rect">
              <a:avLst/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 txBox="1"/>
            <p:nvPr/>
          </p:nvSpPr>
          <p:spPr>
            <a:xfrm>
              <a:off x="4166674" y="2108855"/>
              <a:ext cx="3006650" cy="180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Комбінований урок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7473989" y="2108855"/>
              <a:ext cx="3006650" cy="1803990"/>
            </a:xfrm>
            <a:prstGeom prst="rect">
              <a:avLst/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 txBox="1"/>
            <p:nvPr/>
          </p:nvSpPr>
          <p:spPr>
            <a:xfrm>
              <a:off x="7473989" y="2108855"/>
              <a:ext cx="3006650" cy="180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Інтерактивний урок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866334" y="4213511"/>
              <a:ext cx="3006650" cy="1803990"/>
            </a:xfrm>
            <a:prstGeom prst="rect">
              <a:avLst/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 txBox="1"/>
            <p:nvPr/>
          </p:nvSpPr>
          <p:spPr>
            <a:xfrm>
              <a:off x="866334" y="4213511"/>
              <a:ext cx="3006650" cy="180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Інтегрований урок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4173649" y="4213511"/>
              <a:ext cx="6300014" cy="1803990"/>
            </a:xfrm>
            <a:prstGeom prst="rect">
              <a:avLst/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 txBox="1"/>
            <p:nvPr/>
          </p:nvSpPr>
          <p:spPr>
            <a:xfrm>
              <a:off x="4173649" y="4213511"/>
              <a:ext cx="6300014" cy="1803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7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Екскурсії, віртуальні подорожі, уроки-семінари, уроки-дослідження, конференції, форуми, квести, брифінги</a:t>
              </a:r>
              <a:endPara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/>
          <p:nvPr/>
        </p:nvSpPr>
        <p:spPr>
          <a:xfrm>
            <a:off x="0" y="919360"/>
            <a:ext cx="12192000" cy="1141488"/>
          </a:xfrm>
          <a:prstGeom prst="rect">
            <a:avLst/>
          </a:prstGeom>
          <a:solidFill>
            <a:srgbClr val="1E4E79"/>
          </a:solidFill>
          <a:ln w="127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24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24"/>
          <p:cNvSpPr txBox="1"/>
          <p:nvPr/>
        </p:nvSpPr>
        <p:spPr>
          <a:xfrm>
            <a:off x="263352" y="137696"/>
            <a:ext cx="85811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СУЧАСНИЙ КОМПЕТЕНТНІСНО ОРІЄНТОВАНИЙ ДІЯЛЬНІСНИЙ УРОК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4"/>
          <p:cNvSpPr txBox="1"/>
          <p:nvPr/>
        </p:nvSpPr>
        <p:spPr>
          <a:xfrm>
            <a:off x="0" y="2420888"/>
            <a:ext cx="10873208" cy="3888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ЯКИМ ПОВИНЕН БУТИ КОМПЕТЕНТНІСНО ОРІЄНТОВАНИЙ УРОК?</a:t>
            </a:r>
            <a:endParaRPr/>
          </a:p>
          <a:p>
            <a:pPr marL="3600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ВІДПОВІДЬ: ДІЯЛЬНІСНИМ – УРОК, ПІД ЧАС ЯКОГО ВЧИТЕЛЬ НАВЧАЄ УЧНЯ ВЧИТИСЯ:</a:t>
            </a:r>
            <a:endParaRPr/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Ставити цілі </a:t>
            </a:r>
            <a:endParaRPr/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Усвідомлювати мотиви</a:t>
            </a:r>
            <a:endParaRPr/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Розуміти завдання</a:t>
            </a:r>
            <a:endParaRPr/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Знаходити способи виконання завдання</a:t>
            </a:r>
            <a:endParaRPr/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ru-RU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Здійснювати самоконтроль і самооцінку</a:t>
            </a:r>
            <a:endParaRPr/>
          </a:p>
          <a:p>
            <a:pPr marL="3600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00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335161" y="856689"/>
            <a:ext cx="11521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КОМПЕТЕНТНІСНИЙ УРОК </a:t>
            </a:r>
            <a:r>
              <a:rPr lang="ru-RU" sz="2400" b="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це відрізок освітнього процесу, на якому формуються компетенції (компетентності) або їх частини: поняття і уміння їх використовувати повсякденно                       </a:t>
            </a:r>
            <a:r>
              <a:rPr lang="ru-RU" sz="24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І. Підласий</a:t>
            </a:r>
            <a:endParaRPr sz="2400" b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25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5" name="Google Shape;265;p25"/>
          <p:cNvSpPr txBox="1"/>
          <p:nvPr/>
        </p:nvSpPr>
        <p:spPr>
          <a:xfrm>
            <a:off x="263352" y="137696"/>
            <a:ext cx="92736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СТРУКТУРА КОМПЕТЕНТНІСНО ОРІЄНТОВАНОГО (ДІЯЛЬНІСНОГО) УРОКУ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334963" y="1052736"/>
            <a:ext cx="11496997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МЕТА УРОКУ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сприяти розвитку (формуванню) таких предметних (ключових)   компетентностей….</a:t>
            </a:r>
            <a:endParaRPr/>
          </a:p>
          <a:p>
            <a:pPr marL="360000" marR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МОТИВАЦІЯ НАВЧАННЯ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забезпечення емоційної готовності  до уроку, актуалізація cуб’єктного досвіду та опорних знань </a:t>
            </a:r>
            <a:endParaRPr/>
          </a:p>
          <a:p>
            <a:pPr marL="360000" marR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ЦІЛЕВИЗНАЧЕННЯ ТА ПЛАНУВАННЯ: 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визначення разом з учнями особистісно значущої мети та очікуваних результатів роботи</a:t>
            </a:r>
            <a:endParaRPr sz="2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0000" marR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ЕТАП ЦІЛЕРЕАЛІЗАЦІЇ (ОПРАЦЮВАННЯМАТЕРІАЛУ): 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організація учнів до здобуття знань, залучення до продуктивної діяльності; керування поліфункціональним спілкуванням</a:t>
            </a:r>
            <a:endParaRPr sz="2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60000" marR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РЕФЛЕКСІЯ ТА ОЦІНЮВАННЯ: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аналіз результатів роботи та способів їх досягнення; оцінювання навчальної діяльності</a:t>
            </a:r>
            <a:endParaRPr/>
          </a:p>
          <a:p>
            <a:pPr marL="360000" marR="0" lvl="1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ДОМАШНЄ ЗАВДАННЯ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Google Shape;271;p26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2" name="Google Shape;272;p26"/>
          <p:cNvSpPr txBox="1"/>
          <p:nvPr/>
        </p:nvSpPr>
        <p:spPr>
          <a:xfrm>
            <a:off x="263352" y="137696"/>
            <a:ext cx="109696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КОНТРОЛЬ І ОЦІНЮВАННЯ В УМОВАХ КОМПЕТЕНТНІСНО ОРІЄНТОВАНОГО НАВЧАННЯ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247675" y="593304"/>
            <a:ext cx="11496997" cy="6264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02900" marR="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ЗМІНА ПІДХОДІВ ДО ОЦІНЮВАННЯ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оцінювання має ґрунтуватися на позитивному принципі, що передбачає врахування рівня досягнень учнів, а не ступінь їх невдач </a:t>
            </a:r>
            <a:endParaRPr/>
          </a:p>
          <a:p>
            <a:pPr marL="702900" marR="0" lvl="1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ФОРМИ ОЦІНЮВАННЯ: 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самоперевірка д/з за зразком, самоконтроль, взаємоопитування в парах,  навчальне повідомлення біля дошки</a:t>
            </a:r>
            <a:endParaRPr/>
          </a:p>
          <a:p>
            <a:pPr marL="702900" marR="0" lvl="1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КОМПЕТЕНТНІСНО – ОРІЄНТОВАНІ ЗАВДАННЯ – 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дидактична конструкція, що використовується з метою формування і перевірки компетентностей  </a:t>
            </a: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СТРУКТУРА КОМПЕТЕНТНІСНО – ОРІЄНТОВАНИХ ЗАВДАНЬ</a:t>
            </a:r>
            <a:endParaRPr/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▪"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Мотивація (стимул) </a:t>
            </a:r>
            <a:endParaRPr sz="2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▪"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Інформація</a:t>
            </a:r>
            <a:endParaRPr/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▪"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Сформульоване запитання (проблема)</a:t>
            </a:r>
            <a:endParaRPr/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▪"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Критерії оцінювання відповіді</a:t>
            </a:r>
            <a:endParaRPr/>
          </a:p>
          <a:p>
            <a:pPr marL="7029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lang="ru-RU" sz="2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ДЖЕРЕЛО ЯКІСНИХ КОЗ: 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завдання PISA (</a:t>
            </a:r>
            <a:r>
              <a:rPr lang="ru-RU" sz="22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http://testportal.gov.ua/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завдання природознавчої гри «Геліантус» (</a:t>
            </a:r>
            <a:r>
              <a:rPr lang="ru-RU" sz="22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http://www.helianthus.com.ua/tasks/</a:t>
            </a:r>
            <a:r>
              <a:rPr lang="ru-RU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/>
          <p:nvPr/>
        </p:nvSpPr>
        <p:spPr>
          <a:xfrm>
            <a:off x="428625" y="3576325"/>
            <a:ext cx="121920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Реалізація компетентнісного підходу до навчання на уроках географії засобами використання новітніх освітніх технологій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0" name="Google Shape;280;p27"/>
          <p:cNvSpPr txBox="1"/>
          <p:nvPr/>
        </p:nvSpPr>
        <p:spPr>
          <a:xfrm>
            <a:off x="334975" y="187525"/>
            <a:ext cx="103137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наших руках найбільша з усіх цінностей світу — Людина. Ми творимо Людину, як скульптор творить свою статую з безформного шматка мармуру: десь у глибині цієї мертвої брили лежать прекрасні риси, які потрібно добути, очистити від усього зайвого…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В.О. Сухомлинський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/>
        </p:nvSpPr>
        <p:spPr>
          <a:xfrm>
            <a:off x="334975" y="1473425"/>
            <a:ext cx="11641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Завдання вчителя сьогодні – відібрати зі своїх методичних надбань усе прогресивне і змінити, модернізувати, трансформувати освітній процес так, щоб забезпечити його дослідницький, пошуковий характер. </a:t>
            </a:r>
            <a:endParaRPr/>
          </a:p>
        </p:txBody>
      </p:sp>
      <p:pic>
        <p:nvPicPr>
          <p:cNvPr id="287" name="Google Shape;28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1737" y="2693999"/>
            <a:ext cx="6207125" cy="416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8"/>
          <p:cNvSpPr txBox="1"/>
          <p:nvPr/>
        </p:nvSpPr>
        <p:spPr>
          <a:xfrm>
            <a:off x="208425" y="93775"/>
            <a:ext cx="11641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Місія сучасної шкільної освіти - підготувати учня до життя у відкритому світі, й водночас прищепити йому патріотичне пошанування власної самобутності.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/>
          <p:nvPr/>
        </p:nvSpPr>
        <p:spPr>
          <a:xfrm>
            <a:off x="713316" y="2801937"/>
            <a:ext cx="3960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Comic Sans MS"/>
              <a:buNone/>
            </a:pPr>
            <a:r>
              <a:rPr lang="ru-RU" sz="3200" b="1" i="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ОСВІТНІ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Comic Sans MS"/>
              <a:buNone/>
            </a:pPr>
            <a:r>
              <a:rPr lang="ru-RU" sz="3200" b="1" i="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ТЕХНОЛОГІЇ</a:t>
            </a:r>
            <a:endParaRPr/>
          </a:p>
        </p:txBody>
      </p:sp>
      <p:sp>
        <p:nvSpPr>
          <p:cNvPr id="294" name="Google Shape;294;p29"/>
          <p:cNvSpPr txBox="1"/>
          <p:nvPr/>
        </p:nvSpPr>
        <p:spPr>
          <a:xfrm>
            <a:off x="713316" y="476250"/>
            <a:ext cx="330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Char char="✔"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інтерактивні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Comic Sans MS"/>
              <a:buNone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технології</a:t>
            </a:r>
            <a:endParaRPr/>
          </a:p>
        </p:txBody>
      </p:sp>
      <p:sp>
        <p:nvSpPr>
          <p:cNvPr id="295" name="Google Shape;295;p29"/>
          <p:cNvSpPr txBox="1"/>
          <p:nvPr/>
        </p:nvSpPr>
        <p:spPr>
          <a:xfrm>
            <a:off x="5659967" y="3894137"/>
            <a:ext cx="5043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Char char="✔"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технології групового навчання</a:t>
            </a:r>
            <a:endParaRPr/>
          </a:p>
        </p:txBody>
      </p:sp>
      <p:sp>
        <p:nvSpPr>
          <p:cNvPr id="296" name="Google Shape;296;p29"/>
          <p:cNvSpPr txBox="1"/>
          <p:nvPr/>
        </p:nvSpPr>
        <p:spPr>
          <a:xfrm>
            <a:off x="5422900" y="2133600"/>
            <a:ext cx="4872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Char char="✔"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технології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Comic Sans MS"/>
              <a:buNone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проблемного навчання</a:t>
            </a:r>
            <a:endParaRPr/>
          </a:p>
        </p:txBody>
      </p:sp>
      <p:sp>
        <p:nvSpPr>
          <p:cNvPr id="297" name="Google Shape;297;p29"/>
          <p:cNvSpPr txBox="1"/>
          <p:nvPr/>
        </p:nvSpPr>
        <p:spPr>
          <a:xfrm>
            <a:off x="8784167" y="3076575"/>
            <a:ext cx="2491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Char char="✔"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ігрові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Comic Sans MS"/>
              <a:buNone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технології </a:t>
            </a:r>
            <a:endParaRPr/>
          </a:p>
        </p:txBody>
      </p:sp>
      <p:sp>
        <p:nvSpPr>
          <p:cNvPr id="298" name="Google Shape;298;p29"/>
          <p:cNvSpPr txBox="1"/>
          <p:nvPr/>
        </p:nvSpPr>
        <p:spPr>
          <a:xfrm>
            <a:off x="624416" y="5694362"/>
            <a:ext cx="6432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Char char="✔"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технології перспективно-випереджального  навчання</a:t>
            </a:r>
            <a:endParaRPr/>
          </a:p>
        </p:txBody>
      </p:sp>
      <p:sp>
        <p:nvSpPr>
          <p:cNvPr id="299" name="Google Shape;299;p29"/>
          <p:cNvSpPr txBox="1"/>
          <p:nvPr/>
        </p:nvSpPr>
        <p:spPr>
          <a:xfrm>
            <a:off x="3141133" y="1268412"/>
            <a:ext cx="4489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Char char="✔"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технології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Comic Sans MS"/>
              <a:buNone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проєктного навчання</a:t>
            </a:r>
            <a:endParaRPr/>
          </a:p>
        </p:txBody>
      </p:sp>
      <p:sp>
        <p:nvSpPr>
          <p:cNvPr id="300" name="Google Shape;300;p29"/>
          <p:cNvSpPr txBox="1"/>
          <p:nvPr/>
        </p:nvSpPr>
        <p:spPr>
          <a:xfrm>
            <a:off x="2611967" y="4637087"/>
            <a:ext cx="6096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Char char="✔"/>
            </a:pPr>
            <a:r>
              <a:rPr lang="ru-RU" sz="24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інформаційно-комунікаційні технології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/>
          <p:nvPr/>
        </p:nvSpPr>
        <p:spPr>
          <a:xfrm>
            <a:off x="341312" y="333375"/>
            <a:ext cx="8626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Comic Sans MS"/>
              <a:buNone/>
            </a:pPr>
            <a:r>
              <a:rPr lang="ru-RU" sz="2800" b="1" i="0" u="none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Компетентнісний потенціал географії засобами мобільних технологій</a:t>
            </a:r>
            <a:endParaRPr/>
          </a:p>
        </p:txBody>
      </p:sp>
      <p:pic>
        <p:nvPicPr>
          <p:cNvPr id="307" name="Google Shape;307;p30"/>
          <p:cNvPicPr preferRelativeResize="0"/>
          <p:nvPr/>
        </p:nvPicPr>
        <p:blipFill rotWithShape="1">
          <a:blip r:embed="rId3">
            <a:alphaModFix/>
          </a:blip>
          <a:srcRect l="4683" t="31379" r="27826" b="24542"/>
          <a:stretch/>
        </p:blipFill>
        <p:spPr>
          <a:xfrm>
            <a:off x="1340925" y="1718087"/>
            <a:ext cx="8228013" cy="42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1"/>
          <p:cNvPicPr preferRelativeResize="0"/>
          <p:nvPr/>
        </p:nvPicPr>
        <p:blipFill rotWithShape="1">
          <a:blip r:embed="rId3">
            <a:alphaModFix/>
          </a:blip>
          <a:srcRect l="10101" t="8332" r="11956" b="70798"/>
          <a:stretch/>
        </p:blipFill>
        <p:spPr>
          <a:xfrm>
            <a:off x="323850" y="333375"/>
            <a:ext cx="8496301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1"/>
          <p:cNvPicPr preferRelativeResize="0"/>
          <p:nvPr/>
        </p:nvPicPr>
        <p:blipFill rotWithShape="1">
          <a:blip r:embed="rId3">
            <a:alphaModFix/>
          </a:blip>
          <a:srcRect l="10101" t="47772" r="11956" b="4791"/>
          <a:stretch/>
        </p:blipFill>
        <p:spPr>
          <a:xfrm>
            <a:off x="323850" y="2133600"/>
            <a:ext cx="8496301" cy="410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14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14"/>
          <p:cNvSpPr txBox="1"/>
          <p:nvPr/>
        </p:nvSpPr>
        <p:spPr>
          <a:xfrm>
            <a:off x="688443" y="94471"/>
            <a:ext cx="106330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ІНСТРУМЕНТАРІЙ КОМПЕТЕНТНІСНО ОРІЄНТОВАНОГО ТА ДІЯЛЬНІСНОГО ПІДХОДУ 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63352" y="1700808"/>
            <a:ext cx="6663470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Компетентнісний підхід </a:t>
            </a:r>
            <a:r>
              <a:rPr lang="ru-RU" sz="22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спрямованість освітнього процесу на формування і розвиток компетентностей учнів як кінцевого результату навчання</a:t>
            </a: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Компетентність</a:t>
            </a:r>
            <a:r>
              <a:rPr lang="ru-RU" sz="22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набута у процесі навчання здатність особистості, що складається зі знань, умінь, навичок, цінностей, ставлення, досвіду, що можуть цілісно реалізуватися на практиці  </a:t>
            </a: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>
            <a:off x="7392146" y="1484788"/>
            <a:ext cx="4608507" cy="4770590"/>
            <a:chOff x="2" y="648076"/>
            <a:chExt cx="4608507" cy="4770590"/>
          </a:xfrm>
        </p:grpSpPr>
        <p:sp>
          <p:nvSpPr>
            <p:cNvPr id="103" name="Google Shape;103;p14"/>
            <p:cNvSpPr/>
            <p:nvPr/>
          </p:nvSpPr>
          <p:spPr>
            <a:xfrm>
              <a:off x="216035" y="864096"/>
              <a:ext cx="4235947" cy="1524840"/>
            </a:xfrm>
            <a:prstGeom prst="ellipse">
              <a:avLst/>
            </a:prstGeom>
            <a:solidFill>
              <a:srgbClr val="C3D4EB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016224" y="4311183"/>
              <a:ext cx="576064" cy="63943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7D5C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936108" y="4727390"/>
              <a:ext cx="2765107" cy="691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936108" y="4727390"/>
              <a:ext cx="2765107" cy="691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70675" rIns="170675" bIns="170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Компетентність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1800200" y="2232243"/>
              <a:ext cx="1324939" cy="126734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1994233" y="2417842"/>
              <a:ext cx="936873" cy="89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Особисті якості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792085" y="1224131"/>
              <a:ext cx="1324939" cy="1267348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 txBox="1"/>
            <p:nvPr/>
          </p:nvSpPr>
          <p:spPr>
            <a:xfrm>
              <a:off x="986118" y="1409730"/>
              <a:ext cx="936873" cy="89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Досвід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2304251" y="936099"/>
              <a:ext cx="1324939" cy="126734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 txBox="1"/>
            <p:nvPr/>
          </p:nvSpPr>
          <p:spPr>
            <a:xfrm>
              <a:off x="2498284" y="1121698"/>
              <a:ext cx="936873" cy="896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Знання, вміння, навички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2" y="648076"/>
              <a:ext cx="4608507" cy="35354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603" y="30000"/>
                  </a:moveTo>
                  <a:lnTo>
                    <a:pt x="4603" y="30000"/>
                  </a:lnTo>
                  <a:cubicBezTo>
                    <a:pt x="4603" y="43255"/>
                    <a:pt x="29405" y="54000"/>
                    <a:pt x="60000" y="54000"/>
                  </a:cubicBezTo>
                  <a:cubicBezTo>
                    <a:pt x="90595" y="54000"/>
                    <a:pt x="115397" y="43255"/>
                    <a:pt x="115397" y="30000"/>
                  </a:cubicBezTo>
                  <a:cubicBezTo>
                    <a:pt x="115397" y="16745"/>
                    <a:pt x="90595" y="6000"/>
                    <a:pt x="60000" y="6000"/>
                  </a:cubicBezTo>
                  <a:cubicBezTo>
                    <a:pt x="29405" y="6000"/>
                    <a:pt x="4603" y="16745"/>
                    <a:pt x="4603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2"/>
          <p:cNvPicPr preferRelativeResize="0"/>
          <p:nvPr/>
        </p:nvPicPr>
        <p:blipFill rotWithShape="1">
          <a:blip r:embed="rId3">
            <a:alphaModFix/>
          </a:blip>
          <a:srcRect t="9244" r="20729" b="36663"/>
          <a:stretch/>
        </p:blipFill>
        <p:spPr>
          <a:xfrm>
            <a:off x="839487" y="391412"/>
            <a:ext cx="8310560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2"/>
          <p:cNvSpPr txBox="1"/>
          <p:nvPr/>
        </p:nvSpPr>
        <p:spPr>
          <a:xfrm>
            <a:off x="2195512" y="5373687"/>
            <a:ext cx="4881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0" i="0" u="sng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https://online.seterra.com/uk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3"/>
          <p:cNvPicPr preferRelativeResize="0"/>
          <p:nvPr/>
        </p:nvPicPr>
        <p:blipFill rotWithShape="1">
          <a:blip r:embed="rId3">
            <a:alphaModFix/>
          </a:blip>
          <a:srcRect t="8721" r="31665" b="20831"/>
          <a:stretch/>
        </p:blipFill>
        <p:spPr>
          <a:xfrm>
            <a:off x="395287" y="260350"/>
            <a:ext cx="8424861" cy="633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4"/>
          <p:cNvPicPr preferRelativeResize="0"/>
          <p:nvPr/>
        </p:nvPicPr>
        <p:blipFill rotWithShape="1">
          <a:blip r:embed="rId3">
            <a:alphaModFix/>
          </a:blip>
          <a:srcRect l="16918" t="32267" r="41142" b="12413"/>
          <a:stretch/>
        </p:blipFill>
        <p:spPr>
          <a:xfrm>
            <a:off x="395287" y="476250"/>
            <a:ext cx="3889376" cy="43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4"/>
          <p:cNvPicPr preferRelativeResize="0"/>
          <p:nvPr/>
        </p:nvPicPr>
        <p:blipFill rotWithShape="1">
          <a:blip r:embed="rId4">
            <a:alphaModFix/>
          </a:blip>
          <a:srcRect l="14792" t="12888" r="38747" b="45574"/>
          <a:stretch/>
        </p:blipFill>
        <p:spPr>
          <a:xfrm>
            <a:off x="5981312" y="583400"/>
            <a:ext cx="4351338" cy="43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4"/>
          <p:cNvSpPr txBox="1"/>
          <p:nvPr/>
        </p:nvSpPr>
        <p:spPr>
          <a:xfrm>
            <a:off x="1407900" y="5050075"/>
            <a:ext cx="9376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u="sng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https://drive.google.com/file/d/1ZoRxUgOZXfGsBdsBq5f1B51s2chrY6LX/view?usp=sharing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  <a:hlinkClick r:id="rId5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"/>
          <p:cNvSpPr/>
          <p:nvPr/>
        </p:nvSpPr>
        <p:spPr>
          <a:xfrm>
            <a:off x="81675" y="1366525"/>
            <a:ext cx="1191898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0" name="Google Shape;34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32" y="3425951"/>
            <a:ext cx="11351736" cy="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22" y="3655389"/>
            <a:ext cx="11351736" cy="609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5"/>
          <p:cNvSpPr/>
          <p:nvPr/>
        </p:nvSpPr>
        <p:spPr>
          <a:xfrm>
            <a:off x="534804" y="2574222"/>
            <a:ext cx="1143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ШКІЛЬНА ГЕОГРАФІЧНА ОСВІТА В 2021/2022 Н.Р.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/>
          <p:nvPr/>
        </p:nvSpPr>
        <p:spPr>
          <a:xfrm>
            <a:off x="81675" y="1366525"/>
            <a:ext cx="1191898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32" y="3425951"/>
            <a:ext cx="11351736" cy="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22" y="3655389"/>
            <a:ext cx="11351736" cy="6097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448196" y="283648"/>
            <a:ext cx="11051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НОРМАТИВНО – ПРАВОВЕ ЗАБЕЗПЕЧЕННЯ ОСВІТНЬОГО ПРОЦЕСУ З ГЕОГРАФІЇ В 2021/22 Н.Р.</a:t>
            </a:r>
            <a:endParaRPr/>
          </a:p>
        </p:txBody>
      </p:sp>
      <p:sp>
        <p:nvSpPr>
          <p:cNvPr id="351" name="Google Shape;351;p36"/>
          <p:cNvSpPr/>
          <p:nvPr/>
        </p:nvSpPr>
        <p:spPr>
          <a:xfrm>
            <a:off x="637881" y="912882"/>
            <a:ext cx="11351737" cy="597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Лист Міністерства освіти і науки України «Щодо методичних рекомендацій про викладання навчальних предметів у закладах загальної середньої освіти у 2021/2021 навчальному році»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Методичні рекомендації Рівненського ОІППО “Щодо  вивчення географії в закладах загальної середньої освіти Рівненської області у 2021 – 2022 н. р”.: </a:t>
            </a:r>
            <a:r>
              <a:rPr lang="ru-RU" sz="20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https://roippo.org.ua/activities/scientific_methodological/guidelines.php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Лист Міністерства освіти і науки України №1/9-404 від 09.08.2021 “Про переліки навчальної літератури, рекомендованої Міністерством освіти і науки України для використання у закладах освіти у 2021/2022 навчальному році”:  </a:t>
            </a:r>
            <a:r>
              <a:rPr lang="ru-RU" sz="20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https://imzo.gov.ua/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Лист ІМЗО від 11.08. 2021 № 22.1/10 – 1775 «Методичні рекомендації щодо розвитку STEM – освіти в закладах загальної середньої та позашкільної освіти»: </a:t>
            </a:r>
            <a:r>
              <a:rPr lang="ru-RU" sz="20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https://imzo.gov.ua/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/>
          <p:nvPr/>
        </p:nvSpPr>
        <p:spPr>
          <a:xfrm>
            <a:off x="81675" y="1366525"/>
            <a:ext cx="1191898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32" y="3425951"/>
            <a:ext cx="11351736" cy="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22" y="3655389"/>
            <a:ext cx="11351736" cy="6097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7"/>
          <p:cNvSpPr/>
          <p:nvPr/>
        </p:nvSpPr>
        <p:spPr>
          <a:xfrm>
            <a:off x="448196" y="283648"/>
            <a:ext cx="11051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ПРОГРАМИ З ГЕОГРАФІЇ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473224" y="652980"/>
            <a:ext cx="11351737" cy="614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ru-RU" sz="2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Програма з географії. 6-9 класи </a:t>
            </a:r>
            <a:r>
              <a:rPr lang="ru-RU" sz="22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(наказ МОН України від 07.06. 2017 р. № 804): </a:t>
            </a:r>
            <a:r>
              <a:rPr lang="ru-RU" sz="22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https://mon.gov.ua/ua/osvita/zagalna-serednya-osvita/navchalni-programi/navchalni-programi-5-9-klas</a:t>
            </a: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ru-RU" sz="2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Програма для 8-9 класів з поглибленим вивченням географі</a:t>
            </a:r>
            <a:r>
              <a:rPr lang="ru-RU" sz="22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ї (лист МОН від 25.08.2020 № 1/11-5718): </a:t>
            </a:r>
            <a:r>
              <a:rPr lang="ru-RU" sz="22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https://mon.gov.ua/ua/osvita/zagalna-serednya-osvita/navchalni-programi/navchalni-programi-5-9-klas</a:t>
            </a: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ru-RU" sz="2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Програма.10 -11 класи </a:t>
            </a:r>
            <a:r>
              <a:rPr lang="ru-RU" sz="22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(наказ МОН України від 23.10.2017 р. № 1407):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https://mon.gov.ua/ua/osvita/zagalna-serednya-osvita/navchalni-programi/navchalni-programi-dlya-10-11-klasiv</a:t>
            </a:r>
            <a:endParaRPr sz="2200" b="0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ru-RU" sz="2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Програма для 10 – 11 класів. Профільний рівень </a:t>
            </a:r>
            <a:r>
              <a:rPr lang="ru-RU" sz="22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(наказом МОН від 23.10.2017                  №1407): </a:t>
            </a:r>
            <a:r>
              <a:rPr lang="ru-RU" sz="22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https://mon.gov.ua/ua/osvita/zagalna-seredn</a:t>
            </a:r>
            <a:r>
              <a:rPr lang="ru-RU" sz="20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yaosvita/navchalni-programi/navchalni-programi-dlya-10-11-klasiv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/>
          <p:nvPr/>
        </p:nvSpPr>
        <p:spPr>
          <a:xfrm>
            <a:off x="81675" y="1366525"/>
            <a:ext cx="1191898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6" name="Google Shape;36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32" y="3425951"/>
            <a:ext cx="11351736" cy="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22" y="3655389"/>
            <a:ext cx="11351736" cy="609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8"/>
          <p:cNvSpPr/>
          <p:nvPr/>
        </p:nvSpPr>
        <p:spPr>
          <a:xfrm>
            <a:off x="448196" y="283648"/>
            <a:ext cx="11051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ДОКУМЕНТАЦІЯ ВЧИТЕЛЯ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448196" y="652980"/>
            <a:ext cx="11351737" cy="643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Календарно - тематичне планування та поурочні плани - конспекти 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довільна форма, у тому числі з використанням друкованих чи електронних джерел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формат, обсяг, структура, зміст та оформлення календарно-тематичних планів та поурочних планів-конспектів є індивідуальною справою вчителя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Вимоги: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відповідність Державному стандарту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відповідність очікуваним результатам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відповідність структури і обсягу КТП освітній програмі закладу освіти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забезпечення компетентнісного підходу у викладанні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Джерело: Державна служба якості освіти. Абетка для директора : </a:t>
            </a:r>
            <a:r>
              <a:rPr lang="ru-RU" sz="20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https://mon.gov.ua/storage/app/media/Serpneva%20conferentcia/Abetka_dlya_Dyrektora_2020_compressed.pdf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/>
          <p:cNvSpPr/>
          <p:nvPr/>
        </p:nvSpPr>
        <p:spPr>
          <a:xfrm>
            <a:off x="81675" y="1366525"/>
            <a:ext cx="1191898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5" name="Google Shape;37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32" y="3425951"/>
            <a:ext cx="11351736" cy="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22" y="3655389"/>
            <a:ext cx="11351736" cy="609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9"/>
          <p:cNvSpPr/>
          <p:nvPr/>
        </p:nvSpPr>
        <p:spPr>
          <a:xfrm>
            <a:off x="448196" y="283648"/>
            <a:ext cx="11051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ВЕДЕННЯ ТА ОЦІНЮВАННЯ ШКІЛЬНОЇ ДОКУМЕНТАЦІЇ З ГЕОГРАФІЇ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283760" y="1196752"/>
            <a:ext cx="11351737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ru-RU" sz="21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Видами оцінювання навчальних досягнень учнів є поточне, тематичне,  семестрове, річне оцінювання та державна підсумкова атестація</a:t>
            </a:r>
            <a:endParaRPr sz="21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ru-RU" sz="21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Тематична оцінка виставляється  на підставі результатів опанування учнями матеріалу теми впродовж її вивчення з урахуванням поточних оцінок, різних видів навчальних робіт (практичних, лабораторних, контрольних робіт) та  навчальної активності школярів</a:t>
            </a:r>
            <a:endParaRPr sz="21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ru-RU" sz="21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Оцінка за семестр виставляється за результатами тематичного оцінювання</a:t>
            </a:r>
            <a:endParaRPr sz="21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ru-RU" sz="21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Оцінка за рік  виставляється на основі  семестрових оцінок</a:t>
            </a:r>
            <a:endParaRPr sz="21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ru-RU" sz="21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Практичні роботи виконуються усі, а оцінюються 2 за семестр (як правило підсумкові за змістом)  на вибір учителя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ru-RU" sz="21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Із запропонованої тематики досліджень учень за бажанням вибирає 1-2 (впродовж року) та виконує його індивідуально або в групі. Результати презентуються  учнями і оцінюються вчителем</a:t>
            </a:r>
            <a:endParaRPr sz="21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</a:pPr>
            <a:r>
              <a:rPr lang="ru-RU" sz="21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Обов’язковою для виконання є одна на рік підсумкова письмова  контрольна робота (рекомендовано тестовий формат з картографічним завданням)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/>
          <p:nvPr/>
        </p:nvSpPr>
        <p:spPr>
          <a:xfrm>
            <a:off x="81675" y="1366525"/>
            <a:ext cx="1191898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4" name="Google Shape;38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32" y="3425951"/>
            <a:ext cx="11351736" cy="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22" y="3655389"/>
            <a:ext cx="11351736" cy="6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0"/>
          <p:cNvSpPr/>
          <p:nvPr/>
        </p:nvSpPr>
        <p:spPr>
          <a:xfrm>
            <a:off x="156410" y="508313"/>
            <a:ext cx="12035590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Здійснення організації освітнього процесу з географії у 2021/2022 н. р.  з урахуванням Національного звіту за результатами міжнародного дослідження якості освіти PISA-2018 (режим доступу </a:t>
            </a:r>
            <a:r>
              <a:rPr lang="ru-RU" sz="20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http://testportal.gov.ua/</a:t>
            </a: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Короткострокова перспектива 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оновлення навчальних ресурсів закладів освіти;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включення в програму підготовки вчителів / викладачів природничо-наукових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дисциплін методики формування в учнів здатності критично мислити,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розробляти, проводити експерименти та аналізувати дані, обґрунтовувати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висновки, застосовувати теорії в життєвих ситуаціях, працювати з новими даними;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розробка методичних матеріали щодо проведення 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різноманітних позашкільних занять (екскурсії, польові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дослідження, експедиції, довготривалі спостереження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й експерименти), що сприяють формуванню системного 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природничо-наукового мислення;</a:t>
            </a:r>
            <a:endParaRPr/>
          </a:p>
          <a:p>
            <a:pPr marL="34290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40"/>
          <p:cNvSpPr/>
          <p:nvPr/>
        </p:nvSpPr>
        <p:spPr>
          <a:xfrm>
            <a:off x="420131" y="108203"/>
            <a:ext cx="115805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РЕКОМЕНДАЦІЇ МОН УКРАЇНИ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0216" y="4629700"/>
            <a:ext cx="3961903" cy="222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/>
          <p:nvPr/>
        </p:nvSpPr>
        <p:spPr>
          <a:xfrm>
            <a:off x="81675" y="1366525"/>
            <a:ext cx="1191898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4" name="Google Shape;39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132" y="3425951"/>
            <a:ext cx="11351736" cy="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22" y="3655389"/>
            <a:ext cx="11351736" cy="6097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1"/>
          <p:cNvSpPr/>
          <p:nvPr/>
        </p:nvSpPr>
        <p:spPr>
          <a:xfrm>
            <a:off x="74035" y="333137"/>
            <a:ext cx="12035590" cy="652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❑"/>
            </a:pP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Здійснення організації освітнього процесу з географії у 2021/2022 н. р.  з урахуванням Національного звіту за результатами міжнародного дослідження якості освіти PISA-2018 (режим доступу </a:t>
            </a:r>
            <a:r>
              <a:rPr lang="ru-RU" sz="19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http://testportal.gov.ua/</a:t>
            </a: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9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Довгострокова перспектива </a:t>
            </a:r>
            <a:endParaRPr sz="1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упровадження нових освітніх стандартів і програм з природничо-наукових дисциплін, які б відбивали сучасні погляди на природничо-наукову компетентність й актуалізували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практичну орієнтованість системи природничо-наукових знань;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оновлення відповідно до сучасних вимог освітнього середовища закладів освіти з метою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підвищення ефективності оволодіння природничо-науковою грамотністю;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розробка загальнодоступних ресурсів природничо-наукового </a:t>
            </a:r>
            <a:endParaRPr sz="19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спрямування, зокрема віртуальних лабораторій;</a:t>
            </a:r>
            <a:endParaRPr sz="19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дослідження ефективності впливу на рівень сформованості </a:t>
            </a:r>
            <a:endParaRPr sz="19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природничо-наукової грамотності проєктно-дослідницької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навчальної діяльності в закладах освіти.</a:t>
            </a:r>
            <a:endParaRPr/>
          </a:p>
          <a:p>
            <a:pPr marL="342900" marR="0" lvl="0" indent="-222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endParaRPr sz="19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420131" y="108203"/>
            <a:ext cx="115805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РЕКОМЕНДАЦІЇ МОН УКРАЇНИ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8" name="Google Shape;39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2304" y="4401427"/>
            <a:ext cx="3168352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5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15"/>
          <p:cNvSpPr txBox="1"/>
          <p:nvPr/>
        </p:nvSpPr>
        <p:spPr>
          <a:xfrm>
            <a:off x="263352" y="137696"/>
            <a:ext cx="75873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 РЕАЛІЗУВАТИ КОМПЕТЕНТНІСНИЙ ПІДХІД НА ПРАКТИЦІ ?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0" name="Google Shape;120;p15"/>
          <p:cNvGrpSpPr/>
          <p:nvPr/>
        </p:nvGrpSpPr>
        <p:grpSpPr>
          <a:xfrm>
            <a:off x="1069108" y="1268760"/>
            <a:ext cx="6597686" cy="4968337"/>
            <a:chOff x="734145" y="0"/>
            <a:chExt cx="6597686" cy="4968337"/>
          </a:xfrm>
        </p:grpSpPr>
        <p:sp>
          <p:nvSpPr>
            <p:cNvPr id="121" name="Google Shape;121;p15"/>
            <p:cNvSpPr/>
            <p:nvPr/>
          </p:nvSpPr>
          <p:spPr>
            <a:xfrm rot="10800000">
              <a:off x="1224529" y="0"/>
              <a:ext cx="6107302" cy="1014830"/>
            </a:xfrm>
            <a:prstGeom prst="homePlate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 txBox="1"/>
            <p:nvPr/>
          </p:nvSpPr>
          <p:spPr>
            <a:xfrm>
              <a:off x="1478236" y="0"/>
              <a:ext cx="5853595" cy="101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7500" tIns="76200" rIns="142225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Перевантаженість змісту навчальних програм  та їх невідповідність компетентнісній парадигмі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734145" y="214"/>
              <a:ext cx="1014830" cy="1014830"/>
            </a:xfrm>
            <a:prstGeom prst="ellipse">
              <a:avLst/>
            </a:prstGeom>
            <a:solidFill>
              <a:srgbClr val="C3D4E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 rot="10800000">
              <a:off x="1224529" y="1274523"/>
              <a:ext cx="6107302" cy="1014830"/>
            </a:xfrm>
            <a:prstGeom prst="homePlate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1478236" y="1274523"/>
              <a:ext cx="5853595" cy="101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7500" tIns="76200" rIns="142225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Невідповідність навчальної літератури компетентнісній парадигмі (відірваність від життєвих практик)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734145" y="1317978"/>
              <a:ext cx="1014830" cy="1014830"/>
            </a:xfrm>
            <a:prstGeom prst="ellipse">
              <a:avLst/>
            </a:prstGeom>
            <a:solidFill>
              <a:srgbClr val="C3D4E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 rot="10800000">
              <a:off x="1224529" y="2592288"/>
              <a:ext cx="6107302" cy="1014830"/>
            </a:xfrm>
            <a:prstGeom prst="homePlate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 txBox="1"/>
            <p:nvPr/>
          </p:nvSpPr>
          <p:spPr>
            <a:xfrm>
              <a:off x="1478236" y="2592288"/>
              <a:ext cx="5853595" cy="101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7500" tIns="76200" rIns="142225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Невідповідність системи оцінювання навчальних результатів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734145" y="2635743"/>
              <a:ext cx="1014830" cy="1014830"/>
            </a:xfrm>
            <a:prstGeom prst="ellipse">
              <a:avLst/>
            </a:prstGeom>
            <a:solidFill>
              <a:srgbClr val="C3D4E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 rot="10800000">
              <a:off x="1224529" y="3910052"/>
              <a:ext cx="6107302" cy="1014830"/>
            </a:xfrm>
            <a:prstGeom prst="homePlate">
              <a:avLst>
                <a:gd name="adj" fmla="val 5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1478236" y="3910052"/>
              <a:ext cx="5853595" cy="1014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7500" tIns="76200" rIns="142225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Недостатня науково-методична та психологічна підготовка вчителя до реалізації компетентнісного підходу</a:t>
              </a:r>
              <a:endParaRPr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734145" y="3953507"/>
              <a:ext cx="1014830" cy="1014830"/>
            </a:xfrm>
            <a:prstGeom prst="ellipse">
              <a:avLst/>
            </a:prstGeom>
            <a:solidFill>
              <a:srgbClr val="C3D4E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3" name="Google Shape;13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5536" y="4187885"/>
            <a:ext cx="4176464" cy="2670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/>
          <p:nvPr/>
        </p:nvSpPr>
        <p:spPr>
          <a:xfrm>
            <a:off x="81675" y="1366525"/>
            <a:ext cx="1191898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22" y="3655389"/>
            <a:ext cx="11351736" cy="609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/>
          <p:nvPr/>
        </p:nvSpPr>
        <p:spPr>
          <a:xfrm>
            <a:off x="448196" y="283648"/>
            <a:ext cx="11051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СУЧАСНІ ОСВІТНІ РЕСУРСИ ДЛЯ ВИВЧЕННЯ ГЕОГРАФІЇ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6" name="Google Shape;406;p42"/>
          <p:cNvSpPr/>
          <p:nvPr/>
        </p:nvSpPr>
        <p:spPr>
          <a:xfrm>
            <a:off x="420131" y="980728"/>
            <a:ext cx="1135173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42"/>
          <p:cNvSpPr/>
          <p:nvPr/>
        </p:nvSpPr>
        <p:spPr>
          <a:xfrm>
            <a:off x="420131" y="700734"/>
            <a:ext cx="11580525" cy="874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Безкоштовний спеціалізований науковий словник сучасної суспільної географії: </a:t>
            </a:r>
            <a:r>
              <a:rPr lang="ru-RU" sz="20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https://geohub.org.ua/geography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Географіка. Географічний портал [Електронний ресурс]. - Режим доступу: </a:t>
            </a:r>
            <a:r>
              <a:rPr lang="ru-RU" sz="20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http://geografica.net.ua/publ/galuzi geografiji/metodika vikladannja geografiji/35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Інтернет на користь: онлайн-ресурси для вивчення географії [Електронний ресурс]. - Режим доступу: </a:t>
            </a:r>
            <a:r>
              <a:rPr lang="ru-RU" sz="20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https://naurok.com.ua/post/internet-na-koristonlayn-resursi-dlya-vivchennya-geografi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Всеукраїнська школа онлайн портал [Електронний ресурс]. - Режим доступу: </a:t>
            </a:r>
            <a:r>
              <a:rPr lang="ru-RU" sz="2000" b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https://lms.e-school.net.ua/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PISA: природничо-наукова грамотність / уклад.Т. С. Вакуленко, С. В. Ломакович, В. М. Терещенко, С. А. Новікова; перекл. К. Є. Шумова. - Київ,2018. - 119 с.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Національний звіт за результатами міжнародного дослідження якості освіти PISA-2018 / кол. авт. :М. Мазорчук (осн. автор), Т. Вакуленко, В. Терещенко, Г. Бичко, К. Шумова, С. Раков, В. Горох та ін. ; Український центр оцінювання якості освіти. - Київ : УЦОЯО, 2019. - 439 с.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Уроки PISA -2018: Природничо-наукова грамотність і як її розвивати /авт. О. Козленко, Інституту педагогіки НАПН України ж-л «Біологія і хімія в рідній школі». — 2020. - № 1 - 8 стор.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Медіаграмотність на заняттях з географії. Навчальне видання / Філончук Зоя. За редакцією Волошенюк О., Іванова В. — Київ: АУП, ЦВП, 2020. — 73 с., іл.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3"/>
          <p:cNvSpPr/>
          <p:nvPr/>
        </p:nvSpPr>
        <p:spPr>
          <a:xfrm>
            <a:off x="81675" y="1366525"/>
            <a:ext cx="1191898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22" y="3655389"/>
            <a:ext cx="11351736" cy="6097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3"/>
          <p:cNvSpPr/>
          <p:nvPr/>
        </p:nvSpPr>
        <p:spPr>
          <a:xfrm>
            <a:off x="448196" y="283648"/>
            <a:ext cx="11051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АКТУАЛЬНІ ПИТАННЯ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43"/>
          <p:cNvSpPr/>
          <p:nvPr/>
        </p:nvSpPr>
        <p:spPr>
          <a:xfrm>
            <a:off x="420131" y="980728"/>
            <a:ext cx="1135173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43"/>
          <p:cNvSpPr/>
          <p:nvPr/>
        </p:nvSpPr>
        <p:spPr>
          <a:xfrm>
            <a:off x="250902" y="1004228"/>
            <a:ext cx="11580525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Реалізація навчально - методичного та  технологічного інструментарію щодо впровадження компетентнісно орієнтованого та діяльнісного підходів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Здійснення організації освітнього процесу з географії у 2021/2022 н. р.  з урахуванням Національного звіту за результатами міжнародного дослідження якості освіти PISA-2018 (режим доступу </a:t>
            </a:r>
            <a:r>
              <a:rPr lang="ru-RU" sz="20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http://testportal.gov.ua/</a:t>
            </a: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Реалізація STEM – навчання на уроках географії: (Матеріали форуму для вчителів природничих предметів із теми «STEM – освіта: досвід упровадження,  перспективи розвитку: </a:t>
            </a:r>
            <a:r>
              <a:rPr lang="ru-RU" sz="2000" b="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https://roippo.org.ua/activities/research/konferents-forumi/index.php</a:t>
            </a: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Професійний стандарт вчителя закладу загальної середньої освіти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Медіаграмотність на уроках географії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/>
          <p:nvPr/>
        </p:nvSpPr>
        <p:spPr>
          <a:xfrm>
            <a:off x="924225" y="2659350"/>
            <a:ext cx="10099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endParaRPr sz="6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6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16"/>
          <p:cNvSpPr txBox="1"/>
          <p:nvPr/>
        </p:nvSpPr>
        <p:spPr>
          <a:xfrm>
            <a:off x="263352" y="137696"/>
            <a:ext cx="108318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НАУКОВО-МЕТОДИЧНИЙ СУПРОВІД ІЗ ЗАБЕЗПЕЧЕННЯ КОМПЕТЕНТНІСНОГО ПІДХОДУ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40" name="Google Shape;140;p16"/>
          <p:cNvGraphicFramePr/>
          <p:nvPr/>
        </p:nvGraphicFramePr>
        <p:xfrm>
          <a:off x="899042" y="81046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{D50C7F94-59C7-4EAB-8443-CB84DD6CB5D4}</a:tableStyleId>
              </a:tblPr>
              <a:tblGrid>
                <a:gridCol w="522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Традиційні форми організації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Нетрадиційні форми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12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b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семінари – тренінги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b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семінари – практикуми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b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круглі столи, науково – практичні конференції,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b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творчі групи,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b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опорні школи,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b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поширення педагогічного досвіду, майстер-класи,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b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самоосвіта,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b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авторські творчі майстерні,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b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взаємовідвідування уроків,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b="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засідання методичних об’єднань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методичні фестивалі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ділові ігри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проблемні столи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аналіз конкретних ситуацій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педагогічні дискусії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дебати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аукціон педагогічних ідей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інтернет – конференції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вебінари</a:t>
                      </a: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▪"/>
                      </a:pPr>
                      <a:r>
                        <a:rPr lang="ru-RU" sz="20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методичні  студії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17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17"/>
          <p:cNvSpPr txBox="1"/>
          <p:nvPr/>
        </p:nvSpPr>
        <p:spPr>
          <a:xfrm>
            <a:off x="263352" y="137696"/>
            <a:ext cx="458490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ІНФОРМАЦІЙНИЙ НАПРЯМ РОБОТИ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479376" y="876292"/>
            <a:ext cx="7848872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Методичні рекомендації</a:t>
            </a: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Організація освітнього процесу з географії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Оцінювання та контроль навчальних досягнень учнів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Організація освітнього процесу в умовах карантину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Формування медіаграмотності на уроках географії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Використання мультимедійних технологій на уроках географії</a:t>
            </a:r>
            <a:endParaRPr/>
          </a:p>
          <a:p>
            <a:pPr marL="2857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479376" y="3068960"/>
            <a:ext cx="9937501" cy="297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Дидактичні матеріали</a:t>
            </a: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Створення електронних посібників для 8-9 класів (спільно з «Контур плюс»)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Створення дидактичних матеріалів з забезпечення профільного вивчення географії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Електронний посібник «Особливості компетентнісно орієнтованого уроку з географії»</a:t>
            </a:r>
            <a:endParaRPr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Організація навчально-дослідницької роботи учнів на шкільному географічному майданчику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Видавнича діяльність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18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18"/>
          <p:cNvSpPr txBox="1"/>
          <p:nvPr/>
        </p:nvSpPr>
        <p:spPr>
          <a:xfrm>
            <a:off x="263352" y="137696"/>
            <a:ext cx="64588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КРАЄЗНАВЧЕ СПРЯМУВАННЯ ШКІЛЬНОЇ ГЕОГРАФІЇ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6831587" y="5653111"/>
            <a:ext cx="46128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Географічний атлас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«Рівненська область»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1128796" y="5653111"/>
            <a:ext cx="518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Навчально – методичний посібник</a:t>
            </a:r>
            <a:b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«Рідний край – Рівненщина»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l="6601" t="4850" r="5199" b="2750"/>
          <a:stretch/>
        </p:blipFill>
        <p:spPr>
          <a:xfrm>
            <a:off x="1994240" y="683761"/>
            <a:ext cx="3453112" cy="482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0136" y="683761"/>
            <a:ext cx="3635725" cy="482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Google Shape;163;p19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19"/>
          <p:cNvSpPr txBox="1"/>
          <p:nvPr/>
        </p:nvSpPr>
        <p:spPr>
          <a:xfrm>
            <a:off x="263352" y="137696"/>
            <a:ext cx="7933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ІНФОРМАЦІЙНИЙ НАПРЯМ РОБОТИ – ВИДАВНИЧА ДІЯЛЬНІСТЬ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3">
            <a:alphaModFix/>
          </a:blip>
          <a:srcRect l="6431" t="2892" r="7634" b="1541"/>
          <a:stretch/>
        </p:blipFill>
        <p:spPr>
          <a:xfrm>
            <a:off x="6540563" y="612253"/>
            <a:ext cx="2063721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4">
            <a:alphaModFix/>
          </a:blip>
          <a:srcRect l="7472" t="2222" r="6592" b="4434"/>
          <a:stretch/>
        </p:blipFill>
        <p:spPr>
          <a:xfrm>
            <a:off x="5077118" y="3746700"/>
            <a:ext cx="2112858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">
            <a:alphaModFix/>
          </a:blip>
          <a:srcRect l="9330" t="2221" r="4734" b="2212"/>
          <a:stretch/>
        </p:blipFill>
        <p:spPr>
          <a:xfrm>
            <a:off x="3411119" y="612253"/>
            <a:ext cx="2063721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6">
            <a:alphaModFix/>
          </a:blip>
          <a:srcRect l="8889" t="3943" r="5175" b="4935"/>
          <a:stretch/>
        </p:blipFill>
        <p:spPr>
          <a:xfrm>
            <a:off x="1846463" y="3746700"/>
            <a:ext cx="2164392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7">
            <a:alphaModFix/>
          </a:blip>
          <a:srcRect l="8889" r="5175" b="2211"/>
          <a:stretch/>
        </p:blipFill>
        <p:spPr>
          <a:xfrm>
            <a:off x="328576" y="612253"/>
            <a:ext cx="201682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8">
            <a:alphaModFix/>
          </a:blip>
          <a:srcRect l="6601" t="4850" r="5199" b="2750"/>
          <a:stretch/>
        </p:blipFill>
        <p:spPr>
          <a:xfrm>
            <a:off x="8256240" y="3746700"/>
            <a:ext cx="219068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70007" y="612253"/>
            <a:ext cx="2306531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0"/>
          <p:cNvGrpSpPr/>
          <p:nvPr/>
        </p:nvGrpSpPr>
        <p:grpSpPr>
          <a:xfrm>
            <a:off x="8146727" y="4365104"/>
            <a:ext cx="4032448" cy="2492896"/>
            <a:chOff x="-1968896" y="-1337030"/>
            <a:chExt cx="13935000" cy="7838438"/>
          </a:xfrm>
        </p:grpSpPr>
        <p:pic>
          <p:nvPicPr>
            <p:cNvPr id="177" name="Google Shape;17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968896" y="-1337030"/>
              <a:ext cx="13935000" cy="7838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0"/>
            <p:cNvPicPr preferRelativeResize="0"/>
            <p:nvPr/>
          </p:nvPicPr>
          <p:blipFill rotWithShape="1">
            <a:blip r:embed="rId4">
              <a:alphaModFix/>
            </a:blip>
            <a:srcRect l="35655" t="12861" r="37992" b="86220"/>
            <a:stretch/>
          </p:blipFill>
          <p:spPr>
            <a:xfrm>
              <a:off x="3071664" y="-387424"/>
              <a:ext cx="3672408" cy="72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0"/>
            <p:cNvPicPr preferRelativeResize="0"/>
            <p:nvPr/>
          </p:nvPicPr>
          <p:blipFill rotWithShape="1">
            <a:blip r:embed="rId4">
              <a:alphaModFix/>
            </a:blip>
            <a:srcRect l="35655" t="12861" r="37992" b="86220"/>
            <a:stretch/>
          </p:blipFill>
          <p:spPr>
            <a:xfrm>
              <a:off x="3071664" y="-459432"/>
              <a:ext cx="3672408" cy="72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0"/>
            <p:cNvPicPr preferRelativeResize="0"/>
            <p:nvPr/>
          </p:nvPicPr>
          <p:blipFill rotWithShape="1">
            <a:blip r:embed="rId4">
              <a:alphaModFix/>
            </a:blip>
            <a:srcRect l="35655" t="12861" r="37992" b="86220"/>
            <a:stretch/>
          </p:blipFill>
          <p:spPr>
            <a:xfrm>
              <a:off x="3079676" y="-531440"/>
              <a:ext cx="3672408" cy="72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0"/>
            <p:cNvPicPr preferRelativeResize="0"/>
            <p:nvPr/>
          </p:nvPicPr>
          <p:blipFill rotWithShape="1">
            <a:blip r:embed="rId4">
              <a:alphaModFix/>
            </a:blip>
            <a:srcRect l="35655" t="12861" r="37992" b="86220"/>
            <a:stretch/>
          </p:blipFill>
          <p:spPr>
            <a:xfrm>
              <a:off x="3071664" y="-603448"/>
              <a:ext cx="3672408" cy="7200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2" name="Google Shape;182;p20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20"/>
          <p:cNvSpPr txBox="1"/>
          <p:nvPr/>
        </p:nvSpPr>
        <p:spPr>
          <a:xfrm>
            <a:off x="263352" y="137696"/>
            <a:ext cx="19383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ЧОМУ ВЧИТИ?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340494" y="550418"/>
            <a:ext cx="11593685" cy="413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навички критичного мислення, креативних якостей та когнітивної гнучкості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навички організаційних та комунікаційних здібностей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всебічний розвиток особистості шляхом виявлення її нахилів і здібностей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навички оволодіння засобами пізнавальної, дослідної та практичної діяльності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виховання особистості, яка прагне до здобуття освіти упродовж життя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формування умінь практичного і творчого застосування здобутих знань</a:t>
            </a:r>
            <a:endParaRPr sz="20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ru-RU" sz="20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застосовування здобутих знаннь у процесі життєдіяльнос</a:t>
            </a:r>
            <a:r>
              <a:rPr lang="ru-RU" sz="18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ті </a:t>
            </a: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1"/>
          <p:cNvGrpSpPr/>
          <p:nvPr/>
        </p:nvGrpSpPr>
        <p:grpSpPr>
          <a:xfrm>
            <a:off x="622473" y="2636917"/>
            <a:ext cx="11306174" cy="2995528"/>
            <a:chOff x="0" y="576069"/>
            <a:chExt cx="11306174" cy="2995528"/>
          </a:xfrm>
        </p:grpSpPr>
        <p:sp>
          <p:nvSpPr>
            <p:cNvPr id="190" name="Google Shape;190;p21"/>
            <p:cNvSpPr/>
            <p:nvPr/>
          </p:nvSpPr>
          <p:spPr>
            <a:xfrm>
              <a:off x="0" y="576069"/>
              <a:ext cx="9610248" cy="688497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 txBox="1"/>
            <p:nvPr/>
          </p:nvSpPr>
          <p:spPr>
            <a:xfrm>
              <a:off x="20165" y="596234"/>
              <a:ext cx="8423565" cy="648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ru-RU" sz="24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Сучасні методики, техніки, технології</a:t>
              </a:r>
              <a:endParaRPr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936089" y="1778623"/>
              <a:ext cx="9610248" cy="603944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 txBox="1"/>
            <p:nvPr/>
          </p:nvSpPr>
          <p:spPr>
            <a:xfrm>
              <a:off x="953778" y="1796312"/>
              <a:ext cx="7996746" cy="568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Сучасний компетентнісно орієнтований урок</a:t>
              </a:r>
              <a:endParaRPr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695926" y="2880315"/>
              <a:ext cx="9610248" cy="691282"/>
            </a:xfrm>
            <a:prstGeom prst="roundRect">
              <a:avLst>
                <a:gd name="adj" fmla="val 10000"/>
              </a:avLst>
            </a:prstGeom>
            <a:solidFill>
              <a:srgbClr val="1E4E79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1716173" y="2900562"/>
              <a:ext cx="7991630" cy="6507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Контроль та оцінювання учнів</a:t>
              </a:r>
              <a:endParaRPr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8928993" y="1310541"/>
              <a:ext cx="730161" cy="41765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1"/>
            <p:cNvSpPr txBox="1"/>
            <p:nvPr/>
          </p:nvSpPr>
          <p:spPr>
            <a:xfrm>
              <a:off x="9093279" y="1310541"/>
              <a:ext cx="401589" cy="314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9793086" y="2448275"/>
              <a:ext cx="730161" cy="43263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EEF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1"/>
            <p:cNvSpPr txBox="1"/>
            <p:nvPr/>
          </p:nvSpPr>
          <p:spPr>
            <a:xfrm>
              <a:off x="9957372" y="2448275"/>
              <a:ext cx="401589" cy="325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0" name="Google Shape;200;p21"/>
          <p:cNvSpPr/>
          <p:nvPr/>
        </p:nvSpPr>
        <p:spPr>
          <a:xfrm>
            <a:off x="479376" y="908720"/>
            <a:ext cx="1159328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Пріоритетний напрямок діяльності -  </a:t>
            </a:r>
            <a:r>
              <a:rPr lang="ru-RU" sz="22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розробка сучасного освітнього </a:t>
            </a:r>
            <a:r>
              <a:rPr lang="ru-RU" sz="24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інструментарію</a:t>
            </a:r>
            <a:r>
              <a:rPr lang="ru-RU" sz="22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компетентнісно - орієнтованого навчання з географії</a:t>
            </a:r>
            <a:endParaRPr sz="2200" b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1" name="Google Shape;201;p21"/>
          <p:cNvCxnSpPr/>
          <p:nvPr/>
        </p:nvCxnSpPr>
        <p:spPr>
          <a:xfrm>
            <a:off x="334963" y="476250"/>
            <a:ext cx="11340000" cy="0"/>
          </a:xfrm>
          <a:prstGeom prst="straightConnector1">
            <a:avLst/>
          </a:prstGeom>
          <a:noFill/>
          <a:ln w="952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21"/>
          <p:cNvSpPr txBox="1"/>
          <p:nvPr/>
        </p:nvSpPr>
        <p:spPr>
          <a:xfrm>
            <a:off x="263352" y="137696"/>
            <a:ext cx="100319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ІНСТРУМЕНТАРІЙ КОМПЕТЕНТНІСНО - ОРІЄНТОВАНОГО НАВЧАННЯ З ГЕОГРАФІЇ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1951</Words>
  <Application>Microsoft Office PowerPoint</Application>
  <PresentationFormat>Широкий екран</PresentationFormat>
  <Paragraphs>226</Paragraphs>
  <Slides>32</Slides>
  <Notes>32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9" baseType="lpstr">
      <vt:lpstr>Calibri</vt:lpstr>
      <vt:lpstr>Comic Sans MS</vt:lpstr>
      <vt:lpstr>Arial</vt:lpstr>
      <vt:lpstr>Times New Roman</vt:lpstr>
      <vt:lpstr>Noto Sans Symbols</vt:lpstr>
      <vt:lpstr>Century Gothic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Boss</dc:creator>
  <cp:lastModifiedBy>Boss</cp:lastModifiedBy>
  <cp:revision>1</cp:revision>
  <dcterms:modified xsi:type="dcterms:W3CDTF">2021-08-28T15:49:59Z</dcterms:modified>
</cp:coreProperties>
</file>