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404" r:id="rId3"/>
    <p:sldId id="368" r:id="rId4"/>
    <p:sldId id="386" r:id="rId5"/>
    <p:sldId id="393" r:id="rId6"/>
    <p:sldId id="394" r:id="rId7"/>
    <p:sldId id="387" r:id="rId8"/>
    <p:sldId id="395" r:id="rId9"/>
    <p:sldId id="396" r:id="rId10"/>
    <p:sldId id="397" r:id="rId11"/>
    <p:sldId id="398" r:id="rId12"/>
    <p:sldId id="388" r:id="rId13"/>
    <p:sldId id="390" r:id="rId14"/>
    <p:sldId id="344" r:id="rId15"/>
    <p:sldId id="403" r:id="rId16"/>
    <p:sldId id="354" r:id="rId17"/>
    <p:sldId id="361" r:id="rId18"/>
    <p:sldId id="355" r:id="rId19"/>
    <p:sldId id="345" r:id="rId20"/>
    <p:sldId id="346" r:id="rId21"/>
    <p:sldId id="347" r:id="rId22"/>
    <p:sldId id="343" r:id="rId23"/>
    <p:sldId id="348" r:id="rId24"/>
    <p:sldId id="353" r:id="rId25"/>
    <p:sldId id="357" r:id="rId26"/>
    <p:sldId id="363" r:id="rId27"/>
    <p:sldId id="367" r:id="rId28"/>
    <p:sldId id="365" r:id="rId29"/>
    <p:sldId id="306" r:id="rId30"/>
    <p:sldId id="352" r:id="rId31"/>
    <p:sldId id="287" r:id="rId32"/>
    <p:sldId id="392"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3E"/>
    <a:srgbClr val="66FF33"/>
    <a:srgbClr val="FFFF66"/>
    <a:srgbClr val="CCFFFF"/>
    <a:srgbClr val="FF99FF"/>
    <a:srgbClr val="FF66CC"/>
    <a:srgbClr val="D07C7A"/>
    <a:srgbClr val="FF0066"/>
    <a:srgbClr val="99FFCC"/>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6" autoAdjust="0"/>
    <p:restoredTop sz="93167" autoAdjust="0"/>
  </p:normalViewPr>
  <p:slideViewPr>
    <p:cSldViewPr>
      <p:cViewPr varScale="1">
        <p:scale>
          <a:sx n="68" d="100"/>
          <a:sy n="68" d="100"/>
        </p:scale>
        <p:origin x="147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BE8B8B6-4448-4710-B989-027C5CB5E4D2}" type="datetimeFigureOut">
              <a:rPr lang="ru-RU" smtClean="0"/>
              <a:pPr/>
              <a:t>21.12.2021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AE28DE-47B5-4F4C-8B02-D3918080DE4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8B8B6-4448-4710-B989-027C5CB5E4D2}" type="datetimeFigureOut">
              <a:rPr lang="ru-RU" smtClean="0"/>
              <a:pPr/>
              <a:t>21.12.2021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E28DE-47B5-4F4C-8B02-D3918080DE4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358246" cy="3024336"/>
          </a:xfrm>
          <a:solidFill>
            <a:schemeClr val="accent1">
              <a:lumMod val="40000"/>
              <a:lumOff val="60000"/>
            </a:schemeClr>
          </a:solidFill>
          <a:ln w="28575">
            <a:solidFill>
              <a:srgbClr val="B30D7C"/>
            </a:solidFill>
          </a:ln>
        </p:spPr>
        <p:txBody>
          <a:bodyPr>
            <a:normAutofit fontScale="90000"/>
          </a:bodyPr>
          <a:lstStyle/>
          <a:p>
            <a:r>
              <a:rPr lang="uk-UA" sz="2400" b="1" dirty="0" smtClean="0">
                <a:latin typeface="Times New Roman" pitchFamily="18" charset="0"/>
                <a:cs typeface="Times New Roman" pitchFamily="18" charset="0"/>
              </a:rPr>
              <a:t/>
            </a:r>
            <a:br>
              <a:rPr lang="uk-UA" sz="2400" b="1" dirty="0" smtClean="0">
                <a:latin typeface="Times New Roman" pitchFamily="18" charset="0"/>
                <a:cs typeface="Times New Roman" pitchFamily="18" charset="0"/>
              </a:rPr>
            </a:br>
            <a:r>
              <a:rPr lang="uk-UA" sz="2400" b="1" dirty="0" smtClean="0">
                <a:latin typeface="Times New Roman" pitchFamily="18" charset="0"/>
                <a:cs typeface="Times New Roman" pitchFamily="18" charset="0"/>
              </a:rPr>
              <a:t/>
            </a:r>
            <a:br>
              <a:rPr lang="uk-UA" sz="2400" b="1" dirty="0" smtClean="0">
                <a:latin typeface="Times New Roman" pitchFamily="18" charset="0"/>
                <a:cs typeface="Times New Roman" pitchFamily="18" charset="0"/>
              </a:rPr>
            </a:br>
            <a:r>
              <a:rPr lang="uk-UA" sz="2400" b="1" dirty="0" smtClean="0">
                <a:latin typeface="Times New Roman" pitchFamily="18" charset="0"/>
                <a:cs typeface="Times New Roman" pitchFamily="18" charset="0"/>
              </a:rPr>
              <a:t>Семінар-практикум</a:t>
            </a:r>
            <a:r>
              <a:rPr lang="uk-UA" b="1" dirty="0" smtClean="0">
                <a:latin typeface="Times New Roman" pitchFamily="18" charset="0"/>
                <a:cs typeface="Times New Roman" pitchFamily="18" charset="0"/>
              </a:rPr>
              <a:t> </a:t>
            </a:r>
            <a:br>
              <a:rPr lang="uk-UA" b="1" dirty="0" smtClean="0">
                <a:latin typeface="Times New Roman" pitchFamily="18" charset="0"/>
                <a:cs typeface="Times New Roman" pitchFamily="18" charset="0"/>
              </a:rPr>
            </a:br>
            <a:r>
              <a:rPr lang="uk-UA" b="1" dirty="0" smtClean="0">
                <a:solidFill>
                  <a:schemeClr val="accent2">
                    <a:lumMod val="75000"/>
                  </a:schemeClr>
                </a:solidFill>
                <a:latin typeface="Times New Roman" pitchFamily="18" charset="0"/>
                <a:cs typeface="Times New Roman" pitchFamily="18" charset="0"/>
              </a:rPr>
              <a:t>“</a:t>
            </a:r>
            <a:r>
              <a:rPr lang="uk-UA" b="1" i="1" dirty="0" smtClean="0">
                <a:solidFill>
                  <a:schemeClr val="accent2">
                    <a:lumMod val="75000"/>
                  </a:schemeClr>
                </a:solidFill>
                <a:latin typeface="Comic Sans MS" pitchFamily="66" charset="0"/>
                <a:cs typeface="Times New Roman" pitchFamily="18" charset="0"/>
              </a:rPr>
              <a:t>Сучасні підходи до створення </a:t>
            </a:r>
            <a:br>
              <a:rPr lang="uk-UA" b="1" i="1" dirty="0" smtClean="0">
                <a:solidFill>
                  <a:schemeClr val="accent2">
                    <a:lumMod val="75000"/>
                  </a:schemeClr>
                </a:solidFill>
                <a:latin typeface="Comic Sans MS" pitchFamily="66" charset="0"/>
                <a:cs typeface="Times New Roman" pitchFamily="18" charset="0"/>
              </a:rPr>
            </a:br>
            <a:r>
              <a:rPr lang="uk-UA" b="1" i="1" dirty="0" smtClean="0">
                <a:solidFill>
                  <a:schemeClr val="accent2">
                    <a:lumMod val="75000"/>
                  </a:schemeClr>
                </a:solidFill>
                <a:latin typeface="Comic Sans MS" pitchFamily="66" charset="0"/>
                <a:cs typeface="Times New Roman" pitchFamily="18" charset="0"/>
              </a:rPr>
              <a:t>розвивального середовища в ЗДО”</a:t>
            </a:r>
            <a:r>
              <a:rPr lang="uk-UA"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ambria" pitchFamily="18" charset="0"/>
              </a:rPr>
              <a:t/>
            </a:r>
            <a:br>
              <a:rPr lang="uk-UA"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ambria" pitchFamily="18" charset="0"/>
              </a:rPr>
            </a:br>
            <a:r>
              <a:rPr lang="uk-UA"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ambria" pitchFamily="18" charset="0"/>
              </a:rPr>
              <a:t/>
            </a:r>
            <a:br>
              <a:rPr lang="uk-UA"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ambria" pitchFamily="18" charset="0"/>
              </a:rPr>
            </a:br>
            <a:r>
              <a:rPr lang="uk-UA" b="1" dirty="0" smtClean="0">
                <a:ln w="11430">
                  <a:noFill/>
                </a:ln>
                <a:solidFill>
                  <a:schemeClr val="accent2">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uk-UA" sz="3100" b="1" dirty="0" smtClean="0">
                <a:ln w="11430">
                  <a:noFill/>
                </a:ln>
                <a:solidFill>
                  <a:schemeClr val="accent2">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 </a:t>
            </a:r>
            <a:endParaRPr lang="ru-RU" sz="4000" dirty="0">
              <a:solidFill>
                <a:srgbClr val="C00000"/>
              </a:solidFill>
              <a:latin typeface="Cambria" pitchFamily="18" charset="0"/>
            </a:endParaRPr>
          </a:p>
        </p:txBody>
      </p:sp>
      <p:sp>
        <p:nvSpPr>
          <p:cNvPr id="4" name="TextBox 3"/>
          <p:cNvSpPr txBox="1"/>
          <p:nvPr/>
        </p:nvSpPr>
        <p:spPr>
          <a:xfrm>
            <a:off x="5853894" y="2228671"/>
            <a:ext cx="2786050" cy="1200329"/>
          </a:xfrm>
          <a:prstGeom prst="rect">
            <a:avLst/>
          </a:prstGeom>
          <a:noFill/>
        </p:spPr>
        <p:txBody>
          <a:bodyPr wrap="square" rtlCol="0">
            <a:spAutoFit/>
          </a:bodyPr>
          <a:lstStyle/>
          <a:p>
            <a:endParaRPr lang="uk-UA" dirty="0" smtClean="0"/>
          </a:p>
          <a:p>
            <a:r>
              <a:rPr lang="uk-UA" b="1" i="1" dirty="0" smtClean="0"/>
              <a:t>Козлова А.В. </a:t>
            </a:r>
            <a:r>
              <a:rPr lang="uk-UA" dirty="0" smtClean="0"/>
              <a:t>– вихователь-методист</a:t>
            </a:r>
          </a:p>
          <a:p>
            <a:r>
              <a:rPr lang="uk-UA" dirty="0"/>
              <a:t>(</a:t>
            </a:r>
            <a:r>
              <a:rPr lang="uk-UA" dirty="0" smtClean="0"/>
              <a:t>керівник спільноти</a:t>
            </a:r>
            <a:r>
              <a:rPr lang="uk-UA" dirty="0"/>
              <a:t>)</a:t>
            </a:r>
            <a:endParaRPr lang="ru-RU" dirty="0"/>
          </a:p>
        </p:txBody>
      </p:sp>
      <p:pic>
        <p:nvPicPr>
          <p:cNvPr id="7" name="Рисунок 6" descr="IMG_9426.JPG"/>
          <p:cNvPicPr>
            <a:picLocks noChangeAspect="1"/>
          </p:cNvPicPr>
          <p:nvPr/>
        </p:nvPicPr>
        <p:blipFill>
          <a:blip r:embed="rId2" cstate="print"/>
          <a:stretch>
            <a:fillRect/>
          </a:stretch>
        </p:blipFill>
        <p:spPr>
          <a:xfrm>
            <a:off x="251520" y="3501008"/>
            <a:ext cx="4032448"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IMG_9429.JPG"/>
          <p:cNvPicPr>
            <a:picLocks noChangeAspect="1"/>
          </p:cNvPicPr>
          <p:nvPr/>
        </p:nvPicPr>
        <p:blipFill>
          <a:blip r:embed="rId3" cstate="print"/>
          <a:stretch>
            <a:fillRect/>
          </a:stretch>
        </p:blipFill>
        <p:spPr>
          <a:xfrm>
            <a:off x="4644008" y="3501008"/>
            <a:ext cx="3995936" cy="2996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16" name="Прямоугольник 15"/>
          <p:cNvSpPr/>
          <p:nvPr/>
        </p:nvSpPr>
        <p:spPr>
          <a:xfrm>
            <a:off x="316710" y="330061"/>
            <a:ext cx="5544616" cy="2800767"/>
          </a:xfrm>
          <a:prstGeom prst="rect">
            <a:avLst/>
          </a:prstGeom>
        </p:spPr>
        <p:txBody>
          <a:bodyPr wrap="square">
            <a:spAutoFit/>
          </a:bodyPr>
          <a:lstStyle/>
          <a:p>
            <a:pPr algn="just"/>
            <a:r>
              <a:rPr lang="uk-UA" sz="1600" dirty="0" smtClean="0"/>
              <a:t>	</a:t>
            </a:r>
            <a:endParaRPr lang="uk-UA" sz="1600" dirty="0"/>
          </a:p>
          <a:p>
            <a:pPr algn="just"/>
            <a:endParaRPr lang="uk-UA" sz="1600" b="1" i="1" dirty="0"/>
          </a:p>
          <a:p>
            <a:pPr algn="just"/>
            <a:r>
              <a:rPr lang="uk-UA" sz="1600" b="1" i="1" dirty="0" smtClean="0"/>
              <a:t>Принцип</a:t>
            </a:r>
            <a:r>
              <a:rPr lang="uk-UA" sz="1600" b="1" i="1" dirty="0" smtClean="0">
                <a:solidFill>
                  <a:srgbClr val="FF0000"/>
                </a:solidFill>
              </a:rPr>
              <a:t> </a:t>
            </a:r>
            <a:r>
              <a:rPr lang="uk-UA" sz="1600" b="1" i="1" dirty="0" err="1" smtClean="0">
                <a:solidFill>
                  <a:srgbClr val="FF0000"/>
                </a:solidFill>
              </a:rPr>
              <a:t>поліфункціональності</a:t>
            </a:r>
            <a:r>
              <a:rPr lang="uk-UA" sz="1600" b="1" i="1" dirty="0">
                <a:solidFill>
                  <a:srgbClr val="FF0000"/>
                </a:solidFill>
              </a:rPr>
              <a:t> </a:t>
            </a:r>
            <a:r>
              <a:rPr lang="uk-UA" sz="1600" b="1" i="1" dirty="0" smtClean="0"/>
              <a:t>передбачає</a:t>
            </a:r>
            <a:r>
              <a:rPr lang="uk-UA" sz="1600" b="1" i="1" dirty="0" smtClean="0">
                <a:solidFill>
                  <a:srgbClr val="FF0000"/>
                </a:solidFill>
              </a:rPr>
              <a:t>:</a:t>
            </a:r>
          </a:p>
          <a:p>
            <a:pPr marL="285750" indent="-285750" algn="just">
              <a:buFont typeface="Arial" panose="020B0604020202020204" pitchFamily="34" charset="0"/>
              <a:buChar char="•"/>
            </a:pPr>
            <a:r>
              <a:rPr lang="uk-UA" sz="1600" b="1" i="1" dirty="0" smtClean="0"/>
              <a:t>Можливість різноманітного використання предметного середовища, наприклад дитячих меблів, матів, ширм і </a:t>
            </a:r>
            <a:r>
              <a:rPr lang="uk-UA" sz="1600" b="1" i="1" dirty="0" err="1" smtClean="0"/>
              <a:t>т.д</a:t>
            </a:r>
            <a:r>
              <a:rPr lang="uk-UA" sz="1600" b="1" i="1" dirty="0" smtClean="0"/>
              <a:t>.</a:t>
            </a:r>
          </a:p>
          <a:p>
            <a:pPr marL="285750" indent="-285750" algn="just">
              <a:buFont typeface="Arial" panose="020B0604020202020204" pitchFamily="34" charset="0"/>
              <a:buChar char="•"/>
            </a:pPr>
            <a:r>
              <a:rPr lang="uk-UA" sz="1600" b="1" i="1" dirty="0" smtClean="0"/>
              <a:t>Наявність в групі </a:t>
            </a:r>
            <a:r>
              <a:rPr lang="uk-UA" sz="1600" b="1" i="1" dirty="0" err="1" smtClean="0"/>
              <a:t>поліфункціональних</a:t>
            </a:r>
            <a:r>
              <a:rPr lang="uk-UA" sz="1600" b="1" i="1" dirty="0" smtClean="0"/>
              <a:t> предметів, в тому числі природних матеріалів для використання в різних видах дитячої активності.</a:t>
            </a:r>
          </a:p>
          <a:p>
            <a:pPr marL="285750" indent="-285750" algn="just">
              <a:buFont typeface="Arial" panose="020B0604020202020204" pitchFamily="34" charset="0"/>
              <a:buChar char="•"/>
            </a:pPr>
            <a:endParaRPr lang="uk-UA" sz="1600" b="1" i="1" dirty="0" smtClean="0">
              <a:solidFill>
                <a:srgbClr val="FF0000"/>
              </a:solidFill>
            </a:endParaRPr>
          </a:p>
          <a:p>
            <a:pPr marL="285750" indent="-285750" algn="just">
              <a:buFont typeface="Arial" panose="020B0604020202020204" pitchFamily="34" charset="0"/>
              <a:buChar char="•"/>
            </a:pPr>
            <a:endParaRPr lang="en-US" sz="1600" dirty="0"/>
          </a:p>
        </p:txBody>
      </p:sp>
      <p:sp>
        <p:nvSpPr>
          <p:cNvPr id="5" name="Прямоугольник 4"/>
          <p:cNvSpPr/>
          <p:nvPr/>
        </p:nvSpPr>
        <p:spPr>
          <a:xfrm>
            <a:off x="539552" y="335792"/>
            <a:ext cx="8280920" cy="677108"/>
          </a:xfrm>
          <a:prstGeom prst="rect">
            <a:avLst/>
          </a:prstGeom>
        </p:spPr>
        <p:txBody>
          <a:bodyPr wrap="square">
            <a:spAutoFit/>
          </a:bodyPr>
          <a:lstStyle/>
          <a:p>
            <a:pPr algn="just"/>
            <a:r>
              <a:rPr lang="uk-UA" dirty="0" smtClean="0"/>
              <a:t>	</a:t>
            </a:r>
            <a:endParaRPr lang="uk-UA" sz="2000" dirty="0" smtClean="0"/>
          </a:p>
          <a:p>
            <a:pPr algn="just"/>
            <a:endParaRPr lang="en-US" sz="2000" dirty="0"/>
          </a:p>
        </p:txBody>
      </p:sp>
      <p:pic>
        <p:nvPicPr>
          <p:cNvPr id="6" name="Picture 4" descr="D:\ДНЗ\відкр.зан.Бугайчук О.П\IMG_5210.JPG"/>
          <p:cNvPicPr>
            <a:picLocks noChangeAspect="1" noChangeArrowheads="1"/>
          </p:cNvPicPr>
          <p:nvPr/>
        </p:nvPicPr>
        <p:blipFill>
          <a:blip r:embed="rId2" cstate="print"/>
          <a:srcRect/>
          <a:stretch>
            <a:fillRect/>
          </a:stretch>
        </p:blipFill>
        <p:spPr bwMode="auto">
          <a:xfrm>
            <a:off x="5892316" y="930683"/>
            <a:ext cx="2952328" cy="2214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descr="D:\ДНЗ\відкр.зан.Бугайчук О.П\IMG_5208.JPG"/>
          <p:cNvPicPr>
            <a:picLocks noChangeAspect="1" noChangeArrowheads="1"/>
          </p:cNvPicPr>
          <p:nvPr/>
        </p:nvPicPr>
        <p:blipFill>
          <a:blip r:embed="rId3" cstate="print"/>
          <a:srcRect/>
          <a:stretch>
            <a:fillRect/>
          </a:stretch>
        </p:blipFill>
        <p:spPr bwMode="auto">
          <a:xfrm>
            <a:off x="395536" y="3733752"/>
            <a:ext cx="3391194" cy="2543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D:\ДНЗ\відкр.зан.Бугайчук О.П\IMG_5188.JPG"/>
          <p:cNvPicPr>
            <a:picLocks noChangeAspect="1" noChangeArrowheads="1"/>
          </p:cNvPicPr>
          <p:nvPr/>
        </p:nvPicPr>
        <p:blipFill>
          <a:blip r:embed="rId4" cstate="print"/>
          <a:srcRect/>
          <a:stretch>
            <a:fillRect/>
          </a:stretch>
        </p:blipFill>
        <p:spPr bwMode="auto">
          <a:xfrm>
            <a:off x="4427984" y="3738866"/>
            <a:ext cx="3384376" cy="2538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1966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16" name="Прямоугольник 15"/>
          <p:cNvSpPr/>
          <p:nvPr/>
        </p:nvSpPr>
        <p:spPr>
          <a:xfrm>
            <a:off x="1039043" y="335792"/>
            <a:ext cx="7351634" cy="4524315"/>
          </a:xfrm>
          <a:prstGeom prst="rect">
            <a:avLst/>
          </a:prstGeom>
        </p:spPr>
        <p:txBody>
          <a:bodyPr wrap="square">
            <a:spAutoFit/>
          </a:bodyPr>
          <a:lstStyle/>
          <a:p>
            <a:pPr algn="just"/>
            <a:r>
              <a:rPr lang="uk-UA" sz="1600" dirty="0" smtClean="0"/>
              <a:t>	</a:t>
            </a:r>
            <a:endParaRPr lang="uk-UA" sz="1600" dirty="0"/>
          </a:p>
          <a:p>
            <a:pPr algn="just"/>
            <a:endParaRPr lang="uk-UA" sz="1600" b="1" i="1" dirty="0"/>
          </a:p>
          <a:p>
            <a:pPr algn="just"/>
            <a:r>
              <a:rPr lang="uk-UA" sz="1600" b="1" i="1" dirty="0" smtClean="0"/>
              <a:t>Принцип</a:t>
            </a:r>
            <a:r>
              <a:rPr lang="uk-UA" sz="1600" b="1" i="1" dirty="0" smtClean="0">
                <a:solidFill>
                  <a:srgbClr val="FF0000"/>
                </a:solidFill>
              </a:rPr>
              <a:t> доступності середовища </a:t>
            </a:r>
            <a:r>
              <a:rPr lang="uk-UA" sz="1600" b="1" i="1" dirty="0" smtClean="0"/>
              <a:t>передбачає</a:t>
            </a:r>
            <a:r>
              <a:rPr lang="uk-UA" sz="1600" b="1" i="1" dirty="0" smtClean="0">
                <a:solidFill>
                  <a:srgbClr val="FF0000"/>
                </a:solidFill>
              </a:rPr>
              <a:t>:</a:t>
            </a:r>
          </a:p>
          <a:p>
            <a:pPr marL="285750" indent="-285750" algn="just">
              <a:buFont typeface="Arial" panose="020B0604020202020204" pitchFamily="34" charset="0"/>
              <a:buChar char="•"/>
            </a:pPr>
            <a:r>
              <a:rPr lang="uk-UA" sz="1600" b="1" i="1" dirty="0" smtClean="0"/>
              <a:t>Вільний доступ вихованців до ігор, іграшок, матеріалів, що забезпечують всі основні види дитячої активності.</a:t>
            </a:r>
          </a:p>
          <a:p>
            <a:pPr marL="285750" indent="-285750" algn="just">
              <a:buFont typeface="Arial" panose="020B0604020202020204" pitchFamily="34" charset="0"/>
              <a:buChar char="•"/>
            </a:pPr>
            <a:endParaRPr lang="uk-UA" sz="1600" b="1" i="1" dirty="0" smtClean="0">
              <a:solidFill>
                <a:srgbClr val="FF0000"/>
              </a:solidFill>
            </a:endParaRPr>
          </a:p>
          <a:p>
            <a:pPr marL="285750" indent="-285750" algn="just">
              <a:buFont typeface="Arial" panose="020B0604020202020204" pitchFamily="34" charset="0"/>
              <a:buChar char="•"/>
            </a:pPr>
            <a:endParaRPr lang="uk-UA" sz="1600" b="1" i="1" dirty="0">
              <a:solidFill>
                <a:srgbClr val="FF0000"/>
              </a:solidFill>
            </a:endParaRPr>
          </a:p>
          <a:p>
            <a:pPr marL="285750" indent="-285750" algn="just">
              <a:buFont typeface="Arial" panose="020B0604020202020204" pitchFamily="34" charset="0"/>
              <a:buChar char="•"/>
            </a:pPr>
            <a:endParaRPr lang="uk-UA" sz="1600" b="1" i="1" dirty="0" smtClean="0">
              <a:solidFill>
                <a:srgbClr val="FF0000"/>
              </a:solidFill>
            </a:endParaRPr>
          </a:p>
          <a:p>
            <a:pPr algn="just"/>
            <a:r>
              <a:rPr lang="uk-UA" sz="1600" b="1" i="1" dirty="0" smtClean="0">
                <a:solidFill>
                  <a:srgbClr val="FF0000"/>
                </a:solidFill>
              </a:rPr>
              <a:t>Простір, який моделюється для дітей дорослими, має позитивно впливати на дошкільника:</a:t>
            </a:r>
          </a:p>
          <a:p>
            <a:pPr marL="285750" indent="-285750" algn="just">
              <a:buFont typeface="Arial" panose="020B0604020202020204" pitchFamily="34" charset="0"/>
              <a:buChar char="•"/>
            </a:pPr>
            <a:r>
              <a:rPr lang="uk-UA" sz="1600" b="1" i="1" dirty="0"/>
              <a:t>м</a:t>
            </a:r>
            <a:r>
              <a:rPr lang="uk-UA" sz="1600" b="1" i="1" dirty="0" smtClean="0"/>
              <a:t>ати привабливий вигляд;</a:t>
            </a:r>
          </a:p>
          <a:p>
            <a:pPr marL="285750" indent="-285750" algn="just">
              <a:buFont typeface="Arial" panose="020B0604020202020204" pitchFamily="34" charset="0"/>
              <a:buChar char="•"/>
            </a:pPr>
            <a:r>
              <a:rPr lang="uk-UA" sz="1600" b="1" i="1" dirty="0" smtClean="0"/>
              <a:t>виступати в ролі природного фону життя дитини;</a:t>
            </a:r>
          </a:p>
          <a:p>
            <a:pPr marL="285750" indent="-285750" algn="just">
              <a:buFont typeface="Arial" panose="020B0604020202020204" pitchFamily="34" charset="0"/>
              <a:buChar char="•"/>
            </a:pPr>
            <a:r>
              <a:rPr lang="uk-UA" sz="1600" b="1" i="1" dirty="0" smtClean="0"/>
              <a:t>знімати стомлюваність;</a:t>
            </a:r>
          </a:p>
          <a:p>
            <a:pPr marL="285750" indent="-285750" algn="just">
              <a:buFont typeface="Arial" panose="020B0604020202020204" pitchFamily="34" charset="0"/>
              <a:buChar char="•"/>
            </a:pPr>
            <a:r>
              <a:rPr lang="uk-UA" sz="1600" b="1" i="1" dirty="0"/>
              <a:t>п</a:t>
            </a:r>
            <a:r>
              <a:rPr lang="uk-UA" sz="1600" b="1" i="1" dirty="0" smtClean="0"/>
              <a:t>озитивно впливати на емоційний стан;</a:t>
            </a:r>
          </a:p>
          <a:p>
            <a:pPr marL="285750" indent="-285750" algn="just">
              <a:buFont typeface="Arial" panose="020B0604020202020204" pitchFamily="34" charset="0"/>
              <a:buChar char="•"/>
            </a:pPr>
            <a:r>
              <a:rPr lang="uk-UA" sz="1600" b="1" i="1" dirty="0" smtClean="0"/>
              <a:t>впливати на динаміку розвитку дитини;</a:t>
            </a:r>
          </a:p>
          <a:p>
            <a:pPr marL="285750" indent="-285750" algn="just">
              <a:buFont typeface="Arial" panose="020B0604020202020204" pitchFamily="34" charset="0"/>
              <a:buChar char="•"/>
            </a:pPr>
            <a:r>
              <a:rPr lang="uk-UA" sz="1600" b="1" i="1" dirty="0"/>
              <a:t>д</a:t>
            </a:r>
            <a:r>
              <a:rPr lang="uk-UA" sz="1600" b="1" i="1" dirty="0" smtClean="0"/>
              <a:t>опомагати дитині індивідуально пізнавати навколишній світ;</a:t>
            </a:r>
          </a:p>
          <a:p>
            <a:pPr marL="285750" indent="-285750" algn="just">
              <a:buFont typeface="Arial" panose="020B0604020202020204" pitchFamily="34" charset="0"/>
              <a:buChar char="•"/>
            </a:pPr>
            <a:r>
              <a:rPr lang="uk-UA" sz="1600" b="1" i="1" dirty="0"/>
              <a:t>д</a:t>
            </a:r>
            <a:r>
              <a:rPr lang="uk-UA" sz="1600" b="1" i="1" dirty="0" smtClean="0"/>
              <a:t>авати можливість дитині займатися самостійною діяльністю.  </a:t>
            </a:r>
          </a:p>
          <a:p>
            <a:pPr marL="285750" indent="-285750" algn="just">
              <a:buFont typeface="Arial" panose="020B0604020202020204" pitchFamily="34" charset="0"/>
              <a:buChar char="•"/>
            </a:pPr>
            <a:endParaRPr lang="en-US" sz="1600" dirty="0"/>
          </a:p>
        </p:txBody>
      </p:sp>
      <p:sp>
        <p:nvSpPr>
          <p:cNvPr id="5" name="Прямоугольник 4"/>
          <p:cNvSpPr/>
          <p:nvPr/>
        </p:nvSpPr>
        <p:spPr>
          <a:xfrm>
            <a:off x="539552" y="335792"/>
            <a:ext cx="8280920" cy="677108"/>
          </a:xfrm>
          <a:prstGeom prst="rect">
            <a:avLst/>
          </a:prstGeom>
        </p:spPr>
        <p:txBody>
          <a:bodyPr wrap="square">
            <a:spAutoFit/>
          </a:bodyPr>
          <a:lstStyle/>
          <a:p>
            <a:pPr algn="just"/>
            <a:r>
              <a:rPr lang="uk-UA" dirty="0" smtClean="0"/>
              <a:t>	</a:t>
            </a:r>
            <a:endParaRPr lang="uk-UA" sz="2000" dirty="0" smtClean="0"/>
          </a:p>
          <a:p>
            <a:pPr algn="just"/>
            <a:endParaRPr lang="en-US" sz="2000" dirty="0"/>
          </a:p>
        </p:txBody>
      </p:sp>
    </p:spTree>
    <p:extLst>
      <p:ext uri="{BB962C8B-B14F-4D97-AF65-F5344CB8AC3E}">
        <p14:creationId xmlns:p14="http://schemas.microsoft.com/office/powerpoint/2010/main" val="3829129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4264157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4" name="TextBox 3"/>
          <p:cNvSpPr txBox="1"/>
          <p:nvPr/>
        </p:nvSpPr>
        <p:spPr>
          <a:xfrm>
            <a:off x="285720" y="404664"/>
            <a:ext cx="8246613" cy="5632311"/>
          </a:xfrm>
          <a:prstGeom prst="rect">
            <a:avLst/>
          </a:prstGeom>
          <a:noFill/>
        </p:spPr>
        <p:txBody>
          <a:bodyPr wrap="square" rtlCol="0">
            <a:spAutoFit/>
          </a:bodyPr>
          <a:lstStyle/>
          <a:p>
            <a:pPr algn="just"/>
            <a:r>
              <a:rPr lang="uk-UA" sz="2000" b="1" i="1" dirty="0" smtClean="0">
                <a:solidFill>
                  <a:srgbClr val="FF0000"/>
                </a:solidFill>
                <a:latin typeface="+mj-lt"/>
              </a:rPr>
              <a:t>Облаштування розвивального середовища  </a:t>
            </a:r>
            <a:r>
              <a:rPr lang="uk-UA" sz="2000" dirty="0" smtClean="0">
                <a:latin typeface="+mj-lt"/>
              </a:rPr>
              <a:t>для дітей у дошкільному закладі починається  з входу у дитячий садочок.  Вхід до закладу повинен бути цікавим, ми осучаснили свій заклад розмальованими персонажами з мультфільмів та казок на стінах, які приваблюють своєю яскравістю та дитячістю.</a:t>
            </a:r>
          </a:p>
          <a:p>
            <a:pPr algn="just"/>
            <a:endParaRPr lang="uk-UA" sz="2000" dirty="0" smtClean="0">
              <a:latin typeface="+mj-lt"/>
            </a:endParaRPr>
          </a:p>
          <a:p>
            <a:pPr algn="just"/>
            <a:endParaRPr lang="uk-UA" sz="2000" dirty="0">
              <a:latin typeface="+mj-lt"/>
            </a:endParaRPr>
          </a:p>
          <a:p>
            <a:pPr algn="just"/>
            <a:endParaRPr lang="uk-UA" sz="2000" dirty="0" smtClean="0">
              <a:latin typeface="+mj-lt"/>
            </a:endParaRPr>
          </a:p>
          <a:p>
            <a:pPr algn="just"/>
            <a:endParaRPr lang="uk-UA" sz="2000" dirty="0" smtClean="0">
              <a:latin typeface="+mj-lt"/>
            </a:endParaRPr>
          </a:p>
          <a:p>
            <a:pPr algn="just"/>
            <a:endParaRPr lang="uk-UA" sz="2000" dirty="0">
              <a:latin typeface="+mj-lt"/>
            </a:endParaRPr>
          </a:p>
          <a:p>
            <a:pPr algn="just"/>
            <a:endParaRPr lang="uk-UA" sz="2000" dirty="0" smtClean="0">
              <a:latin typeface="+mj-lt"/>
            </a:endParaRPr>
          </a:p>
          <a:p>
            <a:pPr algn="just"/>
            <a:endParaRPr lang="uk-UA" sz="2000" dirty="0">
              <a:latin typeface="+mj-lt"/>
            </a:endParaRPr>
          </a:p>
          <a:p>
            <a:pPr algn="just"/>
            <a:endParaRPr lang="uk-UA" sz="2000" dirty="0" smtClean="0">
              <a:latin typeface="+mj-lt"/>
            </a:endParaRPr>
          </a:p>
          <a:p>
            <a:pPr algn="just"/>
            <a:endParaRPr lang="uk-UA" sz="2000" dirty="0">
              <a:latin typeface="+mj-lt"/>
            </a:endParaRPr>
          </a:p>
          <a:p>
            <a:pPr algn="just"/>
            <a:endParaRPr lang="uk-UA" sz="2000" dirty="0" smtClean="0">
              <a:latin typeface="+mj-lt"/>
            </a:endParaRPr>
          </a:p>
          <a:p>
            <a:pPr algn="just"/>
            <a:endParaRPr lang="uk-UA" sz="2000" dirty="0" smtClean="0">
              <a:latin typeface="+mj-lt"/>
            </a:endParaRPr>
          </a:p>
          <a:p>
            <a:pPr algn="just"/>
            <a:endParaRPr lang="uk-UA" sz="2000" dirty="0">
              <a:latin typeface="+mj-lt"/>
            </a:endParaRPr>
          </a:p>
          <a:p>
            <a:pPr algn="just"/>
            <a:r>
              <a:rPr lang="uk-UA" sz="2000" dirty="0" smtClean="0">
                <a:latin typeface="+mj-lt"/>
              </a:rPr>
              <a:t>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056" y="2060848"/>
            <a:ext cx="3604011" cy="2705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295" y="2204864"/>
            <a:ext cx="1277614" cy="1702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4688" y="4077071"/>
            <a:ext cx="2001305" cy="266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6334" y="4077071"/>
            <a:ext cx="2001305" cy="266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3449" y="2204864"/>
            <a:ext cx="1276514" cy="1700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4918380"/>
            <a:ext cx="2448272" cy="1836204"/>
          </a:xfrm>
          <a:prstGeom prst="rect">
            <a:avLst/>
          </a:prstGeom>
          <a:ln>
            <a:noFill/>
          </a:ln>
          <a:effectLst>
            <a:softEdge rad="112500"/>
          </a:effectLst>
        </p:spPr>
      </p:pic>
    </p:spTree>
    <p:extLst>
      <p:ext uri="{BB962C8B-B14F-4D97-AF65-F5344CB8AC3E}">
        <p14:creationId xmlns:p14="http://schemas.microsoft.com/office/powerpoint/2010/main" val="1835775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0" y="62245"/>
            <a:ext cx="4321776" cy="982462"/>
          </a:xfrm>
        </p:spPr>
        <p:txBody>
          <a:bodyPr>
            <a:noAutofit/>
          </a:bodyPr>
          <a:lstStyle/>
          <a:p>
            <a: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r>
            <a:b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Поглиблена робота з логіко-математичного розвитку</a:t>
            </a:r>
            <a:b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вихователя-методиста Пахнюк Л.Д</a:t>
            </a:r>
            <a:b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Тема: “З </a:t>
            </a:r>
            <a:r>
              <a:rPr lang="en-US"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Lego</a:t>
            </a:r>
            <a: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граємось, з</a:t>
            </a:r>
            <a:r>
              <a:rPr lang="en-US"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Lego</a:t>
            </a:r>
            <a: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розвиваємось!” </a:t>
            </a:r>
            <a:r>
              <a:rPr lang="en-US"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t>
            </a:r>
            <a:r>
              <a:rPr lang="uk-UA" sz="1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1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(із застосуванням мультимедійної дошки</a:t>
            </a:r>
            <a:r>
              <a:rPr lang="uk-UA" sz="1400" b="1" dirty="0" smtClean="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pic>
        <p:nvPicPr>
          <p:cNvPr id="8194" name="Picture 2" descr="C:\Windows\system32\config\systemprofile\Desktop\презентацыя К\ШПД Л.Д\IMG_9365.JPG"/>
          <p:cNvPicPr>
            <a:picLocks noChangeAspect="1" noChangeArrowheads="1"/>
          </p:cNvPicPr>
          <p:nvPr/>
        </p:nvPicPr>
        <p:blipFill>
          <a:blip r:embed="rId2" cstate="print"/>
          <a:srcRect/>
          <a:stretch>
            <a:fillRect/>
          </a:stretch>
        </p:blipFill>
        <p:spPr bwMode="auto">
          <a:xfrm>
            <a:off x="251520" y="1268760"/>
            <a:ext cx="3611893" cy="2708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5" name="Picture 3" descr="C:\Windows\system32\config\systemprofile\Desktop\презентацыя К\ШПД Л.Д\IMG_9382.JPG"/>
          <p:cNvPicPr>
            <a:picLocks noChangeAspect="1" noChangeArrowheads="1"/>
          </p:cNvPicPr>
          <p:nvPr/>
        </p:nvPicPr>
        <p:blipFill>
          <a:blip r:embed="rId3" cstate="print"/>
          <a:srcRect/>
          <a:stretch>
            <a:fillRect/>
          </a:stretch>
        </p:blipFill>
        <p:spPr bwMode="auto">
          <a:xfrm>
            <a:off x="4932040" y="1268760"/>
            <a:ext cx="3491880" cy="2618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6" name="Picture 4" descr="C:\Windows\system32\config\systemprofile\Desktop\презентацыя К\ШПД Л.Д\IMG_9366.JPG"/>
          <p:cNvPicPr>
            <a:picLocks noChangeAspect="1" noChangeArrowheads="1"/>
          </p:cNvPicPr>
          <p:nvPr/>
        </p:nvPicPr>
        <p:blipFill>
          <a:blip r:embed="rId4" cstate="print"/>
          <a:srcRect/>
          <a:stretch>
            <a:fillRect/>
          </a:stretch>
        </p:blipFill>
        <p:spPr bwMode="auto">
          <a:xfrm>
            <a:off x="683568" y="4077072"/>
            <a:ext cx="3491880" cy="2618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7" name="Picture 5" descr="C:\Windows\system32\config\systemprofile\Desktop\презентацыя К\ШПД Л.Д\IMG_9406.JPG"/>
          <p:cNvPicPr>
            <a:picLocks noChangeAspect="1" noChangeArrowheads="1"/>
          </p:cNvPicPr>
          <p:nvPr/>
        </p:nvPicPr>
        <p:blipFill>
          <a:blip r:embed="rId5" cstate="print"/>
          <a:srcRect/>
          <a:stretch>
            <a:fillRect/>
          </a:stretch>
        </p:blipFill>
        <p:spPr bwMode="auto">
          <a:xfrm>
            <a:off x="4355976" y="4113076"/>
            <a:ext cx="3384376" cy="2538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19633" y="212357"/>
            <a:ext cx="4839659" cy="830997"/>
          </a:xfrm>
          <a:prstGeom prst="rect">
            <a:avLst/>
          </a:prstGeom>
          <a:noFill/>
        </p:spPr>
        <p:txBody>
          <a:bodyPr wrap="none" rtlCol="0">
            <a:spAutoFit/>
          </a:bodyPr>
          <a:lstStyle/>
          <a:p>
            <a:pPr algn="ctr"/>
            <a:r>
              <a:rPr lang="uk-UA" sz="1600" b="1" dirty="0" smtClean="0"/>
              <a:t>Для того, щоб розвивальне середовище  </a:t>
            </a:r>
          </a:p>
          <a:p>
            <a:pPr algn="ctr"/>
            <a:r>
              <a:rPr lang="uk-UA" sz="1600" b="1" dirty="0" smtClean="0"/>
              <a:t>було цікавим для сучасних дітей потрібно </a:t>
            </a:r>
          </a:p>
          <a:p>
            <a:pPr algn="ctr"/>
            <a:r>
              <a:rPr lang="uk-UA" sz="1600" b="1" dirty="0"/>
              <a:t>о</a:t>
            </a:r>
            <a:r>
              <a:rPr lang="uk-UA" sz="1600" b="1" dirty="0" smtClean="0"/>
              <a:t>сучаснити застосуванням інноваційних технологій.</a:t>
            </a:r>
            <a:endParaRPr lang="ru-RU" sz="16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274638"/>
            <a:ext cx="8229600" cy="562074"/>
          </a:xfrm>
        </p:spPr>
        <p:txBody>
          <a:bodyPr>
            <a:normAutofit/>
          </a:bodyPr>
          <a:lstStyle/>
          <a:p>
            <a:endParaRPr lang="ru-RU" sz="2400" dirty="0"/>
          </a:p>
        </p:txBody>
      </p:sp>
      <p:pic>
        <p:nvPicPr>
          <p:cNvPr id="12290" name="Picture 2" descr="C:\Windows\system32\config\systemprofile\Desktop\Безымянный5.png"/>
          <p:cNvPicPr>
            <a:picLocks noChangeAspect="1" noChangeArrowheads="1"/>
          </p:cNvPicPr>
          <p:nvPr/>
        </p:nvPicPr>
        <p:blipFill>
          <a:blip r:embed="rId2" cstate="print"/>
          <a:srcRect l="9051"/>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678929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10" name="Заголовок 1"/>
          <p:cNvSpPr>
            <a:spLocks noGrp="1"/>
          </p:cNvSpPr>
          <p:nvPr>
            <p:ph type="title"/>
          </p:nvPr>
        </p:nvSpPr>
        <p:spPr/>
        <p:txBody>
          <a:bodyPr>
            <a:noAutofit/>
          </a:bodyPr>
          <a:lstStyle/>
          <a:p>
            <a:r>
              <a:rPr lang="uk-UA" sz="2300" b="1" dirty="0" smtClean="0">
                <a:solidFill>
                  <a:srgbClr val="0070C0"/>
                </a:solidFill>
                <a:latin typeface="Comic Sans MS" pitchFamily="66" charset="0"/>
              </a:rPr>
              <a:t>Створення змістовного </a:t>
            </a:r>
            <a:br>
              <a:rPr lang="uk-UA" sz="2300" b="1" dirty="0" smtClean="0">
                <a:solidFill>
                  <a:srgbClr val="0070C0"/>
                </a:solidFill>
                <a:latin typeface="Comic Sans MS" pitchFamily="66" charset="0"/>
              </a:rPr>
            </a:br>
            <a:r>
              <a:rPr lang="uk-UA" sz="2300" b="1" dirty="0" smtClean="0">
                <a:solidFill>
                  <a:srgbClr val="0070C0"/>
                </a:solidFill>
                <a:latin typeface="Comic Sans MS" pitchFamily="66" charset="0"/>
              </a:rPr>
              <a:t>ігрового розвивального середовища під час прогулянки</a:t>
            </a:r>
            <a:br>
              <a:rPr lang="uk-UA" sz="2300" b="1" dirty="0" smtClean="0">
                <a:solidFill>
                  <a:srgbClr val="0070C0"/>
                </a:solidFill>
                <a:latin typeface="Comic Sans MS" pitchFamily="66" charset="0"/>
              </a:rPr>
            </a:br>
            <a:endParaRPr lang="ru-RU" sz="2400" b="1" i="1" dirty="0">
              <a:solidFill>
                <a:srgbClr val="C00000"/>
              </a:solidFill>
              <a:latin typeface="Arial Narrow" pitchFamily="34" charset="0"/>
            </a:endParaRPr>
          </a:p>
        </p:txBody>
      </p:sp>
      <p:pic>
        <p:nvPicPr>
          <p:cNvPr id="51202" name="Picture 2" descr="C:\Windows\system32\config\systemprofile\Desktop\Безымянный1.png"/>
          <p:cNvPicPr>
            <a:picLocks noChangeAspect="1" noChangeArrowheads="1"/>
          </p:cNvPicPr>
          <p:nvPr/>
        </p:nvPicPr>
        <p:blipFill>
          <a:blip r:embed="rId2" cstate="print"/>
          <a:srcRect/>
          <a:stretch>
            <a:fillRect/>
          </a:stretch>
        </p:blipFill>
        <p:spPr bwMode="auto">
          <a:xfrm>
            <a:off x="179512" y="1340768"/>
            <a:ext cx="8766084" cy="504056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457200" y="274638"/>
            <a:ext cx="8229600" cy="994122"/>
          </a:xfrm>
        </p:spPr>
        <p:txBody>
          <a:bodyPr>
            <a:noAutofit/>
          </a:bodyPr>
          <a:lstStyle/>
          <a:p>
            <a:r>
              <a:rPr lang="uk-UA" sz="2300" b="1" dirty="0" smtClean="0">
                <a:solidFill>
                  <a:srgbClr val="0070C0"/>
                </a:solidFill>
                <a:latin typeface="Comic Sans MS" pitchFamily="66" charset="0"/>
              </a:rPr>
              <a:t>Педагоги намагаються створити розвивальне ігрове середовище у кожній віковій групі для сюжетно-рольових ігор.</a:t>
            </a:r>
            <a:br>
              <a:rPr lang="uk-UA" sz="2300" b="1" dirty="0" smtClean="0">
                <a:solidFill>
                  <a:srgbClr val="0070C0"/>
                </a:solidFill>
                <a:latin typeface="Comic Sans MS" pitchFamily="66" charset="0"/>
              </a:rPr>
            </a:br>
            <a:endParaRPr lang="ru-RU" sz="2400" b="1" i="1" dirty="0">
              <a:solidFill>
                <a:srgbClr val="C00000"/>
              </a:solidFill>
              <a:latin typeface="Arial Narrow" pitchFamily="34" charset="0"/>
            </a:endParaRPr>
          </a:p>
        </p:txBody>
      </p:sp>
      <p:pic>
        <p:nvPicPr>
          <p:cNvPr id="11266" name="Picture 2" descr="C:\Windows\system32\config\systemprofile\Desktop\Безымянный4.png"/>
          <p:cNvPicPr>
            <a:picLocks noChangeAspect="1" noChangeArrowheads="1"/>
          </p:cNvPicPr>
          <p:nvPr/>
        </p:nvPicPr>
        <p:blipFill>
          <a:blip r:embed="rId2" cstate="print"/>
          <a:srcRect/>
          <a:stretch>
            <a:fillRect/>
          </a:stretch>
        </p:blipFill>
        <p:spPr bwMode="auto">
          <a:xfrm>
            <a:off x="0" y="1124744"/>
            <a:ext cx="9144000" cy="573325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457200" y="274638"/>
            <a:ext cx="8229600" cy="994122"/>
          </a:xfrm>
        </p:spPr>
        <p:txBody>
          <a:bodyPr>
            <a:noAutofit/>
          </a:bodyPr>
          <a:lstStyle/>
          <a:p>
            <a:r>
              <a:rPr lang="uk-UA" sz="2300" b="1" dirty="0" smtClean="0">
                <a:solidFill>
                  <a:srgbClr val="0070C0"/>
                </a:solidFill>
                <a:latin typeface="Comic Sans MS" pitchFamily="66" charset="0"/>
              </a:rPr>
              <a:t>У кожній віковій групі створені куточки, міні-музеї як розвивальне середовище дітей дошкільного віку.</a:t>
            </a:r>
            <a:br>
              <a:rPr lang="uk-UA" sz="2300" b="1" dirty="0" smtClean="0">
                <a:solidFill>
                  <a:srgbClr val="0070C0"/>
                </a:solidFill>
                <a:latin typeface="Comic Sans MS" pitchFamily="66" charset="0"/>
              </a:rPr>
            </a:br>
            <a:endParaRPr lang="ru-RU" sz="2400" b="1" i="1" dirty="0">
              <a:solidFill>
                <a:srgbClr val="C00000"/>
              </a:solidFill>
              <a:latin typeface="Arial Narrow" pitchFamily="34" charset="0"/>
            </a:endParaRPr>
          </a:p>
        </p:txBody>
      </p:sp>
      <p:pic>
        <p:nvPicPr>
          <p:cNvPr id="52226" name="Picture 2" descr="C:\Windows\system32\config\systemprofile\Desktop\Безымянный2.png"/>
          <p:cNvPicPr>
            <a:picLocks noChangeAspect="1" noChangeArrowheads="1"/>
          </p:cNvPicPr>
          <p:nvPr/>
        </p:nvPicPr>
        <p:blipFill>
          <a:blip r:embed="rId2" cstate="print"/>
          <a:srcRect/>
          <a:stretch>
            <a:fillRect/>
          </a:stretch>
        </p:blipFill>
        <p:spPr bwMode="auto">
          <a:xfrm>
            <a:off x="0" y="1268760"/>
            <a:ext cx="9093448" cy="511256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14290"/>
            <a:ext cx="8858280" cy="982462"/>
          </a:xfrm>
        </p:spPr>
        <p:txBody>
          <a:bodyPr>
            <a:noAutofit/>
          </a:bodyPr>
          <a:lstStyle/>
          <a:p>
            <a:r>
              <a:rPr lang="uk-UA" sz="18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r>
            <a:br>
              <a:rPr lang="uk-UA" sz="18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18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Педагогічне читання, присвячене творчості Т.Г.Шевченка</a:t>
            </a:r>
            <a:br>
              <a:rPr lang="uk-UA" sz="18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Основною метою проведення таких заходів є </a:t>
            </a:r>
            <a:br>
              <a:rPr lang="uk-UA" sz="1800"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прищеплення дітям любові до творчості.</a:t>
            </a:r>
            <a:r>
              <a:rPr lang="uk-UA"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2000" dirty="0" smtClean="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pic>
        <p:nvPicPr>
          <p:cNvPr id="9218" name="Picture 2" descr="D:\ДНЗ\Шевченка\IMG_5432.JPG"/>
          <p:cNvPicPr>
            <a:picLocks noChangeAspect="1" noChangeArrowheads="1"/>
          </p:cNvPicPr>
          <p:nvPr/>
        </p:nvPicPr>
        <p:blipFill>
          <a:blip r:embed="rId2" cstate="print"/>
          <a:srcRect/>
          <a:stretch>
            <a:fillRect/>
          </a:stretch>
        </p:blipFill>
        <p:spPr bwMode="auto">
          <a:xfrm>
            <a:off x="395536" y="1340768"/>
            <a:ext cx="3203848" cy="240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19" name="Picture 3" descr="D:\ДНЗ\Шевченка\IMG_5434.JPG"/>
          <p:cNvPicPr>
            <a:picLocks noChangeAspect="1" noChangeArrowheads="1"/>
          </p:cNvPicPr>
          <p:nvPr/>
        </p:nvPicPr>
        <p:blipFill>
          <a:blip r:embed="rId3" cstate="print"/>
          <a:srcRect/>
          <a:stretch>
            <a:fillRect/>
          </a:stretch>
        </p:blipFill>
        <p:spPr bwMode="auto">
          <a:xfrm>
            <a:off x="5004048" y="1340768"/>
            <a:ext cx="3347864" cy="2510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0" name="Picture 4" descr="D:\ДНЗ\Шевченка\IMG_5436.JPG"/>
          <p:cNvPicPr>
            <a:picLocks noChangeAspect="1" noChangeArrowheads="1"/>
          </p:cNvPicPr>
          <p:nvPr/>
        </p:nvPicPr>
        <p:blipFill>
          <a:blip r:embed="rId4" cstate="print"/>
          <a:srcRect/>
          <a:stretch>
            <a:fillRect/>
          </a:stretch>
        </p:blipFill>
        <p:spPr bwMode="auto">
          <a:xfrm>
            <a:off x="5076056" y="4149080"/>
            <a:ext cx="3203848" cy="2402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1" name="Picture 5" descr="D:\ДНЗ\Шевченка\IMG_5439.JPG"/>
          <p:cNvPicPr>
            <a:picLocks noChangeAspect="1" noChangeArrowheads="1"/>
          </p:cNvPicPr>
          <p:nvPr/>
        </p:nvPicPr>
        <p:blipFill>
          <a:blip r:embed="rId5" cstate="print"/>
          <a:srcRect/>
          <a:stretch>
            <a:fillRect/>
          </a:stretch>
        </p:blipFill>
        <p:spPr bwMode="auto">
          <a:xfrm>
            <a:off x="323528" y="4077072"/>
            <a:ext cx="3419872" cy="256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280920" cy="6336704"/>
          </a:xfrm>
          <a:solidFill>
            <a:schemeClr val="accent1">
              <a:lumMod val="40000"/>
              <a:lumOff val="60000"/>
            </a:schemeClr>
          </a:solidFill>
          <a:ln w="28575">
            <a:solidFill>
              <a:srgbClr val="B30D7C"/>
            </a:solidFill>
          </a:ln>
        </p:spPr>
        <p:txBody>
          <a:bodyPr>
            <a:normAutofit fontScale="90000"/>
          </a:bodyPr>
          <a:lstStyle/>
          <a:p>
            <a:pPr algn="l"/>
            <a:r>
              <a:rPr lang="uk-UA" sz="2400" b="1" dirty="0" smtClean="0">
                <a:latin typeface="Times New Roman" pitchFamily="18" charset="0"/>
                <a:cs typeface="Times New Roman" pitchFamily="18" charset="0"/>
              </a:rPr>
              <a:t/>
            </a:r>
            <a:br>
              <a:rPr lang="uk-UA" sz="2400" b="1" dirty="0" smtClean="0">
                <a:latin typeface="Times New Roman" pitchFamily="18" charset="0"/>
                <a:cs typeface="Times New Roman" pitchFamily="18" charset="0"/>
              </a:rPr>
            </a:br>
            <a:r>
              <a:rPr lang="uk-UA" sz="2400" b="1" dirty="0" smtClean="0">
                <a:latin typeface="Times New Roman" pitchFamily="18" charset="0"/>
                <a:cs typeface="Times New Roman" pitchFamily="18" charset="0"/>
              </a:rPr>
              <a:t/>
            </a:r>
            <a:br>
              <a:rPr lang="uk-UA" sz="2400" b="1" dirty="0" smtClean="0">
                <a:latin typeface="Times New Roman" pitchFamily="18" charset="0"/>
                <a:cs typeface="Times New Roman" pitchFamily="18" charset="0"/>
              </a:rPr>
            </a:br>
            <a:r>
              <a:rPr lang="uk-UA" sz="2400" b="1" dirty="0" smtClean="0">
                <a:latin typeface="Times New Roman" pitchFamily="18" charset="0"/>
                <a:cs typeface="Times New Roman" pitchFamily="18" charset="0"/>
              </a:rPr>
              <a:t/>
            </a:r>
            <a:br>
              <a:rPr lang="uk-UA" sz="2400" b="1" dirty="0" smtClean="0">
                <a:latin typeface="Times New Roman" pitchFamily="18" charset="0"/>
                <a:cs typeface="Times New Roman" pitchFamily="18" charset="0"/>
              </a:rPr>
            </a:br>
            <a:r>
              <a:rPr lang="uk-UA" sz="2400" b="1" dirty="0">
                <a:latin typeface="Times New Roman" pitchFamily="18" charset="0"/>
                <a:cs typeface="Times New Roman" pitchFamily="18" charset="0"/>
              </a:rPr>
              <a:t/>
            </a:r>
            <a:br>
              <a:rPr lang="uk-UA" sz="2400" b="1" dirty="0">
                <a:latin typeface="Times New Roman" pitchFamily="18" charset="0"/>
                <a:cs typeface="Times New Roman" pitchFamily="18" charset="0"/>
              </a:rPr>
            </a:br>
            <a:r>
              <a:rPr lang="uk-UA" sz="2400" b="1" dirty="0" smtClean="0">
                <a:latin typeface="Times New Roman" pitchFamily="18" charset="0"/>
                <a:cs typeface="Times New Roman" pitchFamily="18" charset="0"/>
              </a:rPr>
              <a:t>                                             </a:t>
            </a:r>
            <a:br>
              <a:rPr lang="uk-UA" sz="2400" b="1" dirty="0" smtClean="0">
                <a:latin typeface="Times New Roman" pitchFamily="18" charset="0"/>
                <a:cs typeface="Times New Roman" pitchFamily="18" charset="0"/>
              </a:rPr>
            </a:br>
            <a:r>
              <a:rPr lang="uk-UA" sz="2400" b="1" dirty="0">
                <a:latin typeface="Times New Roman" pitchFamily="18" charset="0"/>
                <a:cs typeface="Times New Roman" pitchFamily="18" charset="0"/>
              </a:rPr>
              <a:t> </a:t>
            </a:r>
            <a:r>
              <a:rPr lang="uk-UA" sz="2400" b="1" dirty="0" smtClean="0">
                <a:latin typeface="Times New Roman" pitchFamily="18" charset="0"/>
                <a:cs typeface="Times New Roman" pitchFamily="18" charset="0"/>
              </a:rPr>
              <a:t>                                         </a:t>
            </a:r>
            <a:r>
              <a:rPr lang="uk-UA" sz="2200" b="1" dirty="0" smtClean="0">
                <a:solidFill>
                  <a:srgbClr val="FF0000"/>
                </a:solidFill>
                <a:latin typeface="Times New Roman" pitchFamily="18" charset="0"/>
                <a:cs typeface="Times New Roman" pitchFamily="18" charset="0"/>
              </a:rPr>
              <a:t>Семінар-практикум </a:t>
            </a:r>
            <a:br>
              <a:rPr lang="uk-UA" sz="2200" b="1" dirty="0" smtClean="0">
                <a:solidFill>
                  <a:srgbClr val="FF0000"/>
                </a:solidFill>
                <a:latin typeface="Times New Roman" pitchFamily="18" charset="0"/>
                <a:cs typeface="Times New Roman" pitchFamily="18" charset="0"/>
              </a:rPr>
            </a:br>
            <a:r>
              <a:rPr lang="uk-UA" sz="2200" b="1" dirty="0" smtClean="0">
                <a:solidFill>
                  <a:srgbClr val="FF0000"/>
                </a:solidFill>
                <a:latin typeface="Times New Roman" pitchFamily="18" charset="0"/>
                <a:cs typeface="Times New Roman" pitchFamily="18" charset="0"/>
              </a:rPr>
              <a:t>                                        </a:t>
            </a:r>
            <a:r>
              <a:rPr lang="uk-UA" sz="2200" b="1" i="1" dirty="0" smtClean="0">
                <a:solidFill>
                  <a:srgbClr val="FF0000"/>
                </a:solidFill>
              </a:rPr>
              <a:t>Районний семінар-практикум</a:t>
            </a:r>
            <a:r>
              <a:rPr lang="uk-UA" sz="1300" dirty="0"/>
              <a:t/>
            </a:r>
            <a:br>
              <a:rPr lang="uk-UA" sz="1300" dirty="0"/>
            </a:br>
            <a:r>
              <a:rPr lang="uk-UA" sz="1300" dirty="0"/>
              <a:t/>
            </a:r>
            <a:br>
              <a:rPr lang="uk-UA" sz="1300" dirty="0"/>
            </a:br>
            <a:r>
              <a:rPr lang="uk-UA" sz="1600" b="1" i="1" dirty="0" smtClean="0"/>
              <a:t>Дата</a:t>
            </a:r>
            <a:r>
              <a:rPr lang="uk-UA" sz="1600" b="1" i="1" dirty="0"/>
              <a:t>: 21.12.2021р.</a:t>
            </a:r>
            <a:r>
              <a:rPr lang="en-US" sz="1600" dirty="0"/>
              <a:t/>
            </a:r>
            <a:br>
              <a:rPr lang="en-US" sz="1600" dirty="0"/>
            </a:br>
            <a:r>
              <a:rPr lang="uk-UA" sz="1600" b="1" i="1" dirty="0"/>
              <a:t> </a:t>
            </a:r>
            <a:r>
              <a:rPr lang="en-US" sz="1600" dirty="0"/>
              <a:t/>
            </a:r>
            <a:br>
              <a:rPr lang="en-US" sz="1600" dirty="0"/>
            </a:br>
            <a:r>
              <a:rPr lang="uk-UA" sz="1600" b="1" i="1" u="sng" dirty="0"/>
              <a:t>Тема: «Сучасні підходи до створення розвивального середовища у ЗДО»</a:t>
            </a:r>
            <a:r>
              <a:rPr lang="en-US" sz="1600" b="1" i="1" u="sng" dirty="0"/>
              <a:t/>
            </a:r>
            <a:br>
              <a:rPr lang="en-US" sz="1600" b="1" i="1" u="sng" dirty="0"/>
            </a:br>
            <a:r>
              <a:rPr lang="uk-UA" sz="1600" b="1" i="1" dirty="0"/>
              <a:t> </a:t>
            </a:r>
            <a:r>
              <a:rPr lang="en-US" sz="1600" dirty="0"/>
              <a:t/>
            </a:r>
            <a:br>
              <a:rPr lang="en-US" sz="1600" dirty="0"/>
            </a:br>
            <a:r>
              <a:rPr lang="ru-RU" sz="1600" b="1" i="1" dirty="0" smtClean="0"/>
              <a:t>Мета:</a:t>
            </a:r>
            <a:r>
              <a:rPr lang="uk-UA" sz="1600" dirty="0"/>
              <a:t/>
            </a:r>
            <a:br>
              <a:rPr lang="uk-UA" sz="1600" dirty="0"/>
            </a:br>
            <a:r>
              <a:rPr lang="uk-UA" sz="1600" dirty="0" smtClean="0"/>
              <a:t>*виявити </a:t>
            </a:r>
            <a:r>
              <a:rPr lang="uk-UA" sz="1600" dirty="0"/>
              <a:t>й узагальнити знання педагогів про освітнє та сучасне предметно-розвивальне середовище в групах ЗДО;</a:t>
            </a:r>
            <a:r>
              <a:rPr lang="en-US" sz="1600" dirty="0"/>
              <a:t/>
            </a:r>
            <a:br>
              <a:rPr lang="en-US" sz="1600" dirty="0"/>
            </a:br>
            <a:r>
              <a:rPr lang="uk-UA" sz="1600" dirty="0"/>
              <a:t>*</a:t>
            </a:r>
            <a:r>
              <a:rPr lang="uk-UA" sz="1600" dirty="0" err="1" smtClean="0"/>
              <a:t>обгрунтувати</a:t>
            </a:r>
            <a:r>
              <a:rPr lang="uk-UA" sz="1600" dirty="0" smtClean="0"/>
              <a:t> </a:t>
            </a:r>
            <a:r>
              <a:rPr lang="uk-UA" sz="1600" dirty="0"/>
              <a:t>вимоги до створення розвивального життєвого простору «простору «Я»;</a:t>
            </a:r>
            <a:r>
              <a:rPr lang="en-US" sz="1600" dirty="0"/>
              <a:t/>
            </a:r>
            <a:br>
              <a:rPr lang="en-US" sz="1600" dirty="0"/>
            </a:br>
            <a:r>
              <a:rPr lang="uk-UA" sz="1600" dirty="0" smtClean="0"/>
              <a:t>*сприяти </a:t>
            </a:r>
            <a:r>
              <a:rPr lang="uk-UA" sz="1600" dirty="0"/>
              <a:t>розумінню важливості різнобічного та гармонійного розвитку дошкільника;</a:t>
            </a:r>
            <a:r>
              <a:rPr lang="en-US" sz="1600" dirty="0"/>
              <a:t/>
            </a:r>
            <a:br>
              <a:rPr lang="en-US" sz="1600" dirty="0"/>
            </a:br>
            <a:r>
              <a:rPr lang="uk-UA" sz="1600" dirty="0" smtClean="0"/>
              <a:t>*налаштування </a:t>
            </a:r>
            <a:r>
              <a:rPr lang="uk-UA" sz="1600" dirty="0"/>
              <a:t>на створення відповідного розвивального середовища у групах.</a:t>
            </a:r>
            <a:r>
              <a:rPr lang="en-US" sz="1600" dirty="0"/>
              <a:t/>
            </a:r>
            <a:br>
              <a:rPr lang="en-US" sz="1600" dirty="0"/>
            </a:br>
            <a:r>
              <a:rPr lang="ru-RU" sz="1600" dirty="0"/>
              <a:t> </a:t>
            </a:r>
            <a:r>
              <a:rPr lang="en-US" sz="1600" dirty="0"/>
              <a:t/>
            </a:r>
            <a:br>
              <a:rPr lang="en-US" sz="1600" dirty="0"/>
            </a:br>
            <a:r>
              <a:rPr lang="ru-RU" sz="1600" b="1" i="1" dirty="0"/>
              <a:t> </a:t>
            </a:r>
            <a:r>
              <a:rPr lang="uk-UA" sz="1600" dirty="0"/>
              <a:t> </a:t>
            </a:r>
            <a:r>
              <a:rPr lang="uk-UA" sz="1600" dirty="0" smtClean="0"/>
              <a:t>                                                                        </a:t>
            </a:r>
            <a:r>
              <a:rPr lang="ru-RU" sz="2000" b="1" i="1" dirty="0" smtClean="0">
                <a:solidFill>
                  <a:srgbClr val="FF0000"/>
                </a:solidFill>
              </a:rPr>
              <a:t>План </a:t>
            </a:r>
            <a:r>
              <a:rPr lang="ru-RU" sz="2000" b="1" i="1" dirty="0" err="1">
                <a:solidFill>
                  <a:srgbClr val="FF0000"/>
                </a:solidFill>
              </a:rPr>
              <a:t>проведення</a:t>
            </a:r>
            <a:r>
              <a:rPr lang="en-US" sz="1600" dirty="0"/>
              <a:t/>
            </a:r>
            <a:br>
              <a:rPr lang="en-US" sz="1600" dirty="0"/>
            </a:br>
            <a:r>
              <a:rPr lang="ru-RU" sz="1600" b="1" i="1" dirty="0"/>
              <a:t>Теоретична </a:t>
            </a:r>
            <a:r>
              <a:rPr lang="ru-RU" sz="1600" b="1" i="1" dirty="0" err="1"/>
              <a:t>частина</a:t>
            </a:r>
            <a:r>
              <a:rPr lang="en-US" sz="1600" dirty="0"/>
              <a:t/>
            </a:r>
            <a:br>
              <a:rPr lang="en-US" sz="1600" dirty="0"/>
            </a:br>
            <a:r>
              <a:rPr lang="ru-RU" sz="1600" b="1" dirty="0"/>
              <a:t> </a:t>
            </a:r>
            <a:r>
              <a:rPr lang="en-US" sz="1600" dirty="0"/>
              <a:t/>
            </a:r>
            <a:br>
              <a:rPr lang="en-US" sz="1600" dirty="0"/>
            </a:br>
            <a:r>
              <a:rPr lang="ru-RU" sz="1600" dirty="0" err="1"/>
              <a:t>Виступ</a:t>
            </a:r>
            <a:r>
              <a:rPr lang="ru-RU" sz="1600" dirty="0"/>
              <a:t> з теми «</a:t>
            </a:r>
            <a:r>
              <a:rPr lang="uk-UA" sz="1600" dirty="0"/>
              <a:t>Сучасні підходи до створення розвивального середовища у ЗДО</a:t>
            </a:r>
            <a:r>
              <a:rPr lang="ru-RU" sz="1600" dirty="0"/>
              <a:t>».</a:t>
            </a:r>
            <a:r>
              <a:rPr lang="en-US" sz="1600" dirty="0"/>
              <a:t/>
            </a:r>
            <a:br>
              <a:rPr lang="en-US" sz="1600" dirty="0"/>
            </a:br>
            <a:r>
              <a:rPr lang="ru-RU" sz="1600" dirty="0"/>
              <a:t> 	</a:t>
            </a:r>
            <a:r>
              <a:rPr lang="ru-RU" sz="1600" dirty="0" smtClean="0"/>
              <a:t>                                                  </a:t>
            </a:r>
            <a:r>
              <a:rPr lang="ru-RU" sz="1600" i="1" dirty="0"/>
              <a:t>Козлова А.В. ( </a:t>
            </a:r>
            <a:r>
              <a:rPr lang="ru-RU" sz="1600" i="1" dirty="0" err="1"/>
              <a:t>керівник</a:t>
            </a:r>
            <a:r>
              <a:rPr lang="ru-RU" sz="1600" i="1" dirty="0"/>
              <a:t> заходу)</a:t>
            </a:r>
            <a:r>
              <a:rPr lang="en-US" sz="1600" dirty="0"/>
              <a:t/>
            </a:r>
            <a:br>
              <a:rPr lang="en-US" sz="1600" dirty="0"/>
            </a:br>
            <a:r>
              <a:rPr lang="ru-RU" sz="1600" dirty="0"/>
              <a:t> </a:t>
            </a:r>
            <a:r>
              <a:rPr lang="en-US" sz="1600" dirty="0"/>
              <a:t/>
            </a:r>
            <a:br>
              <a:rPr lang="en-US" sz="1600" dirty="0"/>
            </a:br>
            <a:r>
              <a:rPr lang="ru-RU" sz="1600" b="1" i="1" dirty="0"/>
              <a:t>Практична </a:t>
            </a:r>
            <a:r>
              <a:rPr lang="ru-RU" sz="1600" b="1" i="1" dirty="0" err="1"/>
              <a:t>частина</a:t>
            </a:r>
            <a:r>
              <a:rPr lang="en-US" sz="1600" dirty="0"/>
              <a:t/>
            </a:r>
            <a:br>
              <a:rPr lang="en-US" sz="1600" dirty="0"/>
            </a:br>
            <a:r>
              <a:rPr lang="ru-RU" sz="1600" i="1" dirty="0"/>
              <a:t>       Перегляд </a:t>
            </a:r>
            <a:r>
              <a:rPr lang="ru-RU" sz="1600" i="1" dirty="0" err="1"/>
              <a:t>огляд-презентації</a:t>
            </a:r>
            <a:r>
              <a:rPr lang="ru-RU" sz="1600" i="1" dirty="0"/>
              <a:t> </a:t>
            </a:r>
            <a:r>
              <a:rPr lang="uk-UA" sz="1600" i="1" dirty="0"/>
              <a:t>однієї з груп ЗДО №2.</a:t>
            </a:r>
            <a:r>
              <a:rPr lang="en-US" sz="1600" dirty="0"/>
              <a:t/>
            </a:r>
            <a:br>
              <a:rPr lang="en-US" sz="1600" dirty="0"/>
            </a:br>
            <a:r>
              <a:rPr lang="ru-RU" sz="1600" i="1" dirty="0"/>
              <a:t> </a:t>
            </a:r>
            <a:r>
              <a:rPr lang="en-US" sz="1600" dirty="0"/>
              <a:t/>
            </a:r>
            <a:br>
              <a:rPr lang="en-US" sz="1600" dirty="0"/>
            </a:br>
            <a:r>
              <a:rPr lang="ru-RU" sz="1600" b="1" dirty="0"/>
              <a:t> </a:t>
            </a:r>
            <a:r>
              <a:rPr lang="uk-UA" sz="1600" dirty="0"/>
              <a:t>Розвивальне середовище у групі старшого дошкільного віку «Веселка» (презентація – огляд)</a:t>
            </a:r>
            <a:r>
              <a:rPr lang="en-US" sz="1600" dirty="0"/>
              <a:t/>
            </a:r>
            <a:br>
              <a:rPr lang="en-US" sz="1600" dirty="0"/>
            </a:br>
            <a:r>
              <a:rPr lang="uk-UA" sz="1600" i="1" dirty="0"/>
              <a:t>                                    </a:t>
            </a:r>
            <a:r>
              <a:rPr lang="uk-UA" sz="1600" i="1" dirty="0" smtClean="0"/>
              <a:t>                                     </a:t>
            </a:r>
            <a:r>
              <a:rPr lang="ru-RU" sz="1600" i="1" dirty="0" err="1"/>
              <a:t>Вихователь</a:t>
            </a:r>
            <a:r>
              <a:rPr lang="ru-RU" sz="1600" i="1" dirty="0"/>
              <a:t> Гончар </a:t>
            </a:r>
            <a:r>
              <a:rPr lang="uk-UA" sz="1600" i="1" dirty="0"/>
              <a:t>Тетяна Миколаївна</a:t>
            </a:r>
            <a:r>
              <a:rPr lang="en-US" sz="1600" dirty="0"/>
              <a:t/>
            </a:r>
            <a:br>
              <a:rPr lang="en-US" sz="1600" dirty="0"/>
            </a:br>
            <a:r>
              <a:rPr lang="ru-RU" sz="1600" dirty="0" err="1"/>
              <a:t>Виступ</a:t>
            </a:r>
            <a:r>
              <a:rPr lang="ru-RU" sz="1600" dirty="0"/>
              <a:t> </a:t>
            </a:r>
            <a:r>
              <a:rPr lang="uk-UA" sz="1600" dirty="0"/>
              <a:t>. Методичні рекомендації</a:t>
            </a:r>
            <a:r>
              <a:rPr lang="en-US" sz="1600" dirty="0"/>
              <a:t/>
            </a:r>
            <a:br>
              <a:rPr lang="en-US" sz="1600" dirty="0"/>
            </a:br>
            <a:r>
              <a:rPr lang="ru-RU" sz="1600" dirty="0"/>
              <a:t>			</a:t>
            </a:r>
            <a:r>
              <a:rPr lang="ru-RU" sz="1600" i="1" dirty="0"/>
              <a:t>    </a:t>
            </a:r>
            <a:r>
              <a:rPr lang="ru-RU" sz="1600" i="1" dirty="0" err="1"/>
              <a:t>Черногор</a:t>
            </a:r>
            <a:r>
              <a:rPr lang="ru-RU" sz="1600" i="1" dirty="0"/>
              <a:t> Н.С  (консультант ЦПРПП)</a:t>
            </a:r>
            <a:r>
              <a:rPr lang="en-US" sz="1600" dirty="0"/>
              <a:t/>
            </a:r>
            <a:br>
              <a:rPr lang="en-US" sz="1600" dirty="0"/>
            </a:br>
            <a:r>
              <a:rPr lang="uk-UA"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ambria" pitchFamily="18" charset="0"/>
              </a:rPr>
              <a:t/>
            </a:r>
            <a:br>
              <a:rPr lang="uk-UA"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ambria" pitchFamily="18" charset="0"/>
              </a:rPr>
            </a:br>
            <a:r>
              <a:rPr lang="uk-UA"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ambria" pitchFamily="18" charset="0"/>
              </a:rPr>
              <a:t/>
            </a:r>
            <a:br>
              <a:rPr lang="uk-UA" b="1" cap="all" dirty="0" smtClean="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Cambria" pitchFamily="18" charset="0"/>
              </a:rPr>
            </a:br>
            <a:r>
              <a:rPr lang="uk-UA" b="1" dirty="0" smtClean="0">
                <a:ln w="11430">
                  <a:noFill/>
                </a:ln>
                <a:solidFill>
                  <a:schemeClr val="accent2">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uk-UA" sz="3100" b="1" dirty="0" smtClean="0">
                <a:ln w="11430">
                  <a:noFill/>
                </a:ln>
                <a:solidFill>
                  <a:schemeClr val="accent2">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 </a:t>
            </a:r>
            <a:endParaRPr lang="ru-RU" sz="4000" dirty="0">
              <a:solidFill>
                <a:srgbClr val="C00000"/>
              </a:solidFill>
              <a:latin typeface="Cambria" pitchFamily="18" charset="0"/>
            </a:endParaRPr>
          </a:p>
        </p:txBody>
      </p:sp>
    </p:spTree>
    <p:extLst>
      <p:ext uri="{BB962C8B-B14F-4D97-AF65-F5344CB8AC3E}">
        <p14:creationId xmlns:p14="http://schemas.microsoft.com/office/powerpoint/2010/main" val="1452030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188640"/>
            <a:ext cx="8858280" cy="982462"/>
          </a:xfrm>
        </p:spPr>
        <p:txBody>
          <a:bodyPr>
            <a:noAutofit/>
          </a:bodyPr>
          <a:lstStyle/>
          <a:p>
            <a:r>
              <a:rPr lang="uk-UA" sz="2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Свято до Дня Конституції</a:t>
            </a:r>
            <a:br>
              <a:rPr lang="uk-UA" sz="2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Саме на таких заходах вихованці дошкільного закладу вчаться любити свою Батьківщину – Україну, формують вже у ранньому віці свою громадську позицію, національну гідність.</a:t>
            </a:r>
            <a:r>
              <a:rPr lang="uk-UA"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2000" dirty="0" smtClean="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pic>
        <p:nvPicPr>
          <p:cNvPr id="10242" name="Picture 2" descr="D:\ДНЗ\День конституції\у газету\IMG_5304.JPG"/>
          <p:cNvPicPr>
            <a:picLocks noChangeAspect="1" noChangeArrowheads="1"/>
          </p:cNvPicPr>
          <p:nvPr/>
        </p:nvPicPr>
        <p:blipFill>
          <a:blip r:embed="rId2" cstate="print"/>
          <a:srcRect/>
          <a:stretch>
            <a:fillRect/>
          </a:stretch>
        </p:blipFill>
        <p:spPr bwMode="auto">
          <a:xfrm>
            <a:off x="251520" y="836712"/>
            <a:ext cx="3995936" cy="2996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3" name="Picture 3" descr="D:\ДНЗ\День конституції\у газету\IMG_6298.JPG"/>
          <p:cNvPicPr>
            <a:picLocks noChangeAspect="1" noChangeArrowheads="1"/>
          </p:cNvPicPr>
          <p:nvPr/>
        </p:nvPicPr>
        <p:blipFill>
          <a:blip r:embed="rId3" cstate="print"/>
          <a:srcRect/>
          <a:stretch>
            <a:fillRect/>
          </a:stretch>
        </p:blipFill>
        <p:spPr bwMode="auto">
          <a:xfrm>
            <a:off x="4716016" y="836712"/>
            <a:ext cx="3995936" cy="2996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4" name="Picture 4" descr="D:\ДНЗ\День конституції\у газету\IMG_6367.JPG"/>
          <p:cNvPicPr>
            <a:picLocks noChangeAspect="1" noChangeArrowheads="1"/>
          </p:cNvPicPr>
          <p:nvPr/>
        </p:nvPicPr>
        <p:blipFill>
          <a:blip r:embed="rId4" cstate="print"/>
          <a:srcRect/>
          <a:stretch>
            <a:fillRect/>
          </a:stretch>
        </p:blipFill>
        <p:spPr bwMode="auto">
          <a:xfrm>
            <a:off x="467544" y="3861048"/>
            <a:ext cx="3707904" cy="2780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5" name="Picture 5" descr="D:\ДНЗ\День конституції\у газету\IMG_6299.JPG"/>
          <p:cNvPicPr>
            <a:picLocks noChangeAspect="1" noChangeArrowheads="1"/>
          </p:cNvPicPr>
          <p:nvPr/>
        </p:nvPicPr>
        <p:blipFill>
          <a:blip r:embed="rId5" cstate="print"/>
          <a:srcRect/>
          <a:stretch>
            <a:fillRect/>
          </a:stretch>
        </p:blipFill>
        <p:spPr bwMode="auto">
          <a:xfrm>
            <a:off x="4860032" y="3861048"/>
            <a:ext cx="3755909" cy="2816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188640"/>
            <a:ext cx="8858280" cy="982462"/>
          </a:xfrm>
        </p:spPr>
        <p:txBody>
          <a:bodyPr>
            <a:noAutofit/>
          </a:bodyPr>
          <a:lstStyle/>
          <a:p>
            <a:r>
              <a:rPr lang="uk-UA" sz="2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a:r>
            <a:br>
              <a:rPr lang="uk-UA" sz="2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2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День Вишиванки</a:t>
            </a:r>
            <a:br>
              <a:rPr lang="uk-UA" sz="2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br>
            <a:r>
              <a:rPr lang="uk-UA" sz="1400"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Мета: розширити уявлення про українську вишиванку і народний костюм;  розвивати інтерес до українського народного  одягу як складової частини  духовної культури українців; виховувати шанобливе ставлення до українських народних традицій.</a:t>
            </a:r>
            <a:r>
              <a:rPr lang="uk-UA"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2000" dirty="0" smtClean="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pic>
        <p:nvPicPr>
          <p:cNvPr id="11266" name="Picture 2" descr="D:\ДНЗ\день вишиванки\Новая папка\IMG_6058.JPG"/>
          <p:cNvPicPr>
            <a:picLocks noChangeAspect="1" noChangeArrowheads="1"/>
          </p:cNvPicPr>
          <p:nvPr/>
        </p:nvPicPr>
        <p:blipFill>
          <a:blip r:embed="rId2" cstate="print"/>
          <a:srcRect/>
          <a:stretch>
            <a:fillRect/>
          </a:stretch>
        </p:blipFill>
        <p:spPr bwMode="auto">
          <a:xfrm>
            <a:off x="2627784" y="3933056"/>
            <a:ext cx="3672408" cy="2754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7" name="Picture 3" descr="D:\ДНЗ\день вишиванки\Новая папка\IMG_6066.JPG"/>
          <p:cNvPicPr>
            <a:picLocks noChangeAspect="1" noChangeArrowheads="1"/>
          </p:cNvPicPr>
          <p:nvPr/>
        </p:nvPicPr>
        <p:blipFill>
          <a:blip r:embed="rId3" cstate="print"/>
          <a:srcRect/>
          <a:stretch>
            <a:fillRect/>
          </a:stretch>
        </p:blipFill>
        <p:spPr bwMode="auto">
          <a:xfrm>
            <a:off x="4932040" y="1196752"/>
            <a:ext cx="3744416"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8" name="Picture 4" descr="D:\ДНЗ\день вишиванки\Новая папка\IMG_6073.JPG"/>
          <p:cNvPicPr>
            <a:picLocks noChangeAspect="1" noChangeArrowheads="1"/>
          </p:cNvPicPr>
          <p:nvPr/>
        </p:nvPicPr>
        <p:blipFill>
          <a:blip r:embed="rId4" cstate="print"/>
          <a:srcRect/>
          <a:stretch>
            <a:fillRect/>
          </a:stretch>
        </p:blipFill>
        <p:spPr bwMode="auto">
          <a:xfrm>
            <a:off x="323528" y="1268760"/>
            <a:ext cx="3761264" cy="2672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52"/>
            <a:ext cx="9144000" cy="785818"/>
          </a:xfrm>
        </p:spPr>
        <p:txBody>
          <a:bodyPr>
            <a:noAutofit/>
          </a:bodyPr>
          <a:lstStyle/>
          <a:p>
            <a:r>
              <a:rPr lang="uk-UA" sz="2800" b="1" dirty="0" smtClean="0">
                <a:solidFill>
                  <a:srgbClr val="C00000"/>
                </a:solidFill>
                <a:latin typeface="Cambria" pitchFamily="18" charset="0"/>
              </a:rPr>
              <a:t>Кольоровий тиждень у ЗДО</a:t>
            </a:r>
            <a:br>
              <a:rPr lang="uk-UA" sz="2800" b="1" dirty="0" smtClean="0">
                <a:solidFill>
                  <a:srgbClr val="C00000"/>
                </a:solidFill>
                <a:latin typeface="Cambria" pitchFamily="18" charset="0"/>
              </a:rPr>
            </a:br>
            <a:r>
              <a:rPr lang="uk-UA" sz="1400" b="1" dirty="0" smtClean="0">
                <a:solidFill>
                  <a:srgbClr val="C00000"/>
                </a:solidFill>
                <a:latin typeface="Cambria" pitchFamily="18" charset="0"/>
              </a:rPr>
              <a:t>Мета: впровадити в практику роботи з дітьми елементи </a:t>
            </a:r>
            <a:r>
              <a:rPr lang="uk-UA" sz="1400" b="1" dirty="0" err="1" smtClean="0">
                <a:solidFill>
                  <a:srgbClr val="C00000"/>
                </a:solidFill>
                <a:latin typeface="Cambria" pitchFamily="18" charset="0"/>
              </a:rPr>
              <a:t>кольоротерапії</a:t>
            </a:r>
            <a:r>
              <a:rPr lang="uk-UA" sz="1400" b="1" dirty="0" smtClean="0">
                <a:solidFill>
                  <a:srgbClr val="C00000"/>
                </a:solidFill>
                <a:latin typeface="Cambria" pitchFamily="18" charset="0"/>
              </a:rPr>
              <a:t>, як методику покращення здоров</a:t>
            </a:r>
            <a:r>
              <a:rPr lang="en-US" sz="1400" b="1" dirty="0" smtClean="0">
                <a:solidFill>
                  <a:srgbClr val="C00000"/>
                </a:solidFill>
                <a:latin typeface="Cambria" pitchFamily="18" charset="0"/>
              </a:rPr>
              <a:t>’</a:t>
            </a:r>
            <a:r>
              <a:rPr lang="uk-UA" sz="1400" b="1" dirty="0" smtClean="0">
                <a:solidFill>
                  <a:srgbClr val="C00000"/>
                </a:solidFill>
                <a:latin typeface="Cambria" pitchFamily="18" charset="0"/>
              </a:rPr>
              <a:t>я за допомогою кольорів.</a:t>
            </a:r>
            <a:r>
              <a:rPr lang="uk-UA" sz="2800" dirty="0" smtClean="0"/>
              <a:t/>
            </a:r>
            <a:br>
              <a:rPr lang="uk-UA" sz="2800" dirty="0" smtClean="0"/>
            </a:br>
            <a:endParaRPr lang="ru-RU" sz="1900" dirty="0"/>
          </a:p>
        </p:txBody>
      </p:sp>
      <p:pic>
        <p:nvPicPr>
          <p:cNvPr id="12290" name="Picture 2" descr="D:\ДНЗ\кольоровий тиждень\білий колір\IMG_3760.JPG"/>
          <p:cNvPicPr>
            <a:picLocks noChangeAspect="1" noChangeArrowheads="1"/>
          </p:cNvPicPr>
          <p:nvPr/>
        </p:nvPicPr>
        <p:blipFill>
          <a:blip r:embed="rId2" cstate="print"/>
          <a:srcRect/>
          <a:stretch>
            <a:fillRect/>
          </a:stretch>
        </p:blipFill>
        <p:spPr bwMode="auto">
          <a:xfrm>
            <a:off x="611560" y="1196752"/>
            <a:ext cx="3168352"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1" name="Picture 3" descr="D:\ДНЗ\кольоровий тиждень\жовтий колір Відкрите заняття\IMG_3833.JPG"/>
          <p:cNvPicPr>
            <a:picLocks noChangeAspect="1" noChangeArrowheads="1"/>
          </p:cNvPicPr>
          <p:nvPr/>
        </p:nvPicPr>
        <p:blipFill>
          <a:blip r:embed="rId3" cstate="print"/>
          <a:srcRect/>
          <a:stretch>
            <a:fillRect/>
          </a:stretch>
        </p:blipFill>
        <p:spPr bwMode="auto">
          <a:xfrm>
            <a:off x="4499992" y="1124744"/>
            <a:ext cx="3227851"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2" name="Picture 4" descr="D:\ДНЗ\кольоровий тиждень\IMG_5124.JPG"/>
          <p:cNvPicPr>
            <a:picLocks noChangeAspect="1" noChangeArrowheads="1"/>
          </p:cNvPicPr>
          <p:nvPr/>
        </p:nvPicPr>
        <p:blipFill>
          <a:blip r:embed="rId4" cstate="print"/>
          <a:srcRect/>
          <a:stretch>
            <a:fillRect/>
          </a:stretch>
        </p:blipFill>
        <p:spPr bwMode="auto">
          <a:xfrm>
            <a:off x="683568" y="3789040"/>
            <a:ext cx="3419872" cy="256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3" name="Picture 5" descr="D:\ДНЗ\кольоровий тиждень\білий колір\IMG_3782.JPG"/>
          <p:cNvPicPr>
            <a:picLocks noChangeAspect="1" noChangeArrowheads="1"/>
          </p:cNvPicPr>
          <p:nvPr/>
        </p:nvPicPr>
        <p:blipFill>
          <a:blip r:embed="rId5" cstate="print"/>
          <a:srcRect/>
          <a:stretch>
            <a:fillRect/>
          </a:stretch>
        </p:blipFill>
        <p:spPr bwMode="auto">
          <a:xfrm>
            <a:off x="4427984" y="3789040"/>
            <a:ext cx="3360373" cy="252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52"/>
            <a:ext cx="9144000" cy="785818"/>
          </a:xfrm>
        </p:spPr>
        <p:txBody>
          <a:bodyPr>
            <a:noAutofit/>
          </a:bodyPr>
          <a:lstStyle/>
          <a:p>
            <a:r>
              <a:rPr lang="uk-UA" sz="2800" b="1" dirty="0" smtClean="0">
                <a:solidFill>
                  <a:srgbClr val="C00000"/>
                </a:solidFill>
                <a:latin typeface="Cambria" pitchFamily="18" charset="0"/>
              </a:rPr>
              <a:t>Тиждень гумору у ЗДО</a:t>
            </a:r>
            <a:br>
              <a:rPr lang="uk-UA" sz="2800" b="1" dirty="0" smtClean="0">
                <a:solidFill>
                  <a:srgbClr val="C00000"/>
                </a:solidFill>
                <a:latin typeface="Cambria" pitchFamily="18" charset="0"/>
              </a:rPr>
            </a:br>
            <a:r>
              <a:rPr lang="uk-UA" sz="1400" b="1" dirty="0" smtClean="0">
                <a:solidFill>
                  <a:srgbClr val="C00000"/>
                </a:solidFill>
                <a:latin typeface="Cambria" pitchFamily="18" charset="0"/>
              </a:rPr>
              <a:t>“</a:t>
            </a:r>
            <a:r>
              <a:rPr lang="uk-UA" sz="1800" b="1" dirty="0" smtClean="0">
                <a:solidFill>
                  <a:srgbClr val="C00000"/>
                </a:solidFill>
                <a:latin typeface="Cambria" pitchFamily="18" charset="0"/>
              </a:rPr>
              <a:t>Хай звучить веселий сміх, щоб гарний настрій був у всіх!”</a:t>
            </a:r>
            <a:r>
              <a:rPr lang="uk-UA" sz="2800" dirty="0" smtClean="0"/>
              <a:t/>
            </a:r>
            <a:br>
              <a:rPr lang="uk-UA" sz="2800" dirty="0" smtClean="0"/>
            </a:br>
            <a:endParaRPr lang="ru-RU" sz="1900" dirty="0"/>
          </a:p>
        </p:txBody>
      </p:sp>
      <p:pic>
        <p:nvPicPr>
          <p:cNvPr id="13314" name="Picture 2" descr="D:\ДНЗ\тиждень гумору 3-7.04.17\Тренінг Гончар О.Й\IMG_2282.JPG"/>
          <p:cNvPicPr>
            <a:picLocks noChangeAspect="1" noChangeArrowheads="1"/>
          </p:cNvPicPr>
          <p:nvPr/>
        </p:nvPicPr>
        <p:blipFill>
          <a:blip r:embed="rId2" cstate="print"/>
          <a:srcRect/>
          <a:stretch>
            <a:fillRect/>
          </a:stretch>
        </p:blipFill>
        <p:spPr bwMode="auto">
          <a:xfrm>
            <a:off x="323528" y="836712"/>
            <a:ext cx="3563888" cy="2672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5" name="Picture 3" descr="D:\ДНЗ\тиждень гумору 3-7.04.17\гра з клоунами\на сайт\IMG_2143.JPG"/>
          <p:cNvPicPr>
            <a:picLocks noChangeAspect="1" noChangeArrowheads="1"/>
          </p:cNvPicPr>
          <p:nvPr/>
        </p:nvPicPr>
        <p:blipFill>
          <a:blip r:embed="rId3" cstate="print"/>
          <a:srcRect/>
          <a:stretch>
            <a:fillRect/>
          </a:stretch>
        </p:blipFill>
        <p:spPr bwMode="auto">
          <a:xfrm>
            <a:off x="4860032" y="764704"/>
            <a:ext cx="3635896" cy="2726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6" name="Picture 4" descr="D:\ДНЗ\тиждень гумору 3-7.04.17\гра з клоунами\на сайт\IMG_2159.JPG"/>
          <p:cNvPicPr>
            <a:picLocks noChangeAspect="1" noChangeArrowheads="1"/>
          </p:cNvPicPr>
          <p:nvPr/>
        </p:nvPicPr>
        <p:blipFill>
          <a:blip r:embed="rId4" cstate="print"/>
          <a:srcRect/>
          <a:stretch>
            <a:fillRect/>
          </a:stretch>
        </p:blipFill>
        <p:spPr bwMode="auto">
          <a:xfrm>
            <a:off x="251520" y="4005064"/>
            <a:ext cx="3656906"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8" name="Picture 6" descr="D:\ДНЗ\тиждень гумору 3-7.04.17\вистава\IMG_2019.JPG"/>
          <p:cNvPicPr>
            <a:picLocks noChangeAspect="1" noChangeArrowheads="1"/>
          </p:cNvPicPr>
          <p:nvPr/>
        </p:nvPicPr>
        <p:blipFill>
          <a:blip r:embed="rId5" cstate="print"/>
          <a:srcRect/>
          <a:stretch>
            <a:fillRect/>
          </a:stretch>
        </p:blipFill>
        <p:spPr bwMode="auto">
          <a:xfrm>
            <a:off x="4788024" y="3717032"/>
            <a:ext cx="3840427"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7" name="Picture 5" descr="D:\ДНЗ\тиждень гумору 3-7.04.17\вистава\IMG_2013.JPG"/>
          <p:cNvPicPr>
            <a:picLocks noChangeAspect="1" noChangeArrowheads="1"/>
          </p:cNvPicPr>
          <p:nvPr/>
        </p:nvPicPr>
        <p:blipFill>
          <a:blip r:embed="rId6" cstate="print"/>
          <a:srcRect/>
          <a:stretch>
            <a:fillRect/>
          </a:stretch>
        </p:blipFill>
        <p:spPr bwMode="auto">
          <a:xfrm>
            <a:off x="3275856" y="2780928"/>
            <a:ext cx="2267744" cy="170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2656"/>
            <a:ext cx="9144000" cy="785818"/>
          </a:xfrm>
        </p:spPr>
        <p:txBody>
          <a:bodyPr>
            <a:noAutofit/>
          </a:bodyPr>
          <a:lstStyle/>
          <a:p>
            <a:r>
              <a:rPr lang="uk-UA" sz="2800" b="1" dirty="0" smtClean="0">
                <a:solidFill>
                  <a:srgbClr val="C00000"/>
                </a:solidFill>
                <a:latin typeface="Cambria" pitchFamily="18" charset="0"/>
              </a:rPr>
              <a:t/>
            </a:r>
            <a:br>
              <a:rPr lang="uk-UA" sz="2800" b="1" dirty="0" smtClean="0">
                <a:solidFill>
                  <a:srgbClr val="C00000"/>
                </a:solidFill>
                <a:latin typeface="Cambria" pitchFamily="18" charset="0"/>
              </a:rPr>
            </a:br>
            <a:r>
              <a:rPr lang="uk-UA" sz="2800" b="1" dirty="0" smtClean="0">
                <a:solidFill>
                  <a:srgbClr val="C00000"/>
                </a:solidFill>
                <a:latin typeface="Cambria" pitchFamily="18" charset="0"/>
              </a:rPr>
              <a:t>Проведення Тижнів безпеки дитини у ЗДО</a:t>
            </a:r>
            <a:br>
              <a:rPr lang="uk-UA" sz="2800" b="1" dirty="0" smtClean="0">
                <a:solidFill>
                  <a:srgbClr val="C00000"/>
                </a:solidFill>
                <a:latin typeface="Cambria" pitchFamily="18" charset="0"/>
              </a:rPr>
            </a:br>
            <a:r>
              <a:rPr lang="uk-UA" sz="1600" b="1" dirty="0" smtClean="0">
                <a:solidFill>
                  <a:srgbClr val="C00000"/>
                </a:solidFill>
                <a:latin typeface="Cambria" pitchFamily="18" charset="0"/>
              </a:rPr>
              <a:t>такі заходи дітям є дуже цікавими, оскільки використовуються сюжетні ігри, де діти в ролі пожежників, в ролі пішоходів і .д. </a:t>
            </a:r>
            <a:r>
              <a:rPr lang="uk-UA" sz="2800" b="1" dirty="0" smtClean="0">
                <a:solidFill>
                  <a:srgbClr val="C00000"/>
                </a:solidFill>
                <a:latin typeface="Cambria" pitchFamily="18" charset="0"/>
              </a:rPr>
              <a:t/>
            </a:r>
            <a:br>
              <a:rPr lang="uk-UA" sz="2800" b="1" dirty="0" smtClean="0">
                <a:solidFill>
                  <a:srgbClr val="C00000"/>
                </a:solidFill>
                <a:latin typeface="Cambria" pitchFamily="18" charset="0"/>
              </a:rPr>
            </a:br>
            <a:r>
              <a:rPr lang="uk-UA" sz="2800" dirty="0" smtClean="0"/>
              <a:t/>
            </a:r>
            <a:br>
              <a:rPr lang="uk-UA" sz="2800" dirty="0" smtClean="0"/>
            </a:br>
            <a:endParaRPr lang="ru-RU" sz="1900" dirty="0"/>
          </a:p>
        </p:txBody>
      </p:sp>
      <p:pic>
        <p:nvPicPr>
          <p:cNvPr id="20482" name="Picture 2" descr="D:\ДНЗ\фото ДНЗ 2019\ДНЗ\тиждень безпеки\пыдсумковы заняття\IMG_8016.JPG"/>
          <p:cNvPicPr>
            <a:picLocks noChangeAspect="1" noChangeArrowheads="1"/>
          </p:cNvPicPr>
          <p:nvPr/>
        </p:nvPicPr>
        <p:blipFill>
          <a:blip r:embed="rId2" cstate="print"/>
          <a:srcRect/>
          <a:stretch>
            <a:fillRect/>
          </a:stretch>
        </p:blipFill>
        <p:spPr bwMode="auto">
          <a:xfrm>
            <a:off x="323528" y="1268760"/>
            <a:ext cx="3227851"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3" name="Picture 3" descr="D:\ДНЗ\фото ДНЗ 2019\ДНЗ\тиждень безпеки\пыдсумковы заняття\IMG_8017.JPG"/>
          <p:cNvPicPr>
            <a:picLocks noChangeAspect="1" noChangeArrowheads="1"/>
          </p:cNvPicPr>
          <p:nvPr/>
        </p:nvPicPr>
        <p:blipFill>
          <a:blip r:embed="rId3" cstate="print"/>
          <a:srcRect/>
          <a:stretch>
            <a:fillRect/>
          </a:stretch>
        </p:blipFill>
        <p:spPr bwMode="auto">
          <a:xfrm>
            <a:off x="5076056" y="1153458"/>
            <a:ext cx="3275856" cy="2456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4" name="Picture 4" descr="D:\ДНЗ\фото ДНЗ 2019\ДНЗ\тиждень безпеки\пыдсумковы заняття\IMG_8028.JPG"/>
          <p:cNvPicPr>
            <a:picLocks noChangeAspect="1" noChangeArrowheads="1"/>
          </p:cNvPicPr>
          <p:nvPr/>
        </p:nvPicPr>
        <p:blipFill>
          <a:blip r:embed="rId4" cstate="print"/>
          <a:srcRect/>
          <a:stretch>
            <a:fillRect/>
          </a:stretch>
        </p:blipFill>
        <p:spPr bwMode="auto">
          <a:xfrm>
            <a:off x="323528" y="3861048"/>
            <a:ext cx="3707904" cy="2780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5" name="Picture 5" descr="D:\ДНЗ\фото ДНЗ 2019\ДНЗ\тиждень безпеки\пыдсумковы заняття\IMG_8039.JPG"/>
          <p:cNvPicPr>
            <a:picLocks noChangeAspect="1" noChangeArrowheads="1"/>
          </p:cNvPicPr>
          <p:nvPr/>
        </p:nvPicPr>
        <p:blipFill>
          <a:blip r:embed="rId5" cstate="print"/>
          <a:srcRect/>
          <a:stretch>
            <a:fillRect/>
          </a:stretch>
        </p:blipFill>
        <p:spPr bwMode="auto">
          <a:xfrm>
            <a:off x="4644008" y="3789040"/>
            <a:ext cx="3803915" cy="2852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4" name="Picture 2" descr="D:\ДНЗ\Приїзд пожежної машини\на сайт\IMG_2711.JPG"/>
          <p:cNvPicPr>
            <a:picLocks noChangeAspect="1" noChangeArrowheads="1"/>
          </p:cNvPicPr>
          <p:nvPr/>
        </p:nvPicPr>
        <p:blipFill>
          <a:blip r:embed="rId6" cstate="print"/>
          <a:srcRect/>
          <a:stretch>
            <a:fillRect/>
          </a:stretch>
        </p:blipFill>
        <p:spPr bwMode="auto">
          <a:xfrm>
            <a:off x="3275856" y="2276872"/>
            <a:ext cx="2496277"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274638"/>
            <a:ext cx="8229600" cy="562074"/>
          </a:xfrm>
        </p:spPr>
        <p:txBody>
          <a:bodyPr>
            <a:normAutofit/>
          </a:bodyPr>
          <a:lstStyle/>
          <a:p>
            <a:r>
              <a:rPr lang="uk-UA" sz="2400" dirty="0" smtClean="0"/>
              <a:t>Свята та розваги фізкультурно-оздоровчої роботи.</a:t>
            </a:r>
            <a:endParaRPr lang="ru-RU" sz="2400" dirty="0"/>
          </a:p>
        </p:txBody>
      </p:sp>
      <p:pic>
        <p:nvPicPr>
          <p:cNvPr id="5122" name="Picture 2" descr="C:\Windows\system32\config\systemprofile\Desktop\Безымянный8.png"/>
          <p:cNvPicPr>
            <a:picLocks noChangeAspect="1" noChangeArrowheads="1"/>
          </p:cNvPicPr>
          <p:nvPr/>
        </p:nvPicPr>
        <p:blipFill>
          <a:blip r:embed="rId2" cstate="print"/>
          <a:srcRect/>
          <a:stretch>
            <a:fillRect/>
          </a:stretch>
        </p:blipFill>
        <p:spPr bwMode="auto">
          <a:xfrm>
            <a:off x="0" y="1268760"/>
            <a:ext cx="9144000" cy="5805264"/>
          </a:xfrm>
          <a:prstGeom prst="rect">
            <a:avLst/>
          </a:prstGeom>
          <a:noFill/>
        </p:spPr>
      </p:pic>
      <p:pic>
        <p:nvPicPr>
          <p:cNvPr id="5123" name="Picture 3" descr="D:\ДНЗ\день захисту дітей 2018\IMG_6186.JPG"/>
          <p:cNvPicPr>
            <a:picLocks noChangeAspect="1" noChangeArrowheads="1"/>
          </p:cNvPicPr>
          <p:nvPr/>
        </p:nvPicPr>
        <p:blipFill>
          <a:blip r:embed="rId3" cstate="print"/>
          <a:srcRect/>
          <a:stretch>
            <a:fillRect/>
          </a:stretch>
        </p:blipFill>
        <p:spPr bwMode="auto">
          <a:xfrm>
            <a:off x="6372200" y="1484784"/>
            <a:ext cx="2363755" cy="17728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4" name="Picture 4" descr="D:\ДНЗ\день захисту дітей 2018\IMG_6194.JPG"/>
          <p:cNvPicPr>
            <a:picLocks noChangeAspect="1" noChangeArrowheads="1"/>
          </p:cNvPicPr>
          <p:nvPr/>
        </p:nvPicPr>
        <p:blipFill>
          <a:blip r:embed="rId4" cstate="print"/>
          <a:srcRect/>
          <a:stretch>
            <a:fillRect/>
          </a:stretch>
        </p:blipFill>
        <p:spPr bwMode="auto">
          <a:xfrm>
            <a:off x="827584" y="1052736"/>
            <a:ext cx="1824203" cy="13681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13316" name="Picture 4" descr="D:\ДНЗ\фото ДНЗ 2019\оздоровчий пер\Розвага казка Червона шапочка\IMG_8589.JPG"/>
          <p:cNvPicPr>
            <a:picLocks noChangeAspect="1" noChangeArrowheads="1"/>
          </p:cNvPicPr>
          <p:nvPr/>
        </p:nvPicPr>
        <p:blipFill>
          <a:blip r:embed="rId2" cstate="print"/>
          <a:srcRect/>
          <a:stretch>
            <a:fillRect/>
          </a:stretch>
        </p:blipFill>
        <p:spPr bwMode="auto">
          <a:xfrm>
            <a:off x="5004048" y="1052736"/>
            <a:ext cx="3552394"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Заголовок 6"/>
          <p:cNvSpPr>
            <a:spLocks noGrp="1"/>
          </p:cNvSpPr>
          <p:nvPr>
            <p:ph type="title"/>
          </p:nvPr>
        </p:nvSpPr>
        <p:spPr>
          <a:xfrm>
            <a:off x="402940" y="260648"/>
            <a:ext cx="8229600" cy="850106"/>
          </a:xfrm>
        </p:spPr>
        <p:txBody>
          <a:bodyPr>
            <a:normAutofit fontScale="90000"/>
          </a:bodyPr>
          <a:lstStyle/>
          <a:p>
            <a:r>
              <a:rPr lang="uk-UA" sz="1800" dirty="0" smtClean="0"/>
              <a:t>Колектив ЗДО намагається зацікавити дітей театральними виставами з участю педагогів. Із великим захопленням діти переглядають розігрування персонажів казок.</a:t>
            </a:r>
            <a:br>
              <a:rPr lang="uk-UA" sz="1800" dirty="0" smtClean="0"/>
            </a:br>
            <a:r>
              <a:rPr lang="uk-UA" sz="1800" b="1" dirty="0" smtClean="0">
                <a:solidFill>
                  <a:srgbClr val="FF0000"/>
                </a:solidFill>
              </a:rPr>
              <a:t>Театральна вистава “Червона Шапочка на новий лад”</a:t>
            </a:r>
            <a:r>
              <a:rPr lang="uk-UA" sz="1800" b="1" dirty="0" smtClean="0"/>
              <a:t/>
            </a:r>
            <a:br>
              <a:rPr lang="uk-UA" sz="1800" b="1" dirty="0" smtClean="0"/>
            </a:br>
            <a:endParaRPr lang="ru-RU" sz="1800" b="1" dirty="0"/>
          </a:p>
        </p:txBody>
      </p:sp>
      <p:pic>
        <p:nvPicPr>
          <p:cNvPr id="13314" name="Picture 2" descr="D:\ДНЗ\фото ДНЗ 2019\оздоровчий пер\Розвага казка Червона шапочка\IMG_8583.JPG"/>
          <p:cNvPicPr>
            <a:picLocks noChangeAspect="1" noChangeArrowheads="1"/>
          </p:cNvPicPr>
          <p:nvPr/>
        </p:nvPicPr>
        <p:blipFill>
          <a:blip r:embed="rId3" cstate="print"/>
          <a:srcRect/>
          <a:stretch>
            <a:fillRect/>
          </a:stretch>
        </p:blipFill>
        <p:spPr bwMode="auto">
          <a:xfrm>
            <a:off x="323528" y="980728"/>
            <a:ext cx="3707904" cy="2780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7" name="Picture 5" descr="D:\ДНЗ\фото ДНЗ 2019\оздоровчий пер\Розвага казка Червона шапочка\IMG_8609.JPG"/>
          <p:cNvPicPr>
            <a:picLocks noChangeAspect="1" noChangeArrowheads="1"/>
          </p:cNvPicPr>
          <p:nvPr/>
        </p:nvPicPr>
        <p:blipFill>
          <a:blip r:embed="rId4" cstate="print"/>
          <a:srcRect/>
          <a:stretch>
            <a:fillRect/>
          </a:stretch>
        </p:blipFill>
        <p:spPr bwMode="auto">
          <a:xfrm>
            <a:off x="323528" y="3898712"/>
            <a:ext cx="3672408" cy="2711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19" name="Picture 7" descr="D:\ДНЗ\фото ДНЗ 2019\оздоровчий пер\Розвага казка Червона шапочка\IMG_8596.JPG"/>
          <p:cNvPicPr>
            <a:picLocks noChangeAspect="1" noChangeArrowheads="1"/>
          </p:cNvPicPr>
          <p:nvPr/>
        </p:nvPicPr>
        <p:blipFill>
          <a:blip r:embed="rId5" cstate="print"/>
          <a:srcRect/>
          <a:stretch>
            <a:fillRect/>
          </a:stretch>
        </p:blipFill>
        <p:spPr bwMode="auto">
          <a:xfrm>
            <a:off x="4860032" y="3933056"/>
            <a:ext cx="3707904" cy="2780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67544" y="0"/>
            <a:ext cx="8229600" cy="850106"/>
          </a:xfrm>
        </p:spPr>
        <p:txBody>
          <a:bodyPr>
            <a:normAutofit fontScale="90000"/>
          </a:bodyPr>
          <a:lstStyle/>
          <a:p>
            <a:r>
              <a:rPr lang="uk-UA" sz="2400" dirty="0" smtClean="0"/>
              <a:t/>
            </a:r>
            <a:br>
              <a:rPr lang="uk-UA" sz="2400" dirty="0" smtClean="0"/>
            </a:br>
            <a:r>
              <a:rPr lang="uk-UA" sz="2200" b="1" dirty="0" smtClean="0">
                <a:solidFill>
                  <a:srgbClr val="FF0000"/>
                </a:solidFill>
              </a:rPr>
              <a:t>Вистава-мюзикл за казкою “Ріпка на новий лад”</a:t>
            </a:r>
            <a:r>
              <a:rPr lang="uk-UA" sz="2000" b="1" dirty="0" smtClean="0">
                <a:solidFill>
                  <a:srgbClr val="FF0000"/>
                </a:solidFill>
              </a:rPr>
              <a:t/>
            </a:r>
            <a:br>
              <a:rPr lang="uk-UA" sz="2000" b="1" dirty="0" smtClean="0">
                <a:solidFill>
                  <a:srgbClr val="FF0000"/>
                </a:solidFill>
              </a:rPr>
            </a:br>
            <a:r>
              <a:rPr lang="uk-UA" sz="1800" b="1" dirty="0" smtClean="0"/>
              <a:t>(драматична постановка, наповнена вокалом, танцями та щирою грою акторів-педагогів)</a:t>
            </a:r>
            <a:br>
              <a:rPr lang="uk-UA" sz="1800" b="1" dirty="0" smtClean="0"/>
            </a:br>
            <a:endParaRPr lang="ru-RU" sz="1800" b="1" dirty="0"/>
          </a:p>
        </p:txBody>
      </p:sp>
      <p:pic>
        <p:nvPicPr>
          <p:cNvPr id="17410" name="Picture 2" descr="C:\Windows\system32\config\systemprofile\Desktop\Безымянный13.png"/>
          <p:cNvPicPr>
            <a:picLocks noChangeAspect="1" noChangeArrowheads="1"/>
          </p:cNvPicPr>
          <p:nvPr/>
        </p:nvPicPr>
        <p:blipFill>
          <a:blip r:embed="rId2" cstate="print"/>
          <a:srcRect l="17014" t="24513" r="38884" b="14204"/>
          <a:stretch>
            <a:fillRect/>
          </a:stretch>
        </p:blipFill>
        <p:spPr bwMode="auto">
          <a:xfrm>
            <a:off x="395536" y="980728"/>
            <a:ext cx="3456384" cy="27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1" name="Picture 3" descr="C:\Windows\system32\config\systemprofile\Desktop\Безымянный14.png"/>
          <p:cNvPicPr>
            <a:picLocks noChangeAspect="1" noChangeArrowheads="1"/>
          </p:cNvPicPr>
          <p:nvPr/>
        </p:nvPicPr>
        <p:blipFill>
          <a:blip r:embed="rId3" cstate="print"/>
          <a:srcRect l="16241" t="24407" r="38931" b="16532"/>
          <a:stretch>
            <a:fillRect/>
          </a:stretch>
        </p:blipFill>
        <p:spPr bwMode="auto">
          <a:xfrm>
            <a:off x="4788024" y="1052736"/>
            <a:ext cx="3499589"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2" name="Picture 4" descr="C:\Windows\system32\config\systemprofile\Desktop\Безымянный12.png"/>
          <p:cNvPicPr>
            <a:picLocks noChangeAspect="1" noChangeArrowheads="1"/>
          </p:cNvPicPr>
          <p:nvPr/>
        </p:nvPicPr>
        <p:blipFill>
          <a:blip r:embed="rId4" cstate="print"/>
          <a:srcRect l="16794" t="24407" r="38931" b="15547"/>
          <a:stretch>
            <a:fillRect/>
          </a:stretch>
        </p:blipFill>
        <p:spPr bwMode="auto">
          <a:xfrm>
            <a:off x="323528" y="3933056"/>
            <a:ext cx="3494159"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3" name="Picture 5" descr="C:\Windows\system32\config\systemprofile\Desktop\Безымянный.png"/>
          <p:cNvPicPr>
            <a:picLocks noChangeAspect="1" noChangeArrowheads="1"/>
          </p:cNvPicPr>
          <p:nvPr/>
        </p:nvPicPr>
        <p:blipFill>
          <a:blip r:embed="rId5" cstate="print"/>
          <a:srcRect l="16138" t="24788" r="38188" b="14983"/>
          <a:stretch>
            <a:fillRect/>
          </a:stretch>
        </p:blipFill>
        <p:spPr bwMode="auto">
          <a:xfrm>
            <a:off x="4697596" y="3861048"/>
            <a:ext cx="3690828" cy="273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0" y="347634"/>
            <a:ext cx="9036496" cy="562074"/>
          </a:xfrm>
        </p:spPr>
        <p:txBody>
          <a:bodyPr>
            <a:normAutofit fontScale="90000"/>
          </a:bodyPr>
          <a:lstStyle/>
          <a:p>
            <a:r>
              <a:rPr lang="uk-UA" sz="1800" b="1" dirty="0" smtClean="0"/>
              <a:t>Участь вихованців та працівників ЗДО </a:t>
            </a:r>
            <a:br>
              <a:rPr lang="uk-UA" sz="1800" b="1" dirty="0" smtClean="0"/>
            </a:br>
            <a:r>
              <a:rPr lang="uk-UA" sz="1800" b="1" dirty="0" smtClean="0"/>
              <a:t>у районних конкурсах дозволяє дітям розширювати свою активність за межами закладу, знайомитись з приміщеннями інших дитячих садків, з іншими колективами, спостерігати за номерами інших діток.</a:t>
            </a:r>
            <a:r>
              <a:rPr lang="uk-UA" sz="2400" b="1" dirty="0" smtClean="0"/>
              <a:t/>
            </a:r>
            <a:br>
              <a:rPr lang="uk-UA" sz="2400" b="1" dirty="0" smtClean="0"/>
            </a:br>
            <a:r>
              <a:rPr lang="uk-UA" sz="2400" b="1" dirty="0" smtClean="0">
                <a:solidFill>
                  <a:srgbClr val="FF0000"/>
                </a:solidFill>
              </a:rPr>
              <a:t>Районний конкурс “Україна – це я!”</a:t>
            </a:r>
            <a:endParaRPr lang="ru-RU" sz="2400" b="1" dirty="0">
              <a:solidFill>
                <a:srgbClr val="FF0000"/>
              </a:solidFill>
            </a:endParaRPr>
          </a:p>
        </p:txBody>
      </p:sp>
      <p:pic>
        <p:nvPicPr>
          <p:cNvPr id="15362" name="Picture 2" descr="D:\ДНЗ\Україна - це Я\IMG_4540.JPG"/>
          <p:cNvPicPr>
            <a:picLocks noChangeAspect="1" noChangeArrowheads="1"/>
          </p:cNvPicPr>
          <p:nvPr/>
        </p:nvPicPr>
        <p:blipFill>
          <a:blip r:embed="rId2" cstate="print"/>
          <a:srcRect/>
          <a:stretch>
            <a:fillRect/>
          </a:stretch>
        </p:blipFill>
        <p:spPr bwMode="auto">
          <a:xfrm>
            <a:off x="356178" y="1423146"/>
            <a:ext cx="3384376" cy="259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3" name="Picture 3" descr="D:\ДНЗ\Україна - це Я\IMG_4559.JPG"/>
          <p:cNvPicPr>
            <a:picLocks noChangeAspect="1" noChangeArrowheads="1"/>
          </p:cNvPicPr>
          <p:nvPr/>
        </p:nvPicPr>
        <p:blipFill>
          <a:blip r:embed="rId3" cstate="print"/>
          <a:srcRect/>
          <a:stretch>
            <a:fillRect/>
          </a:stretch>
        </p:blipFill>
        <p:spPr bwMode="auto">
          <a:xfrm>
            <a:off x="6156176" y="4293096"/>
            <a:ext cx="2400267"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4" name="Picture 4" descr="D:\ДНЗ\Україна - це Я\IMG_4565.JPG"/>
          <p:cNvPicPr>
            <a:picLocks noChangeAspect="1" noChangeArrowheads="1"/>
          </p:cNvPicPr>
          <p:nvPr/>
        </p:nvPicPr>
        <p:blipFill>
          <a:blip r:embed="rId4" cstate="print"/>
          <a:srcRect/>
          <a:stretch>
            <a:fillRect/>
          </a:stretch>
        </p:blipFill>
        <p:spPr bwMode="auto">
          <a:xfrm>
            <a:off x="323528" y="4437112"/>
            <a:ext cx="2304256"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5" name="Picture 5" descr="D:\ДНЗ\29.11.18 Украъна - це я\IMG_6754.JPG"/>
          <p:cNvPicPr>
            <a:picLocks noChangeAspect="1" noChangeArrowheads="1"/>
          </p:cNvPicPr>
          <p:nvPr/>
        </p:nvPicPr>
        <p:blipFill>
          <a:blip r:embed="rId5" cstate="print"/>
          <a:srcRect/>
          <a:stretch>
            <a:fillRect/>
          </a:stretch>
        </p:blipFill>
        <p:spPr bwMode="auto">
          <a:xfrm>
            <a:off x="2843808" y="4149080"/>
            <a:ext cx="3059832" cy="2294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66" name="Picture 6" descr="D:\ДНЗ\29.11.18 Украъна - це я\IMG_6856.JPG"/>
          <p:cNvPicPr>
            <a:picLocks noChangeAspect="1" noChangeArrowheads="1"/>
          </p:cNvPicPr>
          <p:nvPr/>
        </p:nvPicPr>
        <p:blipFill>
          <a:blip r:embed="rId6" cstate="print"/>
          <a:srcRect/>
          <a:stretch>
            <a:fillRect/>
          </a:stretch>
        </p:blipFill>
        <p:spPr bwMode="auto">
          <a:xfrm>
            <a:off x="4860032" y="1417961"/>
            <a:ext cx="3347864" cy="2510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76672"/>
            <a:ext cx="8715436" cy="428628"/>
          </a:xfrm>
        </p:spPr>
        <p:txBody>
          <a:bodyPr>
            <a:noAutofit/>
          </a:bodyPr>
          <a:lstStyle/>
          <a:p>
            <a:r>
              <a:rPr lang="uk-U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
            </a:r>
            <a:br>
              <a:rPr lang="uk-U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br>
            <a:r>
              <a:rPr lang="uk-UA"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Фото-конкурс</a:t>
            </a:r>
            <a:r>
              <a:rPr lang="uk-U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 для батьків </a:t>
            </a:r>
            <a:r>
              <a:rPr lang="uk-UA"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“Мама</a:t>
            </a:r>
            <a:r>
              <a:rPr lang="uk-U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 тато, я – щаслива сім</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a:t>
            </a:r>
            <a:r>
              <a:rPr lang="uk-U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я!”</a:t>
            </a:r>
            <a:br>
              <a:rPr lang="uk-U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br>
            <a:r>
              <a:rPr lang="uk-UA"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З допомогою таких конкурсів діти дізнаються одне про одного, бачать на фото сім</a:t>
            </a: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a:t>
            </a:r>
            <a:r>
              <a:rPr lang="uk-UA"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ї своїх друзів, їм цікаво проходити повз свого фото.</a:t>
            </a:r>
            <a:r>
              <a:rPr lang="uk-U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
            </a:r>
            <a:br>
              <a:rPr lang="uk-UA"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b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pic>
        <p:nvPicPr>
          <p:cNvPr id="21506" name="Picture 2" descr="D:\ДНЗ\відкриті заняття\IMG_7208.JPG"/>
          <p:cNvPicPr>
            <a:picLocks noChangeAspect="1" noChangeArrowheads="1"/>
          </p:cNvPicPr>
          <p:nvPr/>
        </p:nvPicPr>
        <p:blipFill>
          <a:blip r:embed="rId2" cstate="print"/>
          <a:srcRect/>
          <a:stretch>
            <a:fillRect/>
          </a:stretch>
        </p:blipFill>
        <p:spPr bwMode="auto">
          <a:xfrm>
            <a:off x="179512" y="1844824"/>
            <a:ext cx="2841780" cy="378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7" name="Picture 3" descr="D:\ДНЗ\відкриті заняття\IMG_7210.JPG"/>
          <p:cNvPicPr>
            <a:picLocks noChangeAspect="1" noChangeArrowheads="1"/>
          </p:cNvPicPr>
          <p:nvPr/>
        </p:nvPicPr>
        <p:blipFill>
          <a:blip r:embed="rId3" cstate="print"/>
          <a:srcRect/>
          <a:stretch>
            <a:fillRect/>
          </a:stretch>
        </p:blipFill>
        <p:spPr bwMode="auto">
          <a:xfrm>
            <a:off x="4425448" y="1930334"/>
            <a:ext cx="3419872" cy="2564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8" name="Picture 4" descr="D:\ДНЗ\відкриті заняття\IMG_7213.JPG"/>
          <p:cNvPicPr>
            <a:picLocks noChangeAspect="1" noChangeArrowheads="1"/>
          </p:cNvPicPr>
          <p:nvPr/>
        </p:nvPicPr>
        <p:blipFill>
          <a:blip r:embed="rId4" cstate="print"/>
          <a:srcRect/>
          <a:stretch>
            <a:fillRect/>
          </a:stretch>
        </p:blipFill>
        <p:spPr bwMode="auto">
          <a:xfrm>
            <a:off x="3021292" y="4580747"/>
            <a:ext cx="2808312" cy="2106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9" name="Picture 5" descr="C:\Windows\system32\config\systemprofile\Desktop\P1010689.JPG"/>
          <p:cNvPicPr>
            <a:picLocks noChangeAspect="1" noChangeArrowheads="1"/>
          </p:cNvPicPr>
          <p:nvPr/>
        </p:nvPicPr>
        <p:blipFill>
          <a:blip r:embed="rId5" cstate="print"/>
          <a:srcRect/>
          <a:stretch>
            <a:fillRect/>
          </a:stretch>
        </p:blipFill>
        <p:spPr bwMode="auto">
          <a:xfrm>
            <a:off x="6154640" y="4580747"/>
            <a:ext cx="2784309"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3" name="Прямоугольник 2"/>
          <p:cNvSpPr/>
          <p:nvPr/>
        </p:nvSpPr>
        <p:spPr>
          <a:xfrm>
            <a:off x="4499992" y="2204864"/>
            <a:ext cx="4392488" cy="4401205"/>
          </a:xfrm>
          <a:prstGeom prst="rect">
            <a:avLst/>
          </a:prstGeom>
        </p:spPr>
        <p:txBody>
          <a:bodyPr wrap="square">
            <a:spAutoFit/>
          </a:bodyPr>
          <a:lstStyle/>
          <a:p>
            <a:pPr algn="ctr"/>
            <a:r>
              <a:rPr lang="uk-UA" sz="2000" b="1" dirty="0"/>
              <a:t>Поняття «розвивальне освітнє середовище» науковці трактують по-різному, зокрема:</a:t>
            </a:r>
            <a:endParaRPr lang="en-US" sz="2000" b="1" dirty="0"/>
          </a:p>
          <a:p>
            <a:pPr marL="342900" lvl="0" indent="-342900" algn="just">
              <a:buFont typeface="Arial" panose="020B0604020202020204" pitchFamily="34" charset="0"/>
              <a:buChar char="•"/>
            </a:pPr>
            <a:r>
              <a:rPr lang="uk-UA" sz="2000" dirty="0"/>
              <a:t>Як систему умов та впливів, що сприяють активному розвитку, навчанню, вихованню особистості дитини, формуванню її </a:t>
            </a:r>
            <a:r>
              <a:rPr lang="uk-UA" sz="2000" dirty="0" smtClean="0"/>
              <a:t>здатності до </a:t>
            </a:r>
            <a:r>
              <a:rPr lang="uk-UA" sz="2000" dirty="0"/>
              <a:t>самостійної діяльності, вміння пристосовуватися до змін.</a:t>
            </a:r>
            <a:endParaRPr lang="en-US" sz="2000" dirty="0"/>
          </a:p>
          <a:p>
            <a:pPr marL="342900" lvl="0" indent="-342900" algn="just">
              <a:buFont typeface="Arial" panose="020B0604020202020204" pitchFamily="34" charset="0"/>
              <a:buChar char="•"/>
            </a:pPr>
            <a:r>
              <a:rPr lang="uk-UA" sz="2000" dirty="0"/>
              <a:t>Як сферу особистісного зростання, простір життєдіяльності людини, здатний забезпечити цілеспрямований розвиток особистості.</a:t>
            </a:r>
            <a:endParaRPr lang="en-US" sz="2000" dirty="0"/>
          </a:p>
        </p:txBody>
      </p:sp>
      <p:sp>
        <p:nvSpPr>
          <p:cNvPr id="16" name="Прямоугольник 15"/>
          <p:cNvSpPr/>
          <p:nvPr/>
        </p:nvSpPr>
        <p:spPr>
          <a:xfrm>
            <a:off x="683568" y="396890"/>
            <a:ext cx="2952328" cy="4093428"/>
          </a:xfrm>
          <a:prstGeom prst="rect">
            <a:avLst/>
          </a:prstGeom>
        </p:spPr>
        <p:txBody>
          <a:bodyPr wrap="square">
            <a:spAutoFit/>
          </a:bodyPr>
          <a:lstStyle/>
          <a:p>
            <a:pPr algn="just"/>
            <a:r>
              <a:rPr lang="uk-UA" sz="2000" b="1" dirty="0"/>
              <a:t>Освітнє середовище – </a:t>
            </a:r>
            <a:r>
              <a:rPr lang="uk-UA" sz="2000" dirty="0"/>
              <a:t>це сукупність умов, впливів, способів навчання, виховання й розвитку особистості. Тобто освітнє середовище – цілий світ взаємопов’язаних предметів, явищ та людей, які постійно оточують особистість, обумовлюючи її розвиток.</a:t>
            </a:r>
            <a:endParaRPr lang="en-US" sz="2000" dirty="0"/>
          </a:p>
        </p:txBody>
      </p:sp>
      <p:pic>
        <p:nvPicPr>
          <p:cNvPr id="6" name="Picture 2" descr="D:\ДНЗ\фото ДНЗ 2019\ДНЗ\фото\Скуміна лютий 2019\IMG_7216.JPG"/>
          <p:cNvPicPr>
            <a:picLocks noChangeAspect="1" noChangeArrowheads="1"/>
          </p:cNvPicPr>
          <p:nvPr/>
        </p:nvPicPr>
        <p:blipFill>
          <a:blip r:embed="rId2" cstate="print"/>
          <a:srcRect/>
          <a:stretch>
            <a:fillRect/>
          </a:stretch>
        </p:blipFill>
        <p:spPr bwMode="auto">
          <a:xfrm>
            <a:off x="467544" y="4417222"/>
            <a:ext cx="3024336" cy="2268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D:\ДНЗ\відкриті заняття\Шульжик 2019 лютий\IMG_7454.JPG"/>
          <p:cNvPicPr>
            <a:picLocks noChangeAspect="1" noChangeArrowheads="1"/>
          </p:cNvPicPr>
          <p:nvPr/>
        </p:nvPicPr>
        <p:blipFill>
          <a:blip r:embed="rId3" cstate="print"/>
          <a:srcRect/>
          <a:stretch>
            <a:fillRect/>
          </a:stretch>
        </p:blipFill>
        <p:spPr bwMode="auto">
          <a:xfrm>
            <a:off x="5364088" y="138228"/>
            <a:ext cx="2840422" cy="2130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021503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959" y="260648"/>
            <a:ext cx="8715436" cy="428628"/>
          </a:xfrm>
        </p:spPr>
        <p:txBody>
          <a:bodyPr>
            <a:noAutofit/>
          </a:bodyPr>
          <a:lstStyle/>
          <a:p>
            <a:r>
              <a:rPr lang="uk-UA"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Конкурс серед батьків на кращу осінню композицію “Дари осені”</a:t>
            </a:r>
            <a:br>
              <a:rPr lang="uk-UA"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br>
            <a:r>
              <a:rPr lang="uk-UA"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t>та фотовиставка “Моя осіння прогулянка”</a:t>
            </a:r>
            <a:br>
              <a:rPr lang="uk-UA"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rPr>
            </a:br>
            <a:endParaRPr lang="ru-RU"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Narrow" pitchFamily="34" charset="0"/>
            </a:endParaRPr>
          </a:p>
        </p:txBody>
      </p:sp>
      <p:pic>
        <p:nvPicPr>
          <p:cNvPr id="22531" name="Picture 3" descr="D:\ДНЗ\фото ДНЗ 2019\виставка осынння\IMG_8764.JPG"/>
          <p:cNvPicPr>
            <a:picLocks noChangeAspect="1" noChangeArrowheads="1"/>
          </p:cNvPicPr>
          <p:nvPr/>
        </p:nvPicPr>
        <p:blipFill>
          <a:blip r:embed="rId2" cstate="print"/>
          <a:srcRect/>
          <a:stretch>
            <a:fillRect/>
          </a:stretch>
        </p:blipFill>
        <p:spPr bwMode="auto">
          <a:xfrm>
            <a:off x="4716016" y="1340768"/>
            <a:ext cx="4187957" cy="3140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2" name="Picture 4" descr="D:\ДНЗ\фото ДНЗ 2019\виставка осынння\IMG_8765.JPG"/>
          <p:cNvPicPr>
            <a:picLocks noChangeAspect="1" noChangeArrowheads="1"/>
          </p:cNvPicPr>
          <p:nvPr/>
        </p:nvPicPr>
        <p:blipFill>
          <a:blip r:embed="rId3" cstate="print"/>
          <a:srcRect/>
          <a:stretch>
            <a:fillRect/>
          </a:stretch>
        </p:blipFill>
        <p:spPr bwMode="auto">
          <a:xfrm>
            <a:off x="323528" y="3501008"/>
            <a:ext cx="4211960" cy="3158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3" name="Picture 5" descr="D:\ДНЗ\фото ДНЗ 2019\виставка осынння\IMG_8749.JPG"/>
          <p:cNvPicPr>
            <a:picLocks noChangeAspect="1" noChangeArrowheads="1"/>
          </p:cNvPicPr>
          <p:nvPr/>
        </p:nvPicPr>
        <p:blipFill>
          <a:blip r:embed="rId4" cstate="print"/>
          <a:srcRect/>
          <a:stretch>
            <a:fillRect/>
          </a:stretch>
        </p:blipFill>
        <p:spPr bwMode="auto">
          <a:xfrm>
            <a:off x="251520" y="1484784"/>
            <a:ext cx="2267744" cy="170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4" name="Picture 6" descr="D:\ДНЗ\фото ДНЗ 2019\виставка осынння\IMG_8750.JPG"/>
          <p:cNvPicPr>
            <a:picLocks noChangeAspect="1" noChangeArrowheads="1"/>
          </p:cNvPicPr>
          <p:nvPr/>
        </p:nvPicPr>
        <p:blipFill>
          <a:blip r:embed="rId5" cstate="print"/>
          <a:srcRect/>
          <a:stretch>
            <a:fillRect/>
          </a:stretch>
        </p:blipFill>
        <p:spPr bwMode="auto">
          <a:xfrm>
            <a:off x="2843808" y="1412776"/>
            <a:ext cx="1383618" cy="1844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5" name="Picture 7" descr="D:\ДНЗ\фото ДНЗ 2019\виставка осынння\IMG_8754.JPG"/>
          <p:cNvPicPr>
            <a:picLocks noChangeAspect="1" noChangeArrowheads="1"/>
          </p:cNvPicPr>
          <p:nvPr/>
        </p:nvPicPr>
        <p:blipFill>
          <a:blip r:embed="rId6" cstate="print"/>
          <a:srcRect/>
          <a:stretch>
            <a:fillRect/>
          </a:stretch>
        </p:blipFill>
        <p:spPr bwMode="auto">
          <a:xfrm>
            <a:off x="5004048" y="4653136"/>
            <a:ext cx="1437624" cy="191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6" name="Picture 8" descr="D:\ДНЗ\фото ДНЗ 2019\виставка осынння\IMG_8751.JPG"/>
          <p:cNvPicPr>
            <a:picLocks noChangeAspect="1" noChangeArrowheads="1"/>
          </p:cNvPicPr>
          <p:nvPr/>
        </p:nvPicPr>
        <p:blipFill>
          <a:blip r:embed="rId7" cstate="print"/>
          <a:srcRect/>
          <a:stretch>
            <a:fillRect/>
          </a:stretch>
        </p:blipFill>
        <p:spPr bwMode="auto">
          <a:xfrm>
            <a:off x="6588224" y="4725144"/>
            <a:ext cx="2267744" cy="170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428382" y="701070"/>
            <a:ext cx="4116640" cy="369332"/>
          </a:xfrm>
          <a:prstGeom prst="rect">
            <a:avLst/>
          </a:prstGeom>
          <a:noFill/>
        </p:spPr>
        <p:txBody>
          <a:bodyPr wrap="none" rtlCol="0">
            <a:spAutoFit/>
          </a:bodyPr>
          <a:lstStyle/>
          <a:p>
            <a:r>
              <a:rPr lang="uk-UA" dirty="0" smtClean="0"/>
              <a:t>Розвиває творчість та фантазію дитини.</a:t>
            </a:r>
            <a:endParaRPr lang="ru-R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8860" y="274638"/>
            <a:ext cx="6257940" cy="1143000"/>
          </a:xfrm>
        </p:spPr>
        <p:txBody>
          <a:bodyPr/>
          <a:lstStyle/>
          <a:p>
            <a:r>
              <a:rPr lang="uk-UA" dirty="0" smtClean="0"/>
              <a:t> </a:t>
            </a:r>
            <a:endParaRPr lang="ru-RU" dirty="0"/>
          </a:p>
        </p:txBody>
      </p:sp>
      <p:sp>
        <p:nvSpPr>
          <p:cNvPr id="6" name="Прямоугольник 5"/>
          <p:cNvSpPr/>
          <p:nvPr/>
        </p:nvSpPr>
        <p:spPr>
          <a:xfrm>
            <a:off x="142844" y="285728"/>
            <a:ext cx="5509276" cy="2062103"/>
          </a:xfrm>
          <a:prstGeom prst="rect">
            <a:avLst/>
          </a:prstGeom>
        </p:spPr>
        <p:txBody>
          <a:bodyPr wrap="square">
            <a:spAutoFit/>
          </a:bodyPr>
          <a:lstStyle/>
          <a:p>
            <a:pPr algn="just"/>
            <a:r>
              <a:rPr lang="ru-RU" sz="1600" dirty="0" err="1" smtClean="0">
                <a:solidFill>
                  <a:srgbClr val="002060"/>
                </a:solidFill>
              </a:rPr>
              <a:t>Отже</a:t>
            </a:r>
            <a:r>
              <a:rPr lang="ru-RU" sz="1600" dirty="0" smtClean="0">
                <a:solidFill>
                  <a:srgbClr val="002060"/>
                </a:solidFill>
              </a:rPr>
              <a:t>, </a:t>
            </a:r>
            <a:r>
              <a:rPr lang="ru-RU" sz="1600" dirty="0" err="1" smtClean="0">
                <a:solidFill>
                  <a:srgbClr val="002060"/>
                </a:solidFill>
              </a:rPr>
              <a:t>середовище</a:t>
            </a:r>
            <a:r>
              <a:rPr lang="ru-RU" sz="1600" dirty="0" smtClean="0">
                <a:solidFill>
                  <a:srgbClr val="002060"/>
                </a:solidFill>
              </a:rPr>
              <a:t> </a:t>
            </a:r>
            <a:r>
              <a:rPr lang="ru-RU" sz="1600" dirty="0" err="1" smtClean="0">
                <a:solidFill>
                  <a:srgbClr val="002060"/>
                </a:solidFill>
              </a:rPr>
              <a:t>дитини</a:t>
            </a:r>
            <a:r>
              <a:rPr lang="ru-RU" sz="1600" dirty="0" smtClean="0">
                <a:solidFill>
                  <a:srgbClr val="002060"/>
                </a:solidFill>
              </a:rPr>
              <a:t> є </a:t>
            </a:r>
            <a:r>
              <a:rPr lang="ru-RU" sz="1600" dirty="0" err="1" smtClean="0">
                <a:solidFill>
                  <a:srgbClr val="002060"/>
                </a:solidFill>
              </a:rPr>
              <a:t>важливою</a:t>
            </a:r>
            <a:r>
              <a:rPr lang="ru-RU" sz="1600" dirty="0" smtClean="0">
                <a:solidFill>
                  <a:srgbClr val="002060"/>
                </a:solidFill>
              </a:rPr>
              <a:t> </a:t>
            </a:r>
            <a:r>
              <a:rPr lang="ru-RU" sz="1600" dirty="0" err="1" smtClean="0">
                <a:solidFill>
                  <a:srgbClr val="002060"/>
                </a:solidFill>
              </a:rPr>
              <a:t>умовою</a:t>
            </a:r>
            <a:r>
              <a:rPr lang="ru-RU" sz="1600" dirty="0" smtClean="0">
                <a:solidFill>
                  <a:srgbClr val="002060"/>
                </a:solidFill>
              </a:rPr>
              <a:t> </a:t>
            </a:r>
            <a:r>
              <a:rPr lang="ru-RU" sz="1600" dirty="0" err="1" smtClean="0">
                <a:solidFill>
                  <a:srgbClr val="002060"/>
                </a:solidFill>
              </a:rPr>
              <a:t>ефективної</a:t>
            </a:r>
            <a:r>
              <a:rPr lang="ru-RU" sz="1600" dirty="0" smtClean="0">
                <a:solidFill>
                  <a:srgbClr val="002060"/>
                </a:solidFill>
              </a:rPr>
              <a:t> </a:t>
            </a:r>
            <a:r>
              <a:rPr lang="ru-RU" sz="1600" dirty="0" err="1" smtClean="0">
                <a:solidFill>
                  <a:srgbClr val="002060"/>
                </a:solidFill>
              </a:rPr>
              <a:t>підготовки</a:t>
            </a:r>
            <a:r>
              <a:rPr lang="ru-RU" sz="1600" dirty="0" smtClean="0">
                <a:solidFill>
                  <a:srgbClr val="002060"/>
                </a:solidFill>
              </a:rPr>
              <a:t> </a:t>
            </a:r>
            <a:r>
              <a:rPr lang="ru-RU" sz="1600" dirty="0" err="1" smtClean="0">
                <a:solidFill>
                  <a:srgbClr val="002060"/>
                </a:solidFill>
              </a:rPr>
              <a:t>її</a:t>
            </a:r>
            <a:r>
              <a:rPr lang="ru-RU" sz="1600" dirty="0" smtClean="0">
                <a:solidFill>
                  <a:srgbClr val="002060"/>
                </a:solidFill>
              </a:rPr>
              <a:t> до </a:t>
            </a:r>
            <a:r>
              <a:rPr lang="ru-RU" sz="1600" dirty="0" err="1" smtClean="0">
                <a:solidFill>
                  <a:srgbClr val="002060"/>
                </a:solidFill>
              </a:rPr>
              <a:t>майбутнього</a:t>
            </a:r>
            <a:r>
              <a:rPr lang="ru-RU" sz="1600" dirty="0" smtClean="0">
                <a:solidFill>
                  <a:srgbClr val="002060"/>
                </a:solidFill>
              </a:rPr>
              <a:t> </a:t>
            </a:r>
            <a:r>
              <a:rPr lang="ru-RU" sz="1600" dirty="0" err="1" smtClean="0">
                <a:solidFill>
                  <a:srgbClr val="002060"/>
                </a:solidFill>
              </a:rPr>
              <a:t>самостійного</a:t>
            </a:r>
            <a:r>
              <a:rPr lang="ru-RU" sz="1600" dirty="0" smtClean="0">
                <a:solidFill>
                  <a:srgbClr val="002060"/>
                </a:solidFill>
              </a:rPr>
              <a:t> </a:t>
            </a:r>
            <a:r>
              <a:rPr lang="ru-RU" sz="1600" dirty="0" err="1" smtClean="0">
                <a:solidFill>
                  <a:srgbClr val="002060"/>
                </a:solidFill>
              </a:rPr>
              <a:t>життя</a:t>
            </a:r>
            <a:r>
              <a:rPr lang="ru-RU" sz="1600" dirty="0" smtClean="0">
                <a:solidFill>
                  <a:srgbClr val="002060"/>
                </a:solidFill>
              </a:rPr>
              <a:t>. </a:t>
            </a:r>
            <a:r>
              <a:rPr lang="ru-RU" sz="1600" dirty="0" err="1" smtClean="0">
                <a:solidFill>
                  <a:srgbClr val="002060"/>
                </a:solidFill>
              </a:rPr>
              <a:t>Навколишнє</a:t>
            </a:r>
            <a:r>
              <a:rPr lang="ru-RU" sz="1600" dirty="0" smtClean="0">
                <a:solidFill>
                  <a:srgbClr val="002060"/>
                </a:solidFill>
              </a:rPr>
              <a:t> </a:t>
            </a:r>
            <a:r>
              <a:rPr lang="ru-RU" sz="1600" dirty="0" err="1" smtClean="0">
                <a:solidFill>
                  <a:srgbClr val="002060"/>
                </a:solidFill>
              </a:rPr>
              <a:t>середовище</a:t>
            </a:r>
            <a:r>
              <a:rPr lang="ru-RU" sz="1600" dirty="0" smtClean="0">
                <a:solidFill>
                  <a:srgbClr val="002060"/>
                </a:solidFill>
              </a:rPr>
              <a:t> ЗДО №2 </a:t>
            </a:r>
            <a:r>
              <a:rPr lang="ru-RU" sz="1600" dirty="0" err="1" smtClean="0">
                <a:solidFill>
                  <a:srgbClr val="002060"/>
                </a:solidFill>
              </a:rPr>
              <a:t>організоване</a:t>
            </a:r>
            <a:r>
              <a:rPr lang="ru-RU" sz="1600" dirty="0" smtClean="0">
                <a:solidFill>
                  <a:srgbClr val="002060"/>
                </a:solidFill>
              </a:rPr>
              <a:t> так, </a:t>
            </a:r>
            <a:r>
              <a:rPr lang="ru-RU" sz="1600" dirty="0" err="1" smtClean="0">
                <a:solidFill>
                  <a:srgbClr val="002060"/>
                </a:solidFill>
              </a:rPr>
              <a:t>аби</a:t>
            </a:r>
            <a:r>
              <a:rPr lang="ru-RU" sz="1600" dirty="0" smtClean="0">
                <a:solidFill>
                  <a:srgbClr val="002060"/>
                </a:solidFill>
              </a:rPr>
              <a:t> </a:t>
            </a:r>
            <a:r>
              <a:rPr lang="ru-RU" sz="1600" dirty="0" err="1" smtClean="0">
                <a:solidFill>
                  <a:srgbClr val="002060"/>
                </a:solidFill>
              </a:rPr>
              <a:t>спонукати</a:t>
            </a:r>
            <a:r>
              <a:rPr lang="ru-RU" sz="1600" dirty="0" smtClean="0">
                <a:solidFill>
                  <a:srgbClr val="002060"/>
                </a:solidFill>
              </a:rPr>
              <a:t> </a:t>
            </a:r>
            <a:r>
              <a:rPr lang="ru-RU" sz="1600" dirty="0" err="1" smtClean="0">
                <a:solidFill>
                  <a:srgbClr val="002060"/>
                </a:solidFill>
              </a:rPr>
              <a:t>дитину</a:t>
            </a:r>
            <a:r>
              <a:rPr lang="ru-RU" sz="1600" dirty="0" smtClean="0">
                <a:solidFill>
                  <a:srgbClr val="002060"/>
                </a:solidFill>
              </a:rPr>
              <a:t> до </a:t>
            </a:r>
            <a:r>
              <a:rPr lang="ru-RU" sz="1600" dirty="0" err="1" smtClean="0">
                <a:solidFill>
                  <a:srgbClr val="002060"/>
                </a:solidFill>
              </a:rPr>
              <a:t>виконання</a:t>
            </a:r>
            <a:r>
              <a:rPr lang="ru-RU" sz="1600" dirty="0" smtClean="0">
                <a:solidFill>
                  <a:srgbClr val="002060"/>
                </a:solidFill>
              </a:rPr>
              <a:t> </a:t>
            </a:r>
            <a:r>
              <a:rPr lang="ru-RU" sz="1600" dirty="0" err="1" smtClean="0">
                <a:solidFill>
                  <a:srgbClr val="002060"/>
                </a:solidFill>
              </a:rPr>
              <a:t>активних</a:t>
            </a:r>
            <a:r>
              <a:rPr lang="ru-RU" sz="1600" dirty="0" smtClean="0">
                <a:solidFill>
                  <a:srgbClr val="002060"/>
                </a:solidFill>
              </a:rPr>
              <a:t> </a:t>
            </a:r>
            <a:r>
              <a:rPr lang="ru-RU" sz="1600" dirty="0" err="1" smtClean="0">
                <a:solidFill>
                  <a:srgbClr val="002060"/>
                </a:solidFill>
              </a:rPr>
              <a:t>дій</a:t>
            </a:r>
            <a:r>
              <a:rPr lang="ru-RU" sz="1600" dirty="0" smtClean="0">
                <a:solidFill>
                  <a:srgbClr val="002060"/>
                </a:solidFill>
              </a:rPr>
              <a:t> </a:t>
            </a:r>
            <a:r>
              <a:rPr lang="ru-RU" sz="1600" dirty="0" err="1" smtClean="0">
                <a:solidFill>
                  <a:srgbClr val="002060"/>
                </a:solidFill>
              </a:rPr>
              <a:t>відповідно</a:t>
            </a:r>
            <a:r>
              <a:rPr lang="ru-RU" sz="1600" dirty="0" smtClean="0">
                <a:solidFill>
                  <a:srgbClr val="002060"/>
                </a:solidFill>
              </a:rPr>
              <a:t> до </a:t>
            </a:r>
            <a:r>
              <a:rPr lang="ru-RU" sz="1600" dirty="0" err="1" smtClean="0">
                <a:solidFill>
                  <a:srgbClr val="002060"/>
                </a:solidFill>
              </a:rPr>
              <a:t>її</a:t>
            </a:r>
            <a:r>
              <a:rPr lang="ru-RU" sz="1600" dirty="0" smtClean="0">
                <a:solidFill>
                  <a:srgbClr val="002060"/>
                </a:solidFill>
              </a:rPr>
              <a:t> </a:t>
            </a:r>
            <a:r>
              <a:rPr lang="ru-RU" sz="1600" dirty="0" err="1" smtClean="0">
                <a:solidFill>
                  <a:srgbClr val="002060"/>
                </a:solidFill>
              </a:rPr>
              <a:t>життєвого</a:t>
            </a:r>
            <a:r>
              <a:rPr lang="ru-RU" sz="1600" dirty="0" smtClean="0">
                <a:solidFill>
                  <a:srgbClr val="002060"/>
                </a:solidFill>
              </a:rPr>
              <a:t> ритму, </a:t>
            </a:r>
            <a:r>
              <a:rPr lang="ru-RU" sz="1600" dirty="0" err="1" smtClean="0">
                <a:solidFill>
                  <a:srgbClr val="002060"/>
                </a:solidFill>
              </a:rPr>
              <a:t>фізичних</a:t>
            </a:r>
            <a:r>
              <a:rPr lang="ru-RU" sz="1600" dirty="0" smtClean="0">
                <a:solidFill>
                  <a:srgbClr val="002060"/>
                </a:solidFill>
              </a:rPr>
              <a:t> та </a:t>
            </a:r>
            <a:r>
              <a:rPr lang="ru-RU" sz="1600" dirty="0" err="1" smtClean="0">
                <a:solidFill>
                  <a:srgbClr val="002060"/>
                </a:solidFill>
              </a:rPr>
              <a:t>психічних</a:t>
            </a:r>
            <a:r>
              <a:rPr lang="ru-RU" sz="1600" dirty="0" smtClean="0">
                <a:solidFill>
                  <a:srgbClr val="002060"/>
                </a:solidFill>
              </a:rPr>
              <a:t> </a:t>
            </a:r>
            <a:r>
              <a:rPr lang="ru-RU" sz="1600" dirty="0" err="1" smtClean="0">
                <a:solidFill>
                  <a:srgbClr val="002060"/>
                </a:solidFill>
              </a:rPr>
              <a:t>можливостей</a:t>
            </a:r>
            <a:r>
              <a:rPr lang="ru-RU" sz="1600" dirty="0" smtClean="0">
                <a:solidFill>
                  <a:srgbClr val="002060"/>
                </a:solidFill>
              </a:rPr>
              <a:t>.</a:t>
            </a:r>
          </a:p>
          <a:p>
            <a:pPr algn="just"/>
            <a:r>
              <a:rPr lang="uk-UA" sz="1600" dirty="0">
                <a:solidFill>
                  <a:srgbClr val="002060"/>
                </a:solidFill>
              </a:rPr>
              <a:t>	</a:t>
            </a:r>
            <a:r>
              <a:rPr lang="uk-UA" sz="1600" dirty="0" smtClean="0">
                <a:solidFill>
                  <a:srgbClr val="002060"/>
                </a:solidFill>
              </a:rPr>
              <a:t>Саме від того, як організує розвивальне середовище педагогічний колектив, зокрема вихователь, залежить зацікавленість дитини у самостійному розвитку.</a:t>
            </a:r>
            <a:endParaRPr lang="ru-RU" sz="1600" dirty="0">
              <a:solidFill>
                <a:srgbClr val="002060"/>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45671">
            <a:off x="5341755" y="2202465"/>
            <a:ext cx="3814154" cy="2860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00" y="3501008"/>
            <a:ext cx="3851920" cy="28889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8860" y="274638"/>
            <a:ext cx="6257940" cy="1143000"/>
          </a:xfrm>
        </p:spPr>
        <p:txBody>
          <a:bodyPr/>
          <a:lstStyle/>
          <a:p>
            <a:r>
              <a:rPr lang="uk-UA" dirty="0" smtClean="0"/>
              <a:t> </a:t>
            </a:r>
            <a:endParaRPr lang="ru-RU" dirty="0"/>
          </a:p>
        </p:txBody>
      </p:sp>
      <p:sp>
        <p:nvSpPr>
          <p:cNvPr id="5" name="Горизонтальный свиток 4"/>
          <p:cNvSpPr/>
          <p:nvPr/>
        </p:nvSpPr>
        <p:spPr>
          <a:xfrm rot="21098302">
            <a:off x="429823" y="2464773"/>
            <a:ext cx="7354657" cy="4122177"/>
          </a:xfrm>
          <a:prstGeom prst="horizontalScroll">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5500" b="1" dirty="0" smtClean="0">
                <a:solidFill>
                  <a:srgbClr val="FFFF00"/>
                </a:solidFill>
                <a:latin typeface="Cambria" pitchFamily="18" charset="0"/>
              </a:rPr>
              <a:t>Дякуємо за увагу!</a:t>
            </a:r>
            <a:endParaRPr lang="ru-RU" sz="5500" b="1" dirty="0">
              <a:solidFill>
                <a:srgbClr val="FFFF00"/>
              </a:solidFill>
              <a:latin typeface="Cambria" pitchFamily="18" charset="0"/>
            </a:endParaRPr>
          </a:p>
        </p:txBody>
      </p:sp>
      <p:sp>
        <p:nvSpPr>
          <p:cNvPr id="6" name="Прямоугольник 5"/>
          <p:cNvSpPr/>
          <p:nvPr/>
        </p:nvSpPr>
        <p:spPr>
          <a:xfrm>
            <a:off x="142844" y="285728"/>
            <a:ext cx="6572296" cy="1692771"/>
          </a:xfrm>
          <a:prstGeom prst="rect">
            <a:avLst/>
          </a:prstGeom>
        </p:spPr>
        <p:txBody>
          <a:bodyPr wrap="square">
            <a:spAutoFit/>
          </a:bodyPr>
          <a:lstStyle/>
          <a:p>
            <a:pPr algn="just"/>
            <a:r>
              <a:rPr lang="uk-UA" sz="2600" b="1" dirty="0" smtClean="0">
                <a:solidFill>
                  <a:srgbClr val="002060"/>
                </a:solidFill>
                <a:latin typeface="Arial Narrow" pitchFamily="34" charset="0"/>
              </a:rPr>
              <a:t>Найкраще свідчення ефективної </a:t>
            </a:r>
            <a:r>
              <a:rPr lang="uk-UA" sz="2600" b="1" smtClean="0">
                <a:solidFill>
                  <a:srgbClr val="002060"/>
                </a:solidFill>
                <a:latin typeface="Arial Narrow" pitchFamily="34" charset="0"/>
              </a:rPr>
              <a:t>роботи ЗДО </a:t>
            </a:r>
            <a:r>
              <a:rPr lang="uk-UA" sz="2600" b="1" dirty="0" smtClean="0">
                <a:solidFill>
                  <a:srgbClr val="002060"/>
                </a:solidFill>
                <a:latin typeface="Arial Narrow" pitchFamily="34" charset="0"/>
              </a:rPr>
              <a:t>– здорові, щасливі, всебічно розвинені діти та творчі, активні педагоги. Цього прагне весь педагогічний колектив ЗДО №2 “Струмочок”!</a:t>
            </a:r>
            <a:endParaRPr lang="ru-RU" sz="2600" dirty="0">
              <a:solidFill>
                <a:srgbClr val="002060"/>
              </a:solidFill>
              <a:latin typeface="Arial Narrow" pitchFamily="34" charset="0"/>
            </a:endParaRPr>
          </a:p>
        </p:txBody>
      </p:sp>
      <p:pic>
        <p:nvPicPr>
          <p:cNvPr id="7" name="Picture 2" descr="C:\Documents and Settings\Администратор\Рабочий стол\Група 8 Двірник Лелеки\ФОТО\1380052687_aist6.gif"/>
          <p:cNvPicPr>
            <a:picLocks noChangeAspect="1" noChangeArrowheads="1" noCrop="1"/>
          </p:cNvPicPr>
          <p:nvPr/>
        </p:nvPicPr>
        <p:blipFill>
          <a:blip r:embed="rId2" cstate="print">
            <a:lum bright="-10000"/>
          </a:blip>
          <a:srcRect/>
          <a:stretch>
            <a:fillRect/>
          </a:stretch>
        </p:blipFill>
        <p:spPr bwMode="auto">
          <a:xfrm>
            <a:off x="6786578" y="142851"/>
            <a:ext cx="2214568" cy="2109111"/>
          </a:xfrm>
          <a:prstGeom prst="snip2DiagRect">
            <a:avLst/>
          </a:prstGeom>
          <a:solidFill>
            <a:srgbClr val="FFFFFF">
              <a:shade val="85000"/>
            </a:srgbClr>
          </a:solidFill>
          <a:ln w="28575"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4479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16" name="Прямоугольник 15"/>
          <p:cNvSpPr/>
          <p:nvPr/>
        </p:nvSpPr>
        <p:spPr>
          <a:xfrm>
            <a:off x="179512" y="3356992"/>
            <a:ext cx="4968552" cy="2954655"/>
          </a:xfrm>
          <a:prstGeom prst="rect">
            <a:avLst/>
          </a:prstGeom>
        </p:spPr>
        <p:txBody>
          <a:bodyPr wrap="square">
            <a:spAutoFit/>
          </a:bodyPr>
          <a:lstStyle/>
          <a:p>
            <a:pPr algn="just"/>
            <a:r>
              <a:rPr lang="uk-UA" dirty="0" smtClean="0"/>
              <a:t>	</a:t>
            </a:r>
            <a:r>
              <a:rPr lang="uk-UA" sz="1600" dirty="0" smtClean="0"/>
              <a:t>Правильно </a:t>
            </a:r>
            <a:r>
              <a:rPr lang="uk-UA" sz="1600" dirty="0"/>
              <a:t>організоване предметно-розвивальне середовище сприяє соціалізації дитини, впливає на всі аспекти її розвитку. Тому створення в дошкільному закладі повноцінного розвивального сучасного середовища та забезпечення відповідної позиції вихователя в організації діяльності дітей – провідний засіб реалізації завдань сучасної освіти. Середовище має бути джерелом збагачення дитячої </a:t>
            </a:r>
            <a:r>
              <a:rPr lang="uk-UA" sz="1600" dirty="0" smtClean="0"/>
              <a:t>діяльності.</a:t>
            </a:r>
          </a:p>
          <a:p>
            <a:pPr algn="just"/>
            <a:endParaRPr lang="uk-UA" sz="2000" dirty="0"/>
          </a:p>
          <a:p>
            <a:pPr algn="just"/>
            <a:endParaRPr lang="en-US" sz="2000" dirty="0"/>
          </a:p>
        </p:txBody>
      </p:sp>
      <p:sp>
        <p:nvSpPr>
          <p:cNvPr id="5" name="Прямоугольник 4"/>
          <p:cNvSpPr/>
          <p:nvPr/>
        </p:nvSpPr>
        <p:spPr>
          <a:xfrm>
            <a:off x="539553" y="163086"/>
            <a:ext cx="8280920" cy="1969770"/>
          </a:xfrm>
          <a:prstGeom prst="rect">
            <a:avLst/>
          </a:prstGeom>
        </p:spPr>
        <p:txBody>
          <a:bodyPr wrap="square">
            <a:spAutoFit/>
          </a:bodyPr>
          <a:lstStyle/>
          <a:p>
            <a:pPr algn="just"/>
            <a:r>
              <a:rPr lang="uk-UA" dirty="0" smtClean="0"/>
              <a:t>	</a:t>
            </a:r>
            <a:r>
              <a:rPr lang="uk-UA" sz="1600" dirty="0" smtClean="0"/>
              <a:t>Функція педагога полягає в тому, щоб використовуючи предметно-просторове середовище і його засоби, допомогти дитині знайти в собі і розвивати те, що притаманне дитині. Тому </a:t>
            </a:r>
            <a:r>
              <a:rPr lang="uk-UA" sz="1600" dirty="0" smtClean="0"/>
              <a:t>особлива увага </a:t>
            </a:r>
            <a:r>
              <a:rPr lang="uk-UA" sz="1600" dirty="0" smtClean="0"/>
              <a:t>в дитячому садку приділяється конструюванню і наповнюваності середовища, в якому відбувається навчання і саморозвиток творчої активності дошкільника.</a:t>
            </a:r>
          </a:p>
          <a:p>
            <a:pPr algn="just"/>
            <a:endParaRPr lang="uk-UA" sz="2000" dirty="0"/>
          </a:p>
          <a:p>
            <a:pPr algn="just"/>
            <a:endParaRPr lang="en-US" sz="2000" dirty="0"/>
          </a:p>
        </p:txBody>
      </p:sp>
      <p:pic>
        <p:nvPicPr>
          <p:cNvPr id="6" name="Picture 3" descr="D:\ДНЗ\фото ДНЗ 2019\ДНЗ\фото\Скуміна лютий 2019\IMG_7224.JPG"/>
          <p:cNvPicPr>
            <a:picLocks noChangeAspect="1" noChangeArrowheads="1"/>
          </p:cNvPicPr>
          <p:nvPr/>
        </p:nvPicPr>
        <p:blipFill>
          <a:blip r:embed="rId2" cstate="print"/>
          <a:srcRect/>
          <a:stretch>
            <a:fillRect/>
          </a:stretch>
        </p:blipFill>
        <p:spPr bwMode="auto">
          <a:xfrm>
            <a:off x="1538906" y="1520788"/>
            <a:ext cx="2448272" cy="1836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D:\ДНЗ\відкриті заняття\Шульжик 2019 лютий\IMG_7466.JPG"/>
          <p:cNvPicPr>
            <a:picLocks noChangeAspect="1" noChangeArrowheads="1"/>
          </p:cNvPicPr>
          <p:nvPr/>
        </p:nvPicPr>
        <p:blipFill>
          <a:blip r:embed="rId3" cstate="print"/>
          <a:srcRect/>
          <a:stretch>
            <a:fillRect/>
          </a:stretch>
        </p:blipFill>
        <p:spPr bwMode="auto">
          <a:xfrm rot="683118">
            <a:off x="5499440" y="4257752"/>
            <a:ext cx="3120719" cy="2340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5" descr="D:\ДНЗ\відкриті заняття\Шульжик 2019 лютий\IMG_7469.JPG"/>
          <p:cNvPicPr>
            <a:picLocks noChangeAspect="1" noChangeArrowheads="1"/>
          </p:cNvPicPr>
          <p:nvPr/>
        </p:nvPicPr>
        <p:blipFill>
          <a:blip r:embed="rId4" cstate="print"/>
          <a:srcRect/>
          <a:stretch>
            <a:fillRect/>
          </a:stretch>
        </p:blipFill>
        <p:spPr bwMode="auto">
          <a:xfrm>
            <a:off x="5299126" y="1455998"/>
            <a:ext cx="3323861" cy="249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95080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5" name="Прямоугольник 4"/>
          <p:cNvSpPr/>
          <p:nvPr/>
        </p:nvSpPr>
        <p:spPr>
          <a:xfrm>
            <a:off x="539552" y="335792"/>
            <a:ext cx="8280920" cy="2831544"/>
          </a:xfrm>
          <a:prstGeom prst="rect">
            <a:avLst/>
          </a:prstGeom>
        </p:spPr>
        <p:txBody>
          <a:bodyPr wrap="square">
            <a:spAutoFit/>
          </a:bodyPr>
          <a:lstStyle/>
          <a:p>
            <a:pPr algn="just"/>
            <a:r>
              <a:rPr lang="uk-UA" dirty="0" smtClean="0"/>
              <a:t>	</a:t>
            </a:r>
          </a:p>
          <a:p>
            <a:pPr algn="just"/>
            <a:endParaRPr lang="uk-UA" sz="2000" b="1" dirty="0">
              <a:solidFill>
                <a:srgbClr val="FF0000"/>
              </a:solidFill>
            </a:endParaRPr>
          </a:p>
          <a:p>
            <a:pPr algn="just"/>
            <a:r>
              <a:rPr lang="uk-UA" sz="2000" b="1" dirty="0" smtClean="0">
                <a:solidFill>
                  <a:srgbClr val="FF0000"/>
                </a:solidFill>
              </a:rPr>
              <a:t>Мета педагога на сучасному етапі:</a:t>
            </a:r>
          </a:p>
          <a:p>
            <a:pPr marL="342900" indent="-342900" algn="just">
              <a:buFont typeface="Arial" panose="020B0604020202020204" pitchFamily="34" charset="0"/>
              <a:buChar char="•"/>
            </a:pPr>
            <a:r>
              <a:rPr lang="uk-UA" sz="2000" dirty="0" smtClean="0"/>
              <a:t>Не створити середовище, а моделювати, проектувати, </a:t>
            </a:r>
            <a:r>
              <a:rPr lang="uk-UA" sz="2000" dirty="0" err="1" smtClean="0"/>
              <a:t>гнучко</a:t>
            </a:r>
            <a:r>
              <a:rPr lang="uk-UA" sz="2000" dirty="0" smtClean="0"/>
              <a:t> видозмінювати середовище для здійснення процесу розвитку творчої особистості вихованця на кожному з етапів його розвитку в дошкільному закладі.</a:t>
            </a:r>
            <a:endParaRPr lang="uk-UA" sz="2000" dirty="0"/>
          </a:p>
          <a:p>
            <a:pPr algn="just"/>
            <a:endParaRPr lang="uk-UA" sz="2000" dirty="0" smtClean="0"/>
          </a:p>
          <a:p>
            <a:pPr algn="just"/>
            <a:endParaRPr lang="en-US" sz="2000" dirty="0"/>
          </a:p>
        </p:txBody>
      </p:sp>
      <p:pic>
        <p:nvPicPr>
          <p:cNvPr id="6" name="Picture 4" descr="D:\ДНЗ\відкрите заняття Довгаль О.О\IMG_4625.JPG"/>
          <p:cNvPicPr>
            <a:picLocks noChangeAspect="1" noChangeArrowheads="1"/>
          </p:cNvPicPr>
          <p:nvPr/>
        </p:nvPicPr>
        <p:blipFill>
          <a:blip r:embed="rId2" cstate="print"/>
          <a:srcRect/>
          <a:stretch>
            <a:fillRect/>
          </a:stretch>
        </p:blipFill>
        <p:spPr bwMode="auto">
          <a:xfrm rot="20943675">
            <a:off x="401840" y="2676971"/>
            <a:ext cx="2843808" cy="2132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descr="D:\ДНЗ\відкрите заняття Довгаль О.О\IMG_4624.JPG"/>
          <p:cNvPicPr>
            <a:picLocks noChangeAspect="1" noChangeArrowheads="1"/>
          </p:cNvPicPr>
          <p:nvPr/>
        </p:nvPicPr>
        <p:blipFill>
          <a:blip r:embed="rId3" cstate="print"/>
          <a:srcRect/>
          <a:stretch>
            <a:fillRect/>
          </a:stretch>
        </p:blipFill>
        <p:spPr bwMode="auto">
          <a:xfrm>
            <a:off x="3131840" y="4725144"/>
            <a:ext cx="2592288"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5" descr="D:\ДНЗ\відкр.зан.Бугайчук О.П\IMG_5191.JPG"/>
          <p:cNvPicPr>
            <a:picLocks noChangeAspect="1" noChangeArrowheads="1"/>
          </p:cNvPicPr>
          <p:nvPr/>
        </p:nvPicPr>
        <p:blipFill>
          <a:blip r:embed="rId4" cstate="print"/>
          <a:srcRect/>
          <a:stretch>
            <a:fillRect/>
          </a:stretch>
        </p:blipFill>
        <p:spPr bwMode="auto">
          <a:xfrm rot="723879">
            <a:off x="5924544" y="2627278"/>
            <a:ext cx="2976329" cy="2232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2084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16" name="Прямоугольник 15"/>
          <p:cNvSpPr/>
          <p:nvPr/>
        </p:nvSpPr>
        <p:spPr>
          <a:xfrm>
            <a:off x="1984961" y="1906330"/>
            <a:ext cx="4968552" cy="2800767"/>
          </a:xfrm>
          <a:prstGeom prst="rect">
            <a:avLst/>
          </a:prstGeom>
        </p:spPr>
        <p:txBody>
          <a:bodyPr wrap="square">
            <a:spAutoFit/>
          </a:bodyPr>
          <a:lstStyle/>
          <a:p>
            <a:pPr algn="just"/>
            <a:r>
              <a:rPr lang="uk-UA" sz="1600" dirty="0" smtClean="0"/>
              <a:t>	</a:t>
            </a:r>
            <a:endParaRPr lang="uk-UA" sz="1600" dirty="0"/>
          </a:p>
          <a:p>
            <a:pPr algn="just"/>
            <a:r>
              <a:rPr lang="uk-UA" sz="1600" b="1" i="1" dirty="0" smtClean="0"/>
              <a:t>Сучасний педагог повинен бути </a:t>
            </a:r>
            <a:r>
              <a:rPr lang="uk-UA" sz="1600" dirty="0" smtClean="0"/>
              <a:t>дослідником та спостерігачем, знати способи включення дітей в діяльність, способи спілкування дітей один з одним , дитини з дорослим, способи супроводження дитячої групи. Досить часто діти самостійно обирають зміст, вибирають іграшки, вибирають партнера. Тому сьогодні педагог повинен бути компетентним, щоб обрати способи супроводження, щоб на цьому вибраному дитячому інтересі ще чомусь навчити, виховати і розвинути.</a:t>
            </a:r>
            <a:endParaRPr lang="en-US" sz="1600" dirty="0"/>
          </a:p>
        </p:txBody>
      </p:sp>
      <p:sp>
        <p:nvSpPr>
          <p:cNvPr id="5" name="Прямоугольник 4"/>
          <p:cNvSpPr/>
          <p:nvPr/>
        </p:nvSpPr>
        <p:spPr>
          <a:xfrm>
            <a:off x="539552" y="335792"/>
            <a:ext cx="8280920" cy="677108"/>
          </a:xfrm>
          <a:prstGeom prst="rect">
            <a:avLst/>
          </a:prstGeom>
        </p:spPr>
        <p:txBody>
          <a:bodyPr wrap="square">
            <a:spAutoFit/>
          </a:bodyPr>
          <a:lstStyle/>
          <a:p>
            <a:pPr algn="just"/>
            <a:r>
              <a:rPr lang="uk-UA" dirty="0" smtClean="0"/>
              <a:t>	</a:t>
            </a:r>
            <a:endParaRPr lang="uk-UA" sz="2000" dirty="0" smtClean="0"/>
          </a:p>
          <a:p>
            <a:pPr algn="just"/>
            <a:endParaRPr lang="en-US" sz="2000" dirty="0"/>
          </a:p>
        </p:txBody>
      </p:sp>
      <p:pic>
        <p:nvPicPr>
          <p:cNvPr id="6" name="Picture 3" descr="C:\Windows\system32\config\systemprofile\Desktop\Безымянный.png"/>
          <p:cNvPicPr>
            <a:picLocks noChangeAspect="1" noChangeArrowheads="1"/>
          </p:cNvPicPr>
          <p:nvPr/>
        </p:nvPicPr>
        <p:blipFill>
          <a:blip r:embed="rId2" cstate="print"/>
          <a:srcRect l="53150" t="40195" r="12201" b="14983"/>
          <a:stretch>
            <a:fillRect/>
          </a:stretch>
        </p:blipFill>
        <p:spPr bwMode="auto">
          <a:xfrm rot="20528874">
            <a:off x="167781" y="415016"/>
            <a:ext cx="2673297"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D:\ДНЗ\фото ДНЗ 2019\ДНЗ\IMG_5263.JPG"/>
          <p:cNvPicPr>
            <a:picLocks noChangeAspect="1" noChangeArrowheads="1"/>
          </p:cNvPicPr>
          <p:nvPr/>
        </p:nvPicPr>
        <p:blipFill>
          <a:blip r:embed="rId3" cstate="print"/>
          <a:srcRect/>
          <a:stretch>
            <a:fillRect/>
          </a:stretch>
        </p:blipFill>
        <p:spPr bwMode="auto">
          <a:xfrm rot="843163">
            <a:off x="6065312" y="377600"/>
            <a:ext cx="2910935" cy="2019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4" descr="D:\ДНЗ\фото ДНЗ 2019\ДНЗ\IMG_5256.JPG"/>
          <p:cNvPicPr>
            <a:picLocks noChangeAspect="1" noChangeArrowheads="1"/>
          </p:cNvPicPr>
          <p:nvPr/>
        </p:nvPicPr>
        <p:blipFill>
          <a:blip r:embed="rId4" cstate="print"/>
          <a:srcRect/>
          <a:stretch>
            <a:fillRect/>
          </a:stretch>
        </p:blipFill>
        <p:spPr bwMode="auto">
          <a:xfrm>
            <a:off x="755576" y="4641779"/>
            <a:ext cx="2727152" cy="2045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descr="D:\ДНЗ\фото ДНЗ 2019\ДНЗ\IMG_5250.JPG"/>
          <p:cNvPicPr>
            <a:picLocks noChangeAspect="1" noChangeArrowheads="1"/>
          </p:cNvPicPr>
          <p:nvPr/>
        </p:nvPicPr>
        <p:blipFill>
          <a:blip r:embed="rId5" cstate="print"/>
          <a:srcRect/>
          <a:stretch>
            <a:fillRect/>
          </a:stretch>
        </p:blipFill>
        <p:spPr bwMode="auto">
          <a:xfrm>
            <a:off x="4680012" y="4584341"/>
            <a:ext cx="2772308" cy="2079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4080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60" y="980728"/>
            <a:ext cx="7620000" cy="5715000"/>
          </a:xfrm>
          <a:prstGeom prst="rect">
            <a:avLst/>
          </a:prstGeom>
        </p:spPr>
      </p:pic>
      <p:sp>
        <p:nvSpPr>
          <p:cNvPr id="4" name="TextBox 3"/>
          <p:cNvSpPr txBox="1"/>
          <p:nvPr/>
        </p:nvSpPr>
        <p:spPr>
          <a:xfrm>
            <a:off x="2054354" y="68092"/>
            <a:ext cx="5321012" cy="923330"/>
          </a:xfrm>
          <a:prstGeom prst="rect">
            <a:avLst/>
          </a:prstGeom>
          <a:noFill/>
        </p:spPr>
        <p:txBody>
          <a:bodyPr wrap="square" rtlCol="0">
            <a:spAutoFit/>
          </a:bodyPr>
          <a:lstStyle/>
          <a:p>
            <a:pPr algn="ctr"/>
            <a:r>
              <a:rPr lang="uk-UA" b="1" dirty="0" smtClean="0"/>
              <a:t>Для того, щоб дитина почувала себе вільно у середовищі дошкільного закладу, вона повинна відчувати:</a:t>
            </a:r>
            <a:endParaRPr lang="ru-RU" b="1" dirty="0"/>
          </a:p>
        </p:txBody>
      </p:sp>
    </p:spTree>
    <p:extLst>
      <p:ext uri="{BB962C8B-B14F-4D97-AF65-F5344CB8AC3E}">
        <p14:creationId xmlns:p14="http://schemas.microsoft.com/office/powerpoint/2010/main" val="3158413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16" name="Прямоугольник 15"/>
          <p:cNvSpPr/>
          <p:nvPr/>
        </p:nvSpPr>
        <p:spPr>
          <a:xfrm>
            <a:off x="316710" y="330061"/>
            <a:ext cx="5544616" cy="5139869"/>
          </a:xfrm>
          <a:prstGeom prst="rect">
            <a:avLst/>
          </a:prstGeom>
        </p:spPr>
        <p:txBody>
          <a:bodyPr wrap="square">
            <a:spAutoFit/>
          </a:bodyPr>
          <a:lstStyle/>
          <a:p>
            <a:pPr algn="just"/>
            <a:r>
              <a:rPr lang="uk-UA" sz="1600" dirty="0" smtClean="0"/>
              <a:t>	</a:t>
            </a:r>
            <a:endParaRPr lang="uk-UA" sz="1600" dirty="0"/>
          </a:p>
          <a:p>
            <a:pPr algn="ctr"/>
            <a:r>
              <a:rPr lang="uk-UA" sz="2000" b="1" i="1" dirty="0" smtClean="0">
                <a:solidFill>
                  <a:schemeClr val="bg1"/>
                </a:solidFill>
              </a:rPr>
              <a:t>При створенні середовища необхідно керуватись принципами:</a:t>
            </a:r>
          </a:p>
          <a:p>
            <a:pPr algn="just"/>
            <a:endParaRPr lang="uk-UA" sz="1600" b="1" i="1" dirty="0"/>
          </a:p>
          <a:p>
            <a:pPr algn="just"/>
            <a:r>
              <a:rPr lang="uk-UA" sz="1600" b="1" i="1" dirty="0" smtClean="0">
                <a:solidFill>
                  <a:srgbClr val="FF0000"/>
                </a:solidFill>
              </a:rPr>
              <a:t>Насиченості. </a:t>
            </a:r>
            <a:r>
              <a:rPr lang="uk-UA" sz="1600" b="1" i="1" dirty="0" smtClean="0"/>
              <a:t>Освітній простір має бути </a:t>
            </a:r>
            <a:r>
              <a:rPr lang="uk-UA" sz="1600" b="1" i="1" dirty="0" err="1" smtClean="0"/>
              <a:t>оснащено</a:t>
            </a:r>
            <a:r>
              <a:rPr lang="uk-UA" sz="1600" b="1" i="1" dirty="0" smtClean="0"/>
              <a:t> засобами навчання (в тому числі технічними), відповідними матеріалами, ігровим, спортивним, оздоровчим обладнанням (відповідно до специфіки Програми та групи). Організація освітнього простору і різноманітність матеріалів, обладнання та інвентарю повинні забезпечувати :</a:t>
            </a:r>
          </a:p>
          <a:p>
            <a:pPr marL="285750" indent="-285750" algn="just">
              <a:buFont typeface="Arial" panose="020B0604020202020204" pitchFamily="34" charset="0"/>
              <a:buChar char="•"/>
            </a:pPr>
            <a:r>
              <a:rPr lang="uk-UA" sz="1600" b="1" i="1" dirty="0">
                <a:solidFill>
                  <a:srgbClr val="FF0000"/>
                </a:solidFill>
              </a:rPr>
              <a:t>і</a:t>
            </a:r>
            <a:r>
              <a:rPr lang="uk-UA" sz="1600" b="1" i="1" dirty="0" smtClean="0">
                <a:solidFill>
                  <a:srgbClr val="FF0000"/>
                </a:solidFill>
              </a:rPr>
              <a:t>грову, пізнавальну, </a:t>
            </a:r>
            <a:r>
              <a:rPr lang="uk-UA" sz="1600" b="1" i="1" dirty="0" err="1" smtClean="0">
                <a:solidFill>
                  <a:srgbClr val="FF0000"/>
                </a:solidFill>
              </a:rPr>
              <a:t>долідницьку</a:t>
            </a:r>
            <a:r>
              <a:rPr lang="uk-UA" sz="1600" b="1" i="1" dirty="0" smtClean="0">
                <a:solidFill>
                  <a:srgbClr val="FF0000"/>
                </a:solidFill>
              </a:rPr>
              <a:t> та творчу активність вихованців;</a:t>
            </a:r>
          </a:p>
          <a:p>
            <a:pPr marL="285750" indent="-285750" algn="just">
              <a:buFont typeface="Arial" panose="020B0604020202020204" pitchFamily="34" charset="0"/>
              <a:buChar char="•"/>
            </a:pPr>
            <a:r>
              <a:rPr lang="uk-UA" sz="1600" b="1" i="1" dirty="0">
                <a:solidFill>
                  <a:srgbClr val="FF0000"/>
                </a:solidFill>
              </a:rPr>
              <a:t>р</a:t>
            </a:r>
            <a:r>
              <a:rPr lang="uk-UA" sz="1600" b="1" i="1" dirty="0" smtClean="0">
                <a:solidFill>
                  <a:srgbClr val="FF0000"/>
                </a:solidFill>
              </a:rPr>
              <a:t>ухову активність, в тому числі розвиток великої і дрібної моторики, участь в рухливих іграх та змаганнях;</a:t>
            </a:r>
          </a:p>
          <a:p>
            <a:pPr marL="285750" indent="-285750" algn="just">
              <a:buFont typeface="Arial" panose="020B0604020202020204" pitchFamily="34" charset="0"/>
              <a:buChar char="•"/>
            </a:pPr>
            <a:r>
              <a:rPr lang="uk-UA" sz="1600" b="1" i="1" dirty="0">
                <a:solidFill>
                  <a:srgbClr val="FF0000"/>
                </a:solidFill>
              </a:rPr>
              <a:t>е</a:t>
            </a:r>
            <a:r>
              <a:rPr lang="uk-UA" sz="1600" b="1" i="1" dirty="0" smtClean="0">
                <a:solidFill>
                  <a:srgbClr val="FF0000"/>
                </a:solidFill>
              </a:rPr>
              <a:t>моційне благополуччя дітей у взаємодії з предметно-просторовим оточенням;</a:t>
            </a:r>
          </a:p>
          <a:p>
            <a:pPr marL="285750" indent="-285750" algn="just">
              <a:buFont typeface="Arial" panose="020B0604020202020204" pitchFamily="34" charset="0"/>
              <a:buChar char="•"/>
            </a:pPr>
            <a:r>
              <a:rPr lang="uk-UA" sz="1600" b="1" i="1" dirty="0">
                <a:solidFill>
                  <a:srgbClr val="FF0000"/>
                </a:solidFill>
              </a:rPr>
              <a:t>м</a:t>
            </a:r>
            <a:r>
              <a:rPr lang="uk-UA" sz="1600" b="1" i="1" dirty="0" smtClean="0">
                <a:solidFill>
                  <a:srgbClr val="FF0000"/>
                </a:solidFill>
              </a:rPr>
              <a:t>ожливість самовираження дітей.</a:t>
            </a:r>
          </a:p>
          <a:p>
            <a:pPr marL="285750" indent="-285750" algn="just">
              <a:buFont typeface="Arial" panose="020B0604020202020204" pitchFamily="34" charset="0"/>
              <a:buChar char="•"/>
            </a:pPr>
            <a:endParaRPr lang="en-US" sz="1600" dirty="0"/>
          </a:p>
        </p:txBody>
      </p:sp>
      <p:sp>
        <p:nvSpPr>
          <p:cNvPr id="5" name="Прямоугольник 4"/>
          <p:cNvSpPr/>
          <p:nvPr/>
        </p:nvSpPr>
        <p:spPr>
          <a:xfrm>
            <a:off x="539552" y="335792"/>
            <a:ext cx="8280920" cy="677108"/>
          </a:xfrm>
          <a:prstGeom prst="rect">
            <a:avLst/>
          </a:prstGeom>
        </p:spPr>
        <p:txBody>
          <a:bodyPr wrap="square">
            <a:spAutoFit/>
          </a:bodyPr>
          <a:lstStyle/>
          <a:p>
            <a:pPr algn="just"/>
            <a:r>
              <a:rPr lang="uk-UA" dirty="0" smtClean="0"/>
              <a:t>	</a:t>
            </a:r>
            <a:endParaRPr lang="uk-UA" sz="2000" dirty="0" smtClean="0"/>
          </a:p>
          <a:p>
            <a:pPr algn="just"/>
            <a:endParaRPr lang="en-US" sz="2000" dirty="0"/>
          </a:p>
        </p:txBody>
      </p:sp>
      <p:pic>
        <p:nvPicPr>
          <p:cNvPr id="6" name="Picture 3" descr="D:\ДНЗ\фото ДНЗ 2019\ДНЗ\тиждень безпеки\пыдсумковы заняття\IMG_8017.JPG"/>
          <p:cNvPicPr>
            <a:picLocks noChangeAspect="1" noChangeArrowheads="1"/>
          </p:cNvPicPr>
          <p:nvPr/>
        </p:nvPicPr>
        <p:blipFill>
          <a:blip r:embed="rId2" cstate="print"/>
          <a:srcRect/>
          <a:stretch>
            <a:fillRect/>
          </a:stretch>
        </p:blipFill>
        <p:spPr bwMode="auto">
          <a:xfrm>
            <a:off x="5986497" y="443576"/>
            <a:ext cx="2924448" cy="2193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D:\ДНЗ\фото ДНЗ 2019\ДНЗ\тиждень безпеки\пыдсумковы заняття\IMG_8016.JPG"/>
          <p:cNvPicPr>
            <a:picLocks noChangeAspect="1" noChangeArrowheads="1"/>
          </p:cNvPicPr>
          <p:nvPr/>
        </p:nvPicPr>
        <p:blipFill>
          <a:blip r:embed="rId3" cstate="print"/>
          <a:srcRect/>
          <a:stretch>
            <a:fillRect/>
          </a:stretch>
        </p:blipFill>
        <p:spPr bwMode="auto">
          <a:xfrm>
            <a:off x="5930806" y="3501008"/>
            <a:ext cx="3035830" cy="2276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5469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FF3399">
                <a:alpha val="0"/>
              </a:srgbClr>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404664"/>
            <a:ext cx="8858280" cy="982462"/>
          </a:xfrm>
        </p:spPr>
        <p:txBody>
          <a:bodyPr>
            <a:noAutofit/>
          </a:bodyPr>
          <a:lstStyle/>
          <a:p>
            <a: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r>
            <a:br>
              <a:rPr lang="uk-UA"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endParaRPr lang="ru-RU" sz="1800" b="1" i="1" dirty="0">
              <a:latin typeface="Times New Roman" pitchFamily="18" charset="0"/>
              <a:cs typeface="Times New Roman" pitchFamily="18" charset="0"/>
            </a:endParaRPr>
          </a:p>
        </p:txBody>
      </p:sp>
      <p:sp>
        <p:nvSpPr>
          <p:cNvPr id="16" name="Прямоугольник 15"/>
          <p:cNvSpPr/>
          <p:nvPr/>
        </p:nvSpPr>
        <p:spPr>
          <a:xfrm>
            <a:off x="316710" y="330061"/>
            <a:ext cx="5544616" cy="3785652"/>
          </a:xfrm>
          <a:prstGeom prst="rect">
            <a:avLst/>
          </a:prstGeom>
        </p:spPr>
        <p:txBody>
          <a:bodyPr wrap="square">
            <a:spAutoFit/>
          </a:bodyPr>
          <a:lstStyle/>
          <a:p>
            <a:pPr algn="just"/>
            <a:r>
              <a:rPr lang="uk-UA" sz="1600" dirty="0" smtClean="0"/>
              <a:t>	</a:t>
            </a:r>
            <a:endParaRPr lang="uk-UA" sz="1600" dirty="0"/>
          </a:p>
          <a:p>
            <a:pPr algn="just"/>
            <a:endParaRPr lang="uk-UA" sz="1600" b="1" i="1" dirty="0"/>
          </a:p>
          <a:p>
            <a:pPr algn="just"/>
            <a:r>
              <a:rPr lang="uk-UA" sz="1600" b="1" i="1" dirty="0" smtClean="0"/>
              <a:t>Принцип</a:t>
            </a:r>
            <a:r>
              <a:rPr lang="uk-UA" sz="1600" b="1" i="1" dirty="0" smtClean="0">
                <a:solidFill>
                  <a:srgbClr val="FF0000"/>
                </a:solidFill>
              </a:rPr>
              <a:t> варіативності </a:t>
            </a:r>
            <a:r>
              <a:rPr lang="uk-UA" sz="1600" b="1" i="1" dirty="0" smtClean="0"/>
              <a:t>передбачає:</a:t>
            </a:r>
          </a:p>
          <a:p>
            <a:pPr marL="285750" indent="-285750" algn="just">
              <a:buFont typeface="Arial" panose="020B0604020202020204" pitchFamily="34" charset="0"/>
              <a:buChar char="•"/>
            </a:pPr>
            <a:r>
              <a:rPr lang="uk-UA" sz="1600" b="1" i="1" dirty="0" smtClean="0"/>
              <a:t>Наявність в групі різних просторів ( для гри, конструювання, усамітнення і ін.), а також різноманітних матеріалів, ігор, іграшок та обладнання, що забезпечують вільний вибір дітей;</a:t>
            </a:r>
          </a:p>
          <a:p>
            <a:pPr marL="285750" indent="-285750" algn="just">
              <a:buFont typeface="Arial" panose="020B0604020202020204" pitchFamily="34" charset="0"/>
              <a:buChar char="•"/>
            </a:pPr>
            <a:r>
              <a:rPr lang="uk-UA" sz="1600" b="1" i="1" dirty="0" smtClean="0"/>
              <a:t>Можливість зміни кольорового середовища групи, зміни </a:t>
            </a:r>
            <a:r>
              <a:rPr lang="uk-UA" sz="1600" b="1" i="1" dirty="0" err="1" smtClean="0"/>
              <a:t>обтановки</a:t>
            </a:r>
            <a:r>
              <a:rPr lang="uk-UA" sz="1600" b="1" i="1" dirty="0" smtClean="0"/>
              <a:t> приміщення ( «зимова» кімната, «осіння кімната» і ін.);</a:t>
            </a:r>
          </a:p>
          <a:p>
            <a:pPr marL="285750" indent="-285750" algn="just">
              <a:buFont typeface="Arial" panose="020B0604020202020204" pitchFamily="34" charset="0"/>
              <a:buChar char="•"/>
            </a:pPr>
            <a:r>
              <a:rPr lang="uk-UA" sz="1600" b="1" i="1" dirty="0" smtClean="0"/>
              <a:t>Періодичну змінюваність ігрового матеріалу, поява нових предметів, що стимулюють ігрову, рухову, пізнавальну та дослідницьку активність дітей.</a:t>
            </a:r>
          </a:p>
          <a:p>
            <a:pPr algn="just"/>
            <a:endParaRPr lang="uk-UA" sz="1600" b="1" i="1" dirty="0" smtClean="0">
              <a:solidFill>
                <a:srgbClr val="FF0000"/>
              </a:solidFill>
            </a:endParaRPr>
          </a:p>
          <a:p>
            <a:pPr marL="285750" indent="-285750" algn="just">
              <a:buFont typeface="Arial" panose="020B0604020202020204" pitchFamily="34" charset="0"/>
              <a:buChar char="•"/>
            </a:pPr>
            <a:endParaRPr lang="en-US" sz="1600" dirty="0"/>
          </a:p>
        </p:txBody>
      </p:sp>
      <p:sp>
        <p:nvSpPr>
          <p:cNvPr id="5" name="Прямоугольник 4"/>
          <p:cNvSpPr/>
          <p:nvPr/>
        </p:nvSpPr>
        <p:spPr>
          <a:xfrm>
            <a:off x="539552" y="335792"/>
            <a:ext cx="8280920" cy="677108"/>
          </a:xfrm>
          <a:prstGeom prst="rect">
            <a:avLst/>
          </a:prstGeom>
        </p:spPr>
        <p:txBody>
          <a:bodyPr wrap="square">
            <a:spAutoFit/>
          </a:bodyPr>
          <a:lstStyle/>
          <a:p>
            <a:pPr algn="just"/>
            <a:r>
              <a:rPr lang="uk-UA" dirty="0" smtClean="0"/>
              <a:t>	</a:t>
            </a:r>
            <a:endParaRPr lang="uk-UA" sz="2000" dirty="0" smtClean="0"/>
          </a:p>
          <a:p>
            <a:pPr algn="just"/>
            <a:endParaRPr lang="en-US" sz="2000" dirty="0"/>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l="2882" t="9014" r="8680" b="10827"/>
          <a:stretch/>
        </p:blipFill>
        <p:spPr>
          <a:xfrm rot="1006172">
            <a:off x="830070" y="3954649"/>
            <a:ext cx="3071827"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descr="D:\ДНЗ\фото ДНЗ 2019\ДНЗ\фото\IMG_7215.JPG"/>
          <p:cNvPicPr>
            <a:picLocks noChangeAspect="1" noChangeArrowheads="1"/>
          </p:cNvPicPr>
          <p:nvPr/>
        </p:nvPicPr>
        <p:blipFill>
          <a:blip r:embed="rId3" cstate="print"/>
          <a:srcRect/>
          <a:stretch>
            <a:fillRect/>
          </a:stretch>
        </p:blipFill>
        <p:spPr bwMode="auto">
          <a:xfrm rot="1041810">
            <a:off x="4978004" y="4194191"/>
            <a:ext cx="2952328" cy="2214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1320317"/>
            <a:ext cx="2855208" cy="2141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61021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8463</TotalTime>
  <Words>349</Words>
  <Application>Microsoft Office PowerPoint</Application>
  <PresentationFormat>Экран (4:3)</PresentationFormat>
  <Paragraphs>108</Paragraphs>
  <Slides>32</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32</vt:i4>
      </vt:variant>
    </vt:vector>
  </HeadingPairs>
  <TitlesOfParts>
    <vt:vector size="39" baseType="lpstr">
      <vt:lpstr>Arial</vt:lpstr>
      <vt:lpstr>Arial Narrow</vt:lpstr>
      <vt:lpstr>Calibri</vt:lpstr>
      <vt:lpstr>Cambria</vt:lpstr>
      <vt:lpstr>Comic Sans MS</vt:lpstr>
      <vt:lpstr>Times New Roman</vt:lpstr>
      <vt:lpstr>Тема Office</vt:lpstr>
      <vt:lpstr>  Семінар-практикум  “Сучасні підходи до створення  розвивального середовища в ЗДО”    </vt:lpstr>
      <vt:lpstr>                                                                                            Семінар-практикум                                          Районний семінар-практикум  Дата: 21.12.2021р.   Тема: «Сучасні підходи до створення розвивального середовища у ЗДО»   Мета: *виявити й узагальнити знання педагогів про освітнє та сучасне предметно-розвивальне середовище в групах ЗДО; *обгрунтувати вимоги до створення розвивального життєвого простору «простору «Я»; *сприяти розумінню важливості різнобічного та гармонійного розвитку дошкільника; *налаштування на створення відповідного розвивального середовища у групах.                                                                             План проведення Теоретична частина   Виступ з теми «Сучасні підходи до створення розвивального середовища у ЗДО».                                                     Козлова А.В. ( керівник заходу)   Практична частина        Перегляд огляд-презентації однієї з груп ЗДО №2.    Розвивальне середовище у групі старшого дошкільного віку «Веселка» (презентація – огляд)                                                                          Вихователь Гончар Тетяна Миколаївна Виступ . Методичні рекомендації        Черногор Н.С  (консультант ЦПРПП)     </vt:lpstr>
      <vt:lpstr>  </vt:lpstr>
      <vt:lpstr>  </vt:lpstr>
      <vt:lpstr>  </vt:lpstr>
      <vt:lpstr>  </vt:lpstr>
      <vt:lpstr>  </vt:lpstr>
      <vt:lpstr>  </vt:lpstr>
      <vt:lpstr>  </vt:lpstr>
      <vt:lpstr>  </vt:lpstr>
      <vt:lpstr>  </vt:lpstr>
      <vt:lpstr>  </vt:lpstr>
      <vt:lpstr>  </vt:lpstr>
      <vt:lpstr> Поглиблена робота з логіко-математичного розвитку вихователя-методиста Пахнюк Л.Д Тема: “З Lego граємось, з Lego розвиваємось!”   (із застосуванням мультимедійної дошки) </vt:lpstr>
      <vt:lpstr>Презентация PowerPoint</vt:lpstr>
      <vt:lpstr>Створення змістовного  ігрового розвивального середовища під час прогулянки </vt:lpstr>
      <vt:lpstr>Педагоги намагаються створити розвивальне ігрове середовище у кожній віковій групі для сюжетно-рольових ігор. </vt:lpstr>
      <vt:lpstr>У кожній віковій групі створені куточки, міні-музеї як розвивальне середовище дітей дошкільного віку. </vt:lpstr>
      <vt:lpstr> Педагогічне читання, присвячене творчості Т.Г.Шевченка Основною метою проведення таких заходів є  прищеплення дітям любові до творчості.   </vt:lpstr>
      <vt:lpstr>Свято до Дня Конституції Саме на таких заходах вихованці дошкільного закладу вчаться любити свою Батьківщину – Україну, формують вже у ранньому віці свою громадську позицію, національну гідність.   </vt:lpstr>
      <vt:lpstr> День Вишиванки Мета: розширити уявлення про українську вишиванку і народний костюм;  розвивати інтерес до українського народного  одягу як складової частини  духовної культури українців; виховувати шанобливе ставлення до українських народних традицій.   </vt:lpstr>
      <vt:lpstr>Кольоровий тиждень у ЗДО Мета: впровадити в практику роботи з дітьми елементи кольоротерапії, як методику покращення здоров’я за допомогою кольорів. </vt:lpstr>
      <vt:lpstr>Тиждень гумору у ЗДО “Хай звучить веселий сміх, щоб гарний настрій був у всіх!” </vt:lpstr>
      <vt:lpstr> Проведення Тижнів безпеки дитини у ЗДО такі заходи дітям є дуже цікавими, оскільки використовуються сюжетні ігри, де діти в ролі пожежників, в ролі пішоходів і .д.   </vt:lpstr>
      <vt:lpstr>Свята та розваги фізкультурно-оздоровчої роботи.</vt:lpstr>
      <vt:lpstr>Колектив ЗДО намагається зацікавити дітей театральними виставами з участю педагогів. Із великим захопленням діти переглядають розігрування персонажів казок. Театральна вистава “Червона Шапочка на новий лад” </vt:lpstr>
      <vt:lpstr> Вистава-мюзикл за казкою “Ріпка на новий лад” (драматична постановка, наповнена вокалом, танцями та щирою грою акторів-педагогів) </vt:lpstr>
      <vt:lpstr>Участь вихованців та працівників ЗДО  у районних конкурсах дозволяє дітям розширювати свою активність за межами закладу, знайомитись з приміщеннями інших дитячих садків, з іншими колективами, спостерігати за номерами інших діток. Районний конкурс “Україна – це я!”</vt:lpstr>
      <vt:lpstr> Фото-конкурс для батьків “Мама, тато, я – щаслива сім’я!” З допомогою таких конкурсів діти дізнаються одне про одного, бачать на фото сім’ї своїх друзів, їм цікаво проходити повз свого фото. </vt:lpstr>
      <vt:lpstr>Конкурс серед батьків на кращу осінню композицію “Дари осені” та фотовиставка “Моя осіння прогулянка” </vt:lpstr>
      <vt:lpstr> </vt:lpstr>
      <vt:lpstr> </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Квасилівський дошкільний навчальний заклад (ясла-садок)</dc:title>
  <dc:creator>komp2</dc:creator>
  <cp:lastModifiedBy>Admin</cp:lastModifiedBy>
  <cp:revision>542</cp:revision>
  <dcterms:created xsi:type="dcterms:W3CDTF">2013-01-06T07:24:31Z</dcterms:created>
  <dcterms:modified xsi:type="dcterms:W3CDTF">2021-12-21T07:34:09Z</dcterms:modified>
</cp:coreProperties>
</file>