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9144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2" d="100"/>
          <a:sy n="72" d="100"/>
        </p:scale>
        <p:origin x="-1326" y="-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6544" y="1613357"/>
            <a:ext cx="2618740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9676" y="1691242"/>
            <a:ext cx="7724647" cy="196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267" y="1044092"/>
            <a:ext cx="8627465" cy="4737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zno.ukr.center/" TargetMode="External"/><Relationship Id="rId7" Type="http://schemas.openxmlformats.org/officeDocument/2006/relationships/image" Target="../media/image51.png"/><Relationship Id="rId2" Type="http://schemas.openxmlformats.org/officeDocument/2006/relationships/hyperlink" Target="http://testportal.gov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vivtest@lv.testportal.gov.ua" TargetMode="External"/><Relationship Id="rId5" Type="http://schemas.openxmlformats.org/officeDocument/2006/relationships/hyperlink" Target="https://www.facebook.com/LRCOYO/" TargetMode="External"/><Relationship Id="rId4" Type="http://schemas.openxmlformats.org/officeDocument/2006/relationships/hyperlink" Target="http://lv.testportal.gov.ua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92857" y="1684782"/>
            <a:ext cx="5279390" cy="340232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031875" marR="1025525" indent="243840">
              <a:lnSpc>
                <a:spcPts val="5540"/>
              </a:lnSpc>
              <a:spcBef>
                <a:spcPts val="70"/>
              </a:spcBef>
              <a:tabLst>
                <a:tab pos="1774189" algn="l"/>
              </a:tabLst>
            </a:pPr>
            <a:r>
              <a:rPr sz="4400" b="1" spc="-5" dirty="0">
                <a:latin typeface="Times New Roman"/>
                <a:cs typeface="Times New Roman"/>
              </a:rPr>
              <a:t>Реєстрація  н</a:t>
            </a:r>
            <a:r>
              <a:rPr sz="4400" b="1" dirty="0">
                <a:latin typeface="Times New Roman"/>
                <a:cs typeface="Times New Roman"/>
              </a:rPr>
              <a:t>а	З</a:t>
            </a:r>
            <a:r>
              <a:rPr sz="4400" b="1" spc="-15" dirty="0">
                <a:latin typeface="Times New Roman"/>
                <a:cs typeface="Times New Roman"/>
              </a:rPr>
              <a:t>Н</a:t>
            </a:r>
            <a:r>
              <a:rPr sz="4400" b="1" spc="-5" dirty="0">
                <a:latin typeface="Times New Roman"/>
                <a:cs typeface="Times New Roman"/>
              </a:rPr>
              <a:t>О-</a:t>
            </a:r>
            <a:r>
              <a:rPr sz="4400" b="1" dirty="0">
                <a:latin typeface="Times New Roman"/>
                <a:cs typeface="Times New Roman"/>
              </a:rPr>
              <a:t>2022</a:t>
            </a:r>
            <a:endParaRPr sz="4400">
              <a:latin typeface="Times New Roman"/>
              <a:cs typeface="Times New Roman"/>
            </a:endParaRPr>
          </a:p>
          <a:p>
            <a:pPr marL="273050" marR="5080" indent="-260985">
              <a:lnSpc>
                <a:spcPct val="96600"/>
              </a:lnSpc>
              <a:spcBef>
                <a:spcPts val="235"/>
              </a:spcBef>
            </a:pPr>
            <a:r>
              <a:rPr sz="4400" i="1" spc="-5" dirty="0">
                <a:latin typeface="Times New Roman"/>
                <a:cs typeface="Times New Roman"/>
              </a:rPr>
              <a:t>(для відповідальних за  </a:t>
            </a:r>
            <a:r>
              <a:rPr sz="4400" i="1" dirty="0">
                <a:latin typeface="Times New Roman"/>
                <a:cs typeface="Times New Roman"/>
              </a:rPr>
              <a:t>реєстрацію на </a:t>
            </a:r>
            <a:r>
              <a:rPr sz="4400" i="1" spc="-5" dirty="0">
                <a:latin typeface="Times New Roman"/>
                <a:cs typeface="Times New Roman"/>
              </a:rPr>
              <a:t>ЗНО  </a:t>
            </a:r>
            <a:r>
              <a:rPr sz="4400" i="1" dirty="0">
                <a:latin typeface="Times New Roman"/>
                <a:cs typeface="Times New Roman"/>
              </a:rPr>
              <a:t>у </a:t>
            </a:r>
            <a:r>
              <a:rPr sz="4400" i="1" spc="15" dirty="0">
                <a:latin typeface="Times New Roman"/>
                <a:cs typeface="Times New Roman"/>
              </a:rPr>
              <a:t>закладах</a:t>
            </a:r>
            <a:r>
              <a:rPr sz="4400" i="1" spc="-55" dirty="0">
                <a:latin typeface="Times New Roman"/>
                <a:cs typeface="Times New Roman"/>
              </a:rPr>
              <a:t> </a:t>
            </a:r>
            <a:r>
              <a:rPr sz="4400" i="1" dirty="0">
                <a:latin typeface="Times New Roman"/>
                <a:cs typeface="Times New Roman"/>
              </a:rPr>
              <a:t>освіти)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1600" y="5516372"/>
            <a:ext cx="323824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2800" i="1" spc="-5" dirty="0" smtClean="0">
                <a:latin typeface="Times New Roman"/>
                <a:cs typeface="Times New Roman"/>
              </a:rPr>
              <a:t>02</a:t>
            </a:r>
            <a:r>
              <a:rPr sz="2800" i="1" spc="-5" dirty="0" smtClean="0">
                <a:latin typeface="Times New Roman"/>
                <a:cs typeface="Times New Roman"/>
              </a:rPr>
              <a:t> </a:t>
            </a:r>
            <a:r>
              <a:rPr lang="uk-UA" sz="2800" i="1" spc="-5" dirty="0" smtClean="0">
                <a:latin typeface="Times New Roman"/>
                <a:cs typeface="Times New Roman"/>
              </a:rPr>
              <a:t>лютого </a:t>
            </a:r>
            <a:r>
              <a:rPr sz="2800" i="1" dirty="0" smtClean="0">
                <a:latin typeface="Times New Roman"/>
                <a:cs typeface="Times New Roman"/>
              </a:rPr>
              <a:t>2022</a:t>
            </a:r>
            <a:r>
              <a:rPr sz="2800" i="1" spc="-90" dirty="0" smtClean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року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204" y="115822"/>
            <a:ext cx="8928100" cy="6626859"/>
            <a:chOff x="108204" y="115822"/>
            <a:chExt cx="8928100" cy="6626859"/>
          </a:xfrm>
        </p:grpSpPr>
        <p:sp>
          <p:nvSpPr>
            <p:cNvPr id="3" name="object 3"/>
            <p:cNvSpPr/>
            <p:nvPr/>
          </p:nvSpPr>
          <p:spPr>
            <a:xfrm>
              <a:off x="108204" y="115822"/>
              <a:ext cx="8927592" cy="66263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08048" y="2346959"/>
              <a:ext cx="896112" cy="9372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48677" y="4293870"/>
              <a:ext cx="1568450" cy="431800"/>
            </a:xfrm>
            <a:custGeom>
              <a:avLst/>
              <a:gdLst/>
              <a:ahLst/>
              <a:cxnLst/>
              <a:rect l="l" t="t" r="r" b="b"/>
              <a:pathLst>
                <a:path w="1568450" h="431800">
                  <a:moveTo>
                    <a:pt x="0" y="215645"/>
                  </a:moveTo>
                  <a:lnTo>
                    <a:pt x="12632" y="176875"/>
                  </a:lnTo>
                  <a:lnTo>
                    <a:pt x="49052" y="140388"/>
                  </a:lnTo>
                  <a:lnTo>
                    <a:pt x="107046" y="106792"/>
                  </a:lnTo>
                  <a:lnTo>
                    <a:pt x="143442" y="91269"/>
                  </a:lnTo>
                  <a:lnTo>
                    <a:pt x="184401" y="76696"/>
                  </a:lnTo>
                  <a:lnTo>
                    <a:pt x="229647" y="63150"/>
                  </a:lnTo>
                  <a:lnTo>
                    <a:pt x="278903" y="50708"/>
                  </a:lnTo>
                  <a:lnTo>
                    <a:pt x="331892" y="39444"/>
                  </a:lnTo>
                  <a:lnTo>
                    <a:pt x="388337" y="29435"/>
                  </a:lnTo>
                  <a:lnTo>
                    <a:pt x="447962" y="20758"/>
                  </a:lnTo>
                  <a:lnTo>
                    <a:pt x="510490" y="13488"/>
                  </a:lnTo>
                  <a:lnTo>
                    <a:pt x="575645" y="7701"/>
                  </a:lnTo>
                  <a:lnTo>
                    <a:pt x="643148" y="3473"/>
                  </a:lnTo>
                  <a:lnTo>
                    <a:pt x="712725" y="881"/>
                  </a:lnTo>
                  <a:lnTo>
                    <a:pt x="784098" y="0"/>
                  </a:lnTo>
                  <a:lnTo>
                    <a:pt x="855470" y="881"/>
                  </a:lnTo>
                  <a:lnTo>
                    <a:pt x="925047" y="3473"/>
                  </a:lnTo>
                  <a:lnTo>
                    <a:pt x="992550" y="7701"/>
                  </a:lnTo>
                  <a:lnTo>
                    <a:pt x="1057705" y="13488"/>
                  </a:lnTo>
                  <a:lnTo>
                    <a:pt x="1120233" y="20758"/>
                  </a:lnTo>
                  <a:lnTo>
                    <a:pt x="1179858" y="29435"/>
                  </a:lnTo>
                  <a:lnTo>
                    <a:pt x="1236303" y="39444"/>
                  </a:lnTo>
                  <a:lnTo>
                    <a:pt x="1289292" y="50708"/>
                  </a:lnTo>
                  <a:lnTo>
                    <a:pt x="1338548" y="63150"/>
                  </a:lnTo>
                  <a:lnTo>
                    <a:pt x="1383794" y="76696"/>
                  </a:lnTo>
                  <a:lnTo>
                    <a:pt x="1424753" y="91269"/>
                  </a:lnTo>
                  <a:lnTo>
                    <a:pt x="1461149" y="106792"/>
                  </a:lnTo>
                  <a:lnTo>
                    <a:pt x="1519143" y="140388"/>
                  </a:lnTo>
                  <a:lnTo>
                    <a:pt x="1555563" y="176875"/>
                  </a:lnTo>
                  <a:lnTo>
                    <a:pt x="1568196" y="215645"/>
                  </a:lnTo>
                  <a:lnTo>
                    <a:pt x="1564991" y="235278"/>
                  </a:lnTo>
                  <a:lnTo>
                    <a:pt x="1540188" y="272982"/>
                  </a:lnTo>
                  <a:lnTo>
                    <a:pt x="1492704" y="308100"/>
                  </a:lnTo>
                  <a:lnTo>
                    <a:pt x="1424753" y="340022"/>
                  </a:lnTo>
                  <a:lnTo>
                    <a:pt x="1383794" y="354595"/>
                  </a:lnTo>
                  <a:lnTo>
                    <a:pt x="1338548" y="368141"/>
                  </a:lnTo>
                  <a:lnTo>
                    <a:pt x="1289292" y="380583"/>
                  </a:lnTo>
                  <a:lnTo>
                    <a:pt x="1236303" y="391847"/>
                  </a:lnTo>
                  <a:lnTo>
                    <a:pt x="1179858" y="401856"/>
                  </a:lnTo>
                  <a:lnTo>
                    <a:pt x="1120233" y="410533"/>
                  </a:lnTo>
                  <a:lnTo>
                    <a:pt x="1057705" y="417803"/>
                  </a:lnTo>
                  <a:lnTo>
                    <a:pt x="992550" y="423590"/>
                  </a:lnTo>
                  <a:lnTo>
                    <a:pt x="925047" y="427818"/>
                  </a:lnTo>
                  <a:lnTo>
                    <a:pt x="855470" y="430410"/>
                  </a:lnTo>
                  <a:lnTo>
                    <a:pt x="784098" y="431291"/>
                  </a:lnTo>
                  <a:lnTo>
                    <a:pt x="712725" y="430410"/>
                  </a:lnTo>
                  <a:lnTo>
                    <a:pt x="643148" y="427818"/>
                  </a:lnTo>
                  <a:lnTo>
                    <a:pt x="575645" y="423590"/>
                  </a:lnTo>
                  <a:lnTo>
                    <a:pt x="510490" y="417803"/>
                  </a:lnTo>
                  <a:lnTo>
                    <a:pt x="447962" y="410533"/>
                  </a:lnTo>
                  <a:lnTo>
                    <a:pt x="388337" y="401856"/>
                  </a:lnTo>
                  <a:lnTo>
                    <a:pt x="331892" y="391847"/>
                  </a:lnTo>
                  <a:lnTo>
                    <a:pt x="278903" y="380583"/>
                  </a:lnTo>
                  <a:lnTo>
                    <a:pt x="229647" y="368141"/>
                  </a:lnTo>
                  <a:lnTo>
                    <a:pt x="184401" y="354595"/>
                  </a:lnTo>
                  <a:lnTo>
                    <a:pt x="143442" y="340022"/>
                  </a:lnTo>
                  <a:lnTo>
                    <a:pt x="107046" y="324499"/>
                  </a:lnTo>
                  <a:lnTo>
                    <a:pt x="49052" y="290903"/>
                  </a:lnTo>
                  <a:lnTo>
                    <a:pt x="12632" y="254416"/>
                  </a:lnTo>
                  <a:lnTo>
                    <a:pt x="0" y="215645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831" y="115822"/>
            <a:ext cx="8784590" cy="6626859"/>
            <a:chOff x="179831" y="115822"/>
            <a:chExt cx="8784590" cy="6626859"/>
          </a:xfrm>
        </p:grpSpPr>
        <p:sp>
          <p:nvSpPr>
            <p:cNvPr id="3" name="object 3"/>
            <p:cNvSpPr/>
            <p:nvPr/>
          </p:nvSpPr>
          <p:spPr>
            <a:xfrm>
              <a:off x="179831" y="115822"/>
              <a:ext cx="8784336" cy="66263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48227" y="2350008"/>
              <a:ext cx="798576" cy="8580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31976" y="4436364"/>
              <a:ext cx="798576" cy="8595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8974"/>
            <a:ext cx="9036050" cy="6553200"/>
            <a:chOff x="0" y="188974"/>
            <a:chExt cx="9036050" cy="6553200"/>
          </a:xfrm>
        </p:grpSpPr>
        <p:sp>
          <p:nvSpPr>
            <p:cNvPr id="3" name="object 3"/>
            <p:cNvSpPr/>
            <p:nvPr/>
          </p:nvSpPr>
          <p:spPr>
            <a:xfrm>
              <a:off x="0" y="188974"/>
              <a:ext cx="9035795" cy="6553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20773" y="5157978"/>
              <a:ext cx="5328285" cy="1009015"/>
            </a:xfrm>
            <a:custGeom>
              <a:avLst/>
              <a:gdLst/>
              <a:ahLst/>
              <a:cxnLst/>
              <a:rect l="l" t="t" r="r" b="b"/>
              <a:pathLst>
                <a:path w="5328284" h="1009014">
                  <a:moveTo>
                    <a:pt x="0" y="504444"/>
                  </a:moveTo>
                  <a:lnTo>
                    <a:pt x="9445" y="461655"/>
                  </a:lnTo>
                  <a:lnTo>
                    <a:pt x="37277" y="419857"/>
                  </a:lnTo>
                  <a:lnTo>
                    <a:pt x="65672" y="392614"/>
                  </a:lnTo>
                  <a:lnTo>
                    <a:pt x="101676" y="365918"/>
                  </a:lnTo>
                  <a:lnTo>
                    <a:pt x="145064" y="339812"/>
                  </a:lnTo>
                  <a:lnTo>
                    <a:pt x="195612" y="314338"/>
                  </a:lnTo>
                  <a:lnTo>
                    <a:pt x="253095" y="289539"/>
                  </a:lnTo>
                  <a:lnTo>
                    <a:pt x="317287" y="265458"/>
                  </a:lnTo>
                  <a:lnTo>
                    <a:pt x="387965" y="242136"/>
                  </a:lnTo>
                  <a:lnTo>
                    <a:pt x="425666" y="230773"/>
                  </a:lnTo>
                  <a:lnTo>
                    <a:pt x="464903" y="219616"/>
                  </a:lnTo>
                  <a:lnTo>
                    <a:pt x="505650" y="208671"/>
                  </a:lnTo>
                  <a:lnTo>
                    <a:pt x="547877" y="197942"/>
                  </a:lnTo>
                  <a:lnTo>
                    <a:pt x="591557" y="187435"/>
                  </a:lnTo>
                  <a:lnTo>
                    <a:pt x="636661" y="177155"/>
                  </a:lnTo>
                  <a:lnTo>
                    <a:pt x="683162" y="167108"/>
                  </a:lnTo>
                  <a:lnTo>
                    <a:pt x="731031" y="157298"/>
                  </a:lnTo>
                  <a:lnTo>
                    <a:pt x="780240" y="147732"/>
                  </a:lnTo>
                  <a:lnTo>
                    <a:pt x="830761" y="138414"/>
                  </a:lnTo>
                  <a:lnTo>
                    <a:pt x="882566" y="129351"/>
                  </a:lnTo>
                  <a:lnTo>
                    <a:pt x="935628" y="120546"/>
                  </a:lnTo>
                  <a:lnTo>
                    <a:pt x="989917" y="112005"/>
                  </a:lnTo>
                  <a:lnTo>
                    <a:pt x="1045405" y="103735"/>
                  </a:lnTo>
                  <a:lnTo>
                    <a:pt x="1102065" y="95739"/>
                  </a:lnTo>
                  <a:lnTo>
                    <a:pt x="1159869" y="88024"/>
                  </a:lnTo>
                  <a:lnTo>
                    <a:pt x="1218788" y="80595"/>
                  </a:lnTo>
                  <a:lnTo>
                    <a:pt x="1278794" y="73456"/>
                  </a:lnTo>
                  <a:lnTo>
                    <a:pt x="1339859" y="66614"/>
                  </a:lnTo>
                  <a:lnTo>
                    <a:pt x="1401956" y="60074"/>
                  </a:lnTo>
                  <a:lnTo>
                    <a:pt x="1465055" y="53841"/>
                  </a:lnTo>
                  <a:lnTo>
                    <a:pt x="1529129" y="47920"/>
                  </a:lnTo>
                  <a:lnTo>
                    <a:pt x="1594150" y="42316"/>
                  </a:lnTo>
                  <a:lnTo>
                    <a:pt x="1660089" y="37036"/>
                  </a:lnTo>
                  <a:lnTo>
                    <a:pt x="1726919" y="32084"/>
                  </a:lnTo>
                  <a:lnTo>
                    <a:pt x="1794611" y="27465"/>
                  </a:lnTo>
                  <a:lnTo>
                    <a:pt x="1863138" y="23186"/>
                  </a:lnTo>
                  <a:lnTo>
                    <a:pt x="1932470" y="19250"/>
                  </a:lnTo>
                  <a:lnTo>
                    <a:pt x="2002581" y="15664"/>
                  </a:lnTo>
                  <a:lnTo>
                    <a:pt x="2073442" y="12433"/>
                  </a:lnTo>
                  <a:lnTo>
                    <a:pt x="2145024" y="9563"/>
                  </a:lnTo>
                  <a:lnTo>
                    <a:pt x="2217300" y="7057"/>
                  </a:lnTo>
                  <a:lnTo>
                    <a:pt x="2290242" y="4923"/>
                  </a:lnTo>
                  <a:lnTo>
                    <a:pt x="2363821" y="3165"/>
                  </a:lnTo>
                  <a:lnTo>
                    <a:pt x="2438010" y="1788"/>
                  </a:lnTo>
                  <a:lnTo>
                    <a:pt x="2512780" y="798"/>
                  </a:lnTo>
                  <a:lnTo>
                    <a:pt x="2588103" y="200"/>
                  </a:lnTo>
                  <a:lnTo>
                    <a:pt x="2663952" y="0"/>
                  </a:lnTo>
                  <a:lnTo>
                    <a:pt x="2739800" y="200"/>
                  </a:lnTo>
                  <a:lnTo>
                    <a:pt x="2815123" y="798"/>
                  </a:lnTo>
                  <a:lnTo>
                    <a:pt x="2889893" y="1788"/>
                  </a:lnTo>
                  <a:lnTo>
                    <a:pt x="2964082" y="3165"/>
                  </a:lnTo>
                  <a:lnTo>
                    <a:pt x="3037661" y="4923"/>
                  </a:lnTo>
                  <a:lnTo>
                    <a:pt x="3110603" y="7057"/>
                  </a:lnTo>
                  <a:lnTo>
                    <a:pt x="3182879" y="9563"/>
                  </a:lnTo>
                  <a:lnTo>
                    <a:pt x="3254461" y="12433"/>
                  </a:lnTo>
                  <a:lnTo>
                    <a:pt x="3325322" y="15664"/>
                  </a:lnTo>
                  <a:lnTo>
                    <a:pt x="3395433" y="19250"/>
                  </a:lnTo>
                  <a:lnTo>
                    <a:pt x="3464765" y="23186"/>
                  </a:lnTo>
                  <a:lnTo>
                    <a:pt x="3533292" y="27465"/>
                  </a:lnTo>
                  <a:lnTo>
                    <a:pt x="3600984" y="32084"/>
                  </a:lnTo>
                  <a:lnTo>
                    <a:pt x="3667814" y="37036"/>
                  </a:lnTo>
                  <a:lnTo>
                    <a:pt x="3733753" y="42316"/>
                  </a:lnTo>
                  <a:lnTo>
                    <a:pt x="3798774" y="47920"/>
                  </a:lnTo>
                  <a:lnTo>
                    <a:pt x="3862848" y="53841"/>
                  </a:lnTo>
                  <a:lnTo>
                    <a:pt x="3925947" y="60074"/>
                  </a:lnTo>
                  <a:lnTo>
                    <a:pt x="3988044" y="66614"/>
                  </a:lnTo>
                  <a:lnTo>
                    <a:pt x="4049109" y="73456"/>
                  </a:lnTo>
                  <a:lnTo>
                    <a:pt x="4109115" y="80595"/>
                  </a:lnTo>
                  <a:lnTo>
                    <a:pt x="4168034" y="88024"/>
                  </a:lnTo>
                  <a:lnTo>
                    <a:pt x="4225838" y="95739"/>
                  </a:lnTo>
                  <a:lnTo>
                    <a:pt x="4282498" y="103735"/>
                  </a:lnTo>
                  <a:lnTo>
                    <a:pt x="4337986" y="112005"/>
                  </a:lnTo>
                  <a:lnTo>
                    <a:pt x="4392275" y="120546"/>
                  </a:lnTo>
                  <a:lnTo>
                    <a:pt x="4445337" y="129351"/>
                  </a:lnTo>
                  <a:lnTo>
                    <a:pt x="4497142" y="138414"/>
                  </a:lnTo>
                  <a:lnTo>
                    <a:pt x="4547663" y="147732"/>
                  </a:lnTo>
                  <a:lnTo>
                    <a:pt x="4596872" y="157298"/>
                  </a:lnTo>
                  <a:lnTo>
                    <a:pt x="4644741" y="167108"/>
                  </a:lnTo>
                  <a:lnTo>
                    <a:pt x="4691242" y="177155"/>
                  </a:lnTo>
                  <a:lnTo>
                    <a:pt x="4736346" y="187435"/>
                  </a:lnTo>
                  <a:lnTo>
                    <a:pt x="4780026" y="197942"/>
                  </a:lnTo>
                  <a:lnTo>
                    <a:pt x="4822253" y="208671"/>
                  </a:lnTo>
                  <a:lnTo>
                    <a:pt x="4863000" y="219616"/>
                  </a:lnTo>
                  <a:lnTo>
                    <a:pt x="4902237" y="230773"/>
                  </a:lnTo>
                  <a:lnTo>
                    <a:pt x="4939938" y="242136"/>
                  </a:lnTo>
                  <a:lnTo>
                    <a:pt x="5010616" y="265458"/>
                  </a:lnTo>
                  <a:lnTo>
                    <a:pt x="5074808" y="289539"/>
                  </a:lnTo>
                  <a:lnTo>
                    <a:pt x="5132291" y="314338"/>
                  </a:lnTo>
                  <a:lnTo>
                    <a:pt x="5182839" y="339812"/>
                  </a:lnTo>
                  <a:lnTo>
                    <a:pt x="5226227" y="365918"/>
                  </a:lnTo>
                  <a:lnTo>
                    <a:pt x="5262231" y="392614"/>
                  </a:lnTo>
                  <a:lnTo>
                    <a:pt x="5290626" y="419857"/>
                  </a:lnTo>
                  <a:lnTo>
                    <a:pt x="5318458" y="461655"/>
                  </a:lnTo>
                  <a:lnTo>
                    <a:pt x="5327904" y="504444"/>
                  </a:lnTo>
                  <a:lnTo>
                    <a:pt x="5326845" y="518806"/>
                  </a:lnTo>
                  <a:lnTo>
                    <a:pt x="5311186" y="561275"/>
                  </a:lnTo>
                  <a:lnTo>
                    <a:pt x="5277394" y="602706"/>
                  </a:lnTo>
                  <a:lnTo>
                    <a:pt x="5245166" y="629679"/>
                  </a:lnTo>
                  <a:lnTo>
                    <a:pt x="5205442" y="656084"/>
                  </a:lnTo>
                  <a:lnTo>
                    <a:pt x="5158446" y="681878"/>
                  </a:lnTo>
                  <a:lnTo>
                    <a:pt x="5104403" y="707019"/>
                  </a:lnTo>
                  <a:lnTo>
                    <a:pt x="5043537" y="731464"/>
                  </a:lnTo>
                  <a:lnTo>
                    <a:pt x="4976073" y="755171"/>
                  </a:lnTo>
                  <a:lnTo>
                    <a:pt x="4902237" y="778097"/>
                  </a:lnTo>
                  <a:lnTo>
                    <a:pt x="4863000" y="789254"/>
                  </a:lnTo>
                  <a:lnTo>
                    <a:pt x="4822253" y="800200"/>
                  </a:lnTo>
                  <a:lnTo>
                    <a:pt x="4780026" y="810929"/>
                  </a:lnTo>
                  <a:lnTo>
                    <a:pt x="4736346" y="821436"/>
                  </a:lnTo>
                  <a:lnTo>
                    <a:pt x="4691242" y="831716"/>
                  </a:lnTo>
                  <a:lnTo>
                    <a:pt x="4644741" y="841764"/>
                  </a:lnTo>
                  <a:lnTo>
                    <a:pt x="4596872" y="851574"/>
                  </a:lnTo>
                  <a:lnTo>
                    <a:pt x="4547663" y="861140"/>
                  </a:lnTo>
                  <a:lnTo>
                    <a:pt x="4497142" y="870459"/>
                  </a:lnTo>
                  <a:lnTo>
                    <a:pt x="4445337" y="879523"/>
                  </a:lnTo>
                  <a:lnTo>
                    <a:pt x="4392275" y="888329"/>
                  </a:lnTo>
                  <a:lnTo>
                    <a:pt x="4337986" y="896870"/>
                  </a:lnTo>
                  <a:lnTo>
                    <a:pt x="4282498" y="905141"/>
                  </a:lnTo>
                  <a:lnTo>
                    <a:pt x="4225838" y="913137"/>
                  </a:lnTo>
                  <a:lnTo>
                    <a:pt x="4168034" y="920853"/>
                  </a:lnTo>
                  <a:lnTo>
                    <a:pt x="4109115" y="928283"/>
                  </a:lnTo>
                  <a:lnTo>
                    <a:pt x="4049109" y="935422"/>
                  </a:lnTo>
                  <a:lnTo>
                    <a:pt x="3988044" y="942264"/>
                  </a:lnTo>
                  <a:lnTo>
                    <a:pt x="3925947" y="948805"/>
                  </a:lnTo>
                  <a:lnTo>
                    <a:pt x="3862848" y="955039"/>
                  </a:lnTo>
                  <a:lnTo>
                    <a:pt x="3798774" y="960961"/>
                  </a:lnTo>
                  <a:lnTo>
                    <a:pt x="3733753" y="966565"/>
                  </a:lnTo>
                  <a:lnTo>
                    <a:pt x="3667814" y="971846"/>
                  </a:lnTo>
                  <a:lnTo>
                    <a:pt x="3600984" y="976799"/>
                  </a:lnTo>
                  <a:lnTo>
                    <a:pt x="3533292" y="981418"/>
                  </a:lnTo>
                  <a:lnTo>
                    <a:pt x="3464765" y="985698"/>
                  </a:lnTo>
                  <a:lnTo>
                    <a:pt x="3395433" y="989634"/>
                  </a:lnTo>
                  <a:lnTo>
                    <a:pt x="3325322" y="993220"/>
                  </a:lnTo>
                  <a:lnTo>
                    <a:pt x="3254461" y="996452"/>
                  </a:lnTo>
                  <a:lnTo>
                    <a:pt x="3182879" y="999323"/>
                  </a:lnTo>
                  <a:lnTo>
                    <a:pt x="3110603" y="1001828"/>
                  </a:lnTo>
                  <a:lnTo>
                    <a:pt x="3037661" y="1003963"/>
                  </a:lnTo>
                  <a:lnTo>
                    <a:pt x="2964082" y="1005722"/>
                  </a:lnTo>
                  <a:lnTo>
                    <a:pt x="2889893" y="1007099"/>
                  </a:lnTo>
                  <a:lnTo>
                    <a:pt x="2815123" y="1008089"/>
                  </a:lnTo>
                  <a:lnTo>
                    <a:pt x="2739800" y="1008687"/>
                  </a:lnTo>
                  <a:lnTo>
                    <a:pt x="2663952" y="1008888"/>
                  </a:lnTo>
                  <a:lnTo>
                    <a:pt x="2588103" y="1008687"/>
                  </a:lnTo>
                  <a:lnTo>
                    <a:pt x="2512780" y="1008089"/>
                  </a:lnTo>
                  <a:lnTo>
                    <a:pt x="2438010" y="1007099"/>
                  </a:lnTo>
                  <a:lnTo>
                    <a:pt x="2363821" y="1005722"/>
                  </a:lnTo>
                  <a:lnTo>
                    <a:pt x="2290242" y="1003963"/>
                  </a:lnTo>
                  <a:lnTo>
                    <a:pt x="2217300" y="1001828"/>
                  </a:lnTo>
                  <a:lnTo>
                    <a:pt x="2145024" y="999323"/>
                  </a:lnTo>
                  <a:lnTo>
                    <a:pt x="2073442" y="996452"/>
                  </a:lnTo>
                  <a:lnTo>
                    <a:pt x="2002581" y="993220"/>
                  </a:lnTo>
                  <a:lnTo>
                    <a:pt x="1932470" y="989634"/>
                  </a:lnTo>
                  <a:lnTo>
                    <a:pt x="1863138" y="985698"/>
                  </a:lnTo>
                  <a:lnTo>
                    <a:pt x="1794611" y="981418"/>
                  </a:lnTo>
                  <a:lnTo>
                    <a:pt x="1726919" y="976799"/>
                  </a:lnTo>
                  <a:lnTo>
                    <a:pt x="1660089" y="971846"/>
                  </a:lnTo>
                  <a:lnTo>
                    <a:pt x="1594150" y="966565"/>
                  </a:lnTo>
                  <a:lnTo>
                    <a:pt x="1529129" y="960961"/>
                  </a:lnTo>
                  <a:lnTo>
                    <a:pt x="1465055" y="955039"/>
                  </a:lnTo>
                  <a:lnTo>
                    <a:pt x="1401956" y="948805"/>
                  </a:lnTo>
                  <a:lnTo>
                    <a:pt x="1339859" y="942264"/>
                  </a:lnTo>
                  <a:lnTo>
                    <a:pt x="1278794" y="935422"/>
                  </a:lnTo>
                  <a:lnTo>
                    <a:pt x="1218788" y="928283"/>
                  </a:lnTo>
                  <a:lnTo>
                    <a:pt x="1159869" y="920853"/>
                  </a:lnTo>
                  <a:lnTo>
                    <a:pt x="1102065" y="913137"/>
                  </a:lnTo>
                  <a:lnTo>
                    <a:pt x="1045405" y="905141"/>
                  </a:lnTo>
                  <a:lnTo>
                    <a:pt x="989917" y="896870"/>
                  </a:lnTo>
                  <a:lnTo>
                    <a:pt x="935628" y="888329"/>
                  </a:lnTo>
                  <a:lnTo>
                    <a:pt x="882566" y="879523"/>
                  </a:lnTo>
                  <a:lnTo>
                    <a:pt x="830761" y="870459"/>
                  </a:lnTo>
                  <a:lnTo>
                    <a:pt x="780240" y="861140"/>
                  </a:lnTo>
                  <a:lnTo>
                    <a:pt x="731031" y="851574"/>
                  </a:lnTo>
                  <a:lnTo>
                    <a:pt x="683162" y="841764"/>
                  </a:lnTo>
                  <a:lnTo>
                    <a:pt x="636661" y="831716"/>
                  </a:lnTo>
                  <a:lnTo>
                    <a:pt x="591557" y="821436"/>
                  </a:lnTo>
                  <a:lnTo>
                    <a:pt x="547877" y="810929"/>
                  </a:lnTo>
                  <a:lnTo>
                    <a:pt x="505650" y="800200"/>
                  </a:lnTo>
                  <a:lnTo>
                    <a:pt x="464903" y="789254"/>
                  </a:lnTo>
                  <a:lnTo>
                    <a:pt x="425666" y="778097"/>
                  </a:lnTo>
                  <a:lnTo>
                    <a:pt x="387965" y="766734"/>
                  </a:lnTo>
                  <a:lnTo>
                    <a:pt x="317287" y="743413"/>
                  </a:lnTo>
                  <a:lnTo>
                    <a:pt x="253095" y="719331"/>
                  </a:lnTo>
                  <a:lnTo>
                    <a:pt x="195612" y="694533"/>
                  </a:lnTo>
                  <a:lnTo>
                    <a:pt x="145064" y="669060"/>
                  </a:lnTo>
                  <a:lnTo>
                    <a:pt x="101676" y="642955"/>
                  </a:lnTo>
                  <a:lnTo>
                    <a:pt x="65672" y="616261"/>
                  </a:lnTo>
                  <a:lnTo>
                    <a:pt x="37277" y="589020"/>
                  </a:lnTo>
                  <a:lnTo>
                    <a:pt x="9445" y="547227"/>
                  </a:lnTo>
                  <a:lnTo>
                    <a:pt x="0" y="504444"/>
                  </a:lnTo>
                  <a:close/>
                </a:path>
              </a:pathLst>
            </a:custGeom>
            <a:ln w="38100">
              <a:solidFill>
                <a:srgbClr val="153A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0964" y="214631"/>
            <a:ext cx="8381365" cy="6527800"/>
            <a:chOff x="310964" y="214631"/>
            <a:chExt cx="8381365" cy="6527800"/>
          </a:xfrm>
        </p:grpSpPr>
        <p:sp>
          <p:nvSpPr>
            <p:cNvPr id="3" name="object 3"/>
            <p:cNvSpPr/>
            <p:nvPr/>
          </p:nvSpPr>
          <p:spPr>
            <a:xfrm>
              <a:off x="310964" y="214631"/>
              <a:ext cx="8380753" cy="65275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56610" y="2413381"/>
              <a:ext cx="776605" cy="835025"/>
            </a:xfrm>
            <a:custGeom>
              <a:avLst/>
              <a:gdLst/>
              <a:ahLst/>
              <a:cxnLst/>
              <a:rect l="l" t="t" r="r" b="b"/>
              <a:pathLst>
                <a:path w="776604" h="835025">
                  <a:moveTo>
                    <a:pt x="632078" y="0"/>
                  </a:moveTo>
                  <a:lnTo>
                    <a:pt x="72136" y="625856"/>
                  </a:lnTo>
                  <a:lnTo>
                    <a:pt x="0" y="561340"/>
                  </a:lnTo>
                  <a:lnTo>
                    <a:pt x="15112" y="834771"/>
                  </a:lnTo>
                  <a:lnTo>
                    <a:pt x="288670" y="819531"/>
                  </a:lnTo>
                  <a:lnTo>
                    <a:pt x="216535" y="755015"/>
                  </a:lnTo>
                  <a:lnTo>
                    <a:pt x="776477" y="129159"/>
                  </a:lnTo>
                  <a:lnTo>
                    <a:pt x="63207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56610" y="2413381"/>
              <a:ext cx="776605" cy="835025"/>
            </a:xfrm>
            <a:custGeom>
              <a:avLst/>
              <a:gdLst/>
              <a:ahLst/>
              <a:cxnLst/>
              <a:rect l="l" t="t" r="r" b="b"/>
              <a:pathLst>
                <a:path w="776604" h="835025">
                  <a:moveTo>
                    <a:pt x="0" y="561340"/>
                  </a:moveTo>
                  <a:lnTo>
                    <a:pt x="72136" y="625856"/>
                  </a:lnTo>
                  <a:lnTo>
                    <a:pt x="632078" y="0"/>
                  </a:lnTo>
                  <a:lnTo>
                    <a:pt x="776477" y="129159"/>
                  </a:lnTo>
                  <a:lnTo>
                    <a:pt x="216535" y="755015"/>
                  </a:lnTo>
                  <a:lnTo>
                    <a:pt x="288670" y="819531"/>
                  </a:lnTo>
                  <a:lnTo>
                    <a:pt x="15112" y="834771"/>
                  </a:lnTo>
                  <a:lnTo>
                    <a:pt x="0" y="56134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4629" y="612140"/>
            <a:ext cx="35972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85" dirty="0">
                <a:latin typeface="Arial"/>
                <a:cs typeface="Arial"/>
              </a:rPr>
              <a:t>Програма</a:t>
            </a:r>
            <a:r>
              <a:rPr sz="3300" spc="-250" dirty="0">
                <a:latin typeface="Arial"/>
                <a:cs typeface="Arial"/>
              </a:rPr>
              <a:t> </a:t>
            </a:r>
            <a:r>
              <a:rPr sz="3300" spc="-235" dirty="0">
                <a:latin typeface="Arial"/>
                <a:cs typeface="Arial"/>
              </a:rPr>
              <a:t>підказує…</a:t>
            </a:r>
            <a:endParaRPr sz="33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204" y="1196339"/>
            <a:ext cx="8927592" cy="5401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3" y="333754"/>
            <a:ext cx="8855964" cy="6408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05021" y="745997"/>
            <a:ext cx="190118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90" dirty="0">
                <a:latin typeface="Times New Roman"/>
                <a:cs typeface="Times New Roman"/>
              </a:rPr>
              <a:t>У</a:t>
            </a:r>
            <a:r>
              <a:rPr sz="4400" spc="-65" dirty="0">
                <a:latin typeface="Times New Roman"/>
                <a:cs typeface="Times New Roman"/>
              </a:rPr>
              <a:t>в</a:t>
            </a:r>
            <a:r>
              <a:rPr sz="4400" dirty="0">
                <a:latin typeface="Times New Roman"/>
                <a:cs typeface="Times New Roman"/>
              </a:rPr>
              <a:t>ага!!!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168" y="2268473"/>
            <a:ext cx="7832725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799465">
              <a:lnSpc>
                <a:spcPts val="3890"/>
              </a:lnSpc>
              <a:spcBef>
                <a:spcPts val="585"/>
              </a:spcBef>
              <a:tabLst>
                <a:tab pos="6026150" algn="l"/>
              </a:tabLst>
            </a:pPr>
            <a:r>
              <a:rPr sz="3600" spc="-80" dirty="0">
                <a:latin typeface="Times New Roman"/>
                <a:cs typeface="Times New Roman"/>
              </a:rPr>
              <a:t>М</a:t>
            </a:r>
            <a:r>
              <a:rPr sz="3600" spc="-85" dirty="0">
                <a:latin typeface="Times New Roman"/>
                <a:cs typeface="Times New Roman"/>
              </a:rPr>
              <a:t>о</a:t>
            </a:r>
            <a:r>
              <a:rPr sz="3600" dirty="0">
                <a:latin typeface="Times New Roman"/>
                <a:cs typeface="Times New Roman"/>
              </a:rPr>
              <a:t>жли</a:t>
            </a:r>
            <a:r>
              <a:rPr sz="3600" spc="5" dirty="0">
                <a:latin typeface="Times New Roman"/>
                <a:cs typeface="Times New Roman"/>
              </a:rPr>
              <a:t>в</a:t>
            </a:r>
            <a:r>
              <a:rPr sz="3600" dirty="0">
                <a:latin typeface="Times New Roman"/>
                <a:cs typeface="Times New Roman"/>
              </a:rPr>
              <a:t>ість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в</a:t>
            </a:r>
            <a:r>
              <a:rPr sz="3600" spc="5" dirty="0">
                <a:latin typeface="Times New Roman"/>
                <a:cs typeface="Times New Roman"/>
              </a:rPr>
              <a:t>и</a:t>
            </a:r>
            <a:r>
              <a:rPr sz="3600" dirty="0">
                <a:latin typeface="Times New Roman"/>
                <a:cs typeface="Times New Roman"/>
              </a:rPr>
              <a:t>бо</a:t>
            </a:r>
            <a:r>
              <a:rPr sz="3600" spc="-45" dirty="0">
                <a:latin typeface="Times New Roman"/>
                <a:cs typeface="Times New Roman"/>
              </a:rPr>
              <a:t>р</a:t>
            </a:r>
            <a:r>
              <a:rPr sz="3600" dirty="0">
                <a:latin typeface="Times New Roman"/>
                <a:cs typeface="Times New Roman"/>
              </a:rPr>
              <a:t>у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рівня	</a:t>
            </a:r>
            <a:r>
              <a:rPr sz="3600" spc="-5" dirty="0">
                <a:latin typeface="Times New Roman"/>
                <a:cs typeface="Times New Roman"/>
              </a:rPr>
              <a:t>ви</a:t>
            </a:r>
            <a:r>
              <a:rPr sz="3600" spc="-125" dirty="0">
                <a:latin typeface="Times New Roman"/>
                <a:cs typeface="Times New Roman"/>
              </a:rPr>
              <a:t>в</a:t>
            </a:r>
            <a:r>
              <a:rPr sz="3600" dirty="0">
                <a:latin typeface="Times New Roman"/>
                <a:cs typeface="Times New Roman"/>
              </a:rPr>
              <a:t>чення  </a:t>
            </a:r>
            <a:r>
              <a:rPr sz="3600" spc="-5" dirty="0">
                <a:latin typeface="Times New Roman"/>
                <a:cs typeface="Times New Roman"/>
              </a:rPr>
              <a:t>предмета </a:t>
            </a:r>
            <a:r>
              <a:rPr sz="3600" dirty="0">
                <a:latin typeface="Times New Roman"/>
                <a:cs typeface="Times New Roman"/>
              </a:rPr>
              <a:t>залежить </a:t>
            </a:r>
            <a:r>
              <a:rPr sz="3600" spc="-5" dirty="0">
                <a:latin typeface="Times New Roman"/>
                <a:cs typeface="Times New Roman"/>
              </a:rPr>
              <a:t>від </a:t>
            </a:r>
            <a:r>
              <a:rPr sz="3600" spc="-10" dirty="0">
                <a:latin typeface="Times New Roman"/>
                <a:cs typeface="Times New Roman"/>
              </a:rPr>
              <a:t>інформації, </a:t>
            </a:r>
            <a:r>
              <a:rPr sz="3600" spc="-15" dirty="0">
                <a:latin typeface="Times New Roman"/>
                <a:cs typeface="Times New Roman"/>
              </a:rPr>
              <a:t>яку  </a:t>
            </a:r>
            <a:r>
              <a:rPr sz="3600" spc="-5" dirty="0">
                <a:latin typeface="Times New Roman"/>
                <a:cs typeface="Times New Roman"/>
              </a:rPr>
              <a:t>заклад </a:t>
            </a:r>
            <a:r>
              <a:rPr sz="3600" spc="10" dirty="0">
                <a:latin typeface="Times New Roman"/>
                <a:cs typeface="Times New Roman"/>
              </a:rPr>
              <a:t>освіти </a:t>
            </a:r>
            <a:r>
              <a:rPr sz="3600" spc="-5" dirty="0">
                <a:latin typeface="Times New Roman"/>
                <a:cs typeface="Times New Roman"/>
              </a:rPr>
              <a:t>вніс </a:t>
            </a:r>
            <a:r>
              <a:rPr sz="3600" dirty="0">
                <a:latin typeface="Times New Roman"/>
                <a:cs typeface="Times New Roman"/>
              </a:rPr>
              <a:t>в </a:t>
            </a:r>
            <a:r>
              <a:rPr sz="3600" spc="-5" dirty="0">
                <a:latin typeface="Times New Roman"/>
                <a:cs typeface="Times New Roman"/>
              </a:rPr>
              <a:t>ПК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spc="-65" dirty="0">
                <a:latin typeface="Times New Roman"/>
                <a:cs typeface="Times New Roman"/>
              </a:rPr>
              <a:t>УЦОЯО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2608" y="4105655"/>
            <a:ext cx="8712708" cy="2447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2" y="765048"/>
            <a:ext cx="8784336" cy="5687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3" y="2060448"/>
            <a:ext cx="8927592" cy="3342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" y="685800"/>
            <a:ext cx="8712708" cy="5785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11453"/>
            <a:ext cx="497776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200" dirty="0">
                <a:latin typeface="Arial"/>
                <a:cs typeface="Arial"/>
              </a:rPr>
              <a:t>Учням, </a:t>
            </a:r>
            <a:r>
              <a:rPr sz="3300" spc="-175" dirty="0">
                <a:latin typeface="Arial"/>
                <a:cs typeface="Arial"/>
              </a:rPr>
              <a:t>батькам, </a:t>
            </a:r>
            <a:r>
              <a:rPr sz="3300" spc="-200" dirty="0">
                <a:latin typeface="Arial"/>
                <a:cs typeface="Arial"/>
              </a:rPr>
              <a:t>учителям</a:t>
            </a:r>
            <a:r>
              <a:rPr sz="3300" spc="-155" dirty="0">
                <a:latin typeface="Arial"/>
                <a:cs typeface="Arial"/>
              </a:rPr>
              <a:t> </a:t>
            </a:r>
            <a:r>
              <a:rPr sz="3300" spc="-1060" dirty="0">
                <a:latin typeface="Arial"/>
                <a:cs typeface="Arial"/>
              </a:rPr>
              <a:t>…</a:t>
            </a:r>
            <a:endParaRPr sz="3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2101037"/>
            <a:ext cx="5116830" cy="266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0"/>
              </a:spcBef>
            </a:pPr>
            <a:r>
              <a:rPr sz="2100" spc="-5" dirty="0">
                <a:latin typeface="RobotoRegular"/>
                <a:cs typeface="RobotoRegular"/>
              </a:rPr>
              <a:t>YouTube </a:t>
            </a:r>
            <a:r>
              <a:rPr sz="2100" dirty="0">
                <a:latin typeface="RobotoRegular"/>
                <a:cs typeface="RobotoRegular"/>
              </a:rPr>
              <a:t>канал </a:t>
            </a:r>
            <a:r>
              <a:rPr sz="2100" spc="-5" dirty="0">
                <a:latin typeface="RobotoRegular"/>
                <a:cs typeface="RobotoRegular"/>
              </a:rPr>
              <a:t>Українського</a:t>
            </a:r>
            <a:r>
              <a:rPr sz="2100" spc="5" dirty="0">
                <a:latin typeface="RobotoRegular"/>
                <a:cs typeface="RobotoRegular"/>
              </a:rPr>
              <a:t> </a:t>
            </a:r>
            <a:r>
              <a:rPr sz="2100" dirty="0">
                <a:latin typeface="RobotoRegular"/>
                <a:cs typeface="RobotoRegular"/>
              </a:rPr>
              <a:t>центру</a:t>
            </a:r>
            <a:endParaRPr sz="2100">
              <a:latin typeface="RobotoRegular"/>
              <a:cs typeface="RobotoRegular"/>
            </a:endParaRPr>
          </a:p>
          <a:p>
            <a:pPr marL="12700">
              <a:lnSpc>
                <a:spcPts val="2395"/>
              </a:lnSpc>
            </a:pPr>
            <a:r>
              <a:rPr sz="2100" spc="-5" dirty="0">
                <a:latin typeface="RobotoRegular"/>
                <a:cs typeface="RobotoRegular"/>
              </a:rPr>
              <a:t>оцінювання якості</a:t>
            </a:r>
            <a:r>
              <a:rPr sz="2100" spc="5" dirty="0">
                <a:latin typeface="RobotoRegular"/>
                <a:cs typeface="RobotoRegular"/>
              </a:rPr>
              <a:t> </a:t>
            </a:r>
            <a:r>
              <a:rPr sz="2100" spc="-5" dirty="0">
                <a:latin typeface="RobotoRegular"/>
                <a:cs typeface="RobotoRegular"/>
              </a:rPr>
              <a:t>освіти</a:t>
            </a:r>
            <a:endParaRPr sz="210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0">
              <a:latin typeface="RobotoRegular"/>
              <a:cs typeface="RobotoRegular"/>
            </a:endParaRPr>
          </a:p>
          <a:p>
            <a:pPr marL="12700">
              <a:lnSpc>
                <a:spcPts val="2395"/>
              </a:lnSpc>
            </a:pPr>
            <a:r>
              <a:rPr sz="2100" dirty="0">
                <a:latin typeface="RobotoRegular"/>
                <a:cs typeface="RobotoRegular"/>
              </a:rPr>
              <a:t>Як </a:t>
            </a:r>
            <a:r>
              <a:rPr sz="2100" spc="-5" dirty="0">
                <a:latin typeface="RobotoRegular"/>
                <a:cs typeface="RobotoRegular"/>
              </a:rPr>
              <a:t>зареєструватися </a:t>
            </a:r>
            <a:r>
              <a:rPr sz="2100" dirty="0">
                <a:latin typeface="RobotoRegular"/>
                <a:cs typeface="RobotoRegular"/>
              </a:rPr>
              <a:t>для </a:t>
            </a:r>
            <a:r>
              <a:rPr sz="2100" spc="-5" dirty="0">
                <a:latin typeface="RobotoRegular"/>
                <a:cs typeface="RobotoRegular"/>
              </a:rPr>
              <a:t>участі </a:t>
            </a:r>
            <a:r>
              <a:rPr sz="2100" dirty="0">
                <a:latin typeface="RobotoRegular"/>
                <a:cs typeface="RobotoRegular"/>
              </a:rPr>
              <a:t>в ЗНО і</a:t>
            </a:r>
            <a:r>
              <a:rPr sz="2100" spc="-60" dirty="0">
                <a:latin typeface="RobotoRegular"/>
                <a:cs typeface="RobotoRegular"/>
              </a:rPr>
              <a:t> </a:t>
            </a:r>
            <a:r>
              <a:rPr sz="2100" dirty="0">
                <a:latin typeface="RobotoRegular"/>
                <a:cs typeface="RobotoRegular"/>
              </a:rPr>
              <a:t>в</a:t>
            </a:r>
            <a:endParaRPr sz="2100">
              <a:latin typeface="RobotoRegular"/>
              <a:cs typeface="RobotoRegular"/>
            </a:endParaRPr>
          </a:p>
          <a:p>
            <a:pPr marL="12700">
              <a:lnSpc>
                <a:spcPts val="2270"/>
              </a:lnSpc>
            </a:pPr>
            <a:r>
              <a:rPr sz="2100" dirty="0">
                <a:latin typeface="RobotoRegular"/>
                <a:cs typeface="RobotoRegular"/>
              </a:rPr>
              <a:t>які терміни, які </a:t>
            </a:r>
            <a:r>
              <a:rPr sz="2100" spc="-5" dirty="0">
                <a:latin typeface="RobotoRegular"/>
                <a:cs typeface="RobotoRegular"/>
              </a:rPr>
              <a:t>обов’язкові</a:t>
            </a:r>
            <a:r>
              <a:rPr sz="2100" spc="-55" dirty="0">
                <a:latin typeface="RobotoRegular"/>
                <a:cs typeface="RobotoRegular"/>
              </a:rPr>
              <a:t> </a:t>
            </a:r>
            <a:r>
              <a:rPr sz="2100" spc="-5" dirty="0">
                <a:latin typeface="RobotoRegular"/>
                <a:cs typeface="RobotoRegular"/>
              </a:rPr>
              <a:t>предмети</a:t>
            </a:r>
            <a:endParaRPr sz="2100">
              <a:latin typeface="RobotoRegular"/>
              <a:cs typeface="RobotoRegular"/>
            </a:endParaRPr>
          </a:p>
          <a:p>
            <a:pPr marL="12700" marR="5080">
              <a:lnSpc>
                <a:spcPts val="2270"/>
              </a:lnSpc>
              <a:spcBef>
                <a:spcPts val="160"/>
              </a:spcBef>
            </a:pPr>
            <a:r>
              <a:rPr sz="2100" dirty="0">
                <a:latin typeface="RobotoRegular"/>
                <a:cs typeface="RobotoRegular"/>
              </a:rPr>
              <a:t>ДПА, на що </a:t>
            </a:r>
            <a:r>
              <a:rPr sz="2100" spc="-5" dirty="0">
                <a:latin typeface="RobotoRegular"/>
                <a:cs typeface="RobotoRegular"/>
              </a:rPr>
              <a:t>варто </a:t>
            </a:r>
            <a:r>
              <a:rPr sz="2100" dirty="0">
                <a:latin typeface="RobotoRegular"/>
                <a:cs typeface="RobotoRegular"/>
              </a:rPr>
              <a:t>звернути </a:t>
            </a:r>
            <a:r>
              <a:rPr sz="2100" spc="-10" dirty="0">
                <a:latin typeface="RobotoRegular"/>
                <a:cs typeface="RobotoRegular"/>
              </a:rPr>
              <a:t>увагу </a:t>
            </a:r>
            <a:r>
              <a:rPr sz="2100" spc="-5" dirty="0">
                <a:latin typeface="RobotoRegular"/>
                <a:cs typeface="RobotoRegular"/>
              </a:rPr>
              <a:t>під </a:t>
            </a:r>
            <a:r>
              <a:rPr sz="2100" dirty="0">
                <a:latin typeface="RobotoRegular"/>
                <a:cs typeface="RobotoRegular"/>
              </a:rPr>
              <a:t>час  реєстрації </a:t>
            </a:r>
            <a:r>
              <a:rPr sz="2100" spc="-5" dirty="0">
                <a:latin typeface="RobotoRegular"/>
                <a:cs typeface="RobotoRegular"/>
              </a:rPr>
              <a:t>кожній </a:t>
            </a:r>
            <a:r>
              <a:rPr sz="2100" dirty="0">
                <a:latin typeface="RobotoRegular"/>
                <a:cs typeface="RobotoRegular"/>
              </a:rPr>
              <a:t>категорії</a:t>
            </a:r>
            <a:r>
              <a:rPr sz="2100" spc="5" dirty="0">
                <a:latin typeface="RobotoRegular"/>
                <a:cs typeface="RobotoRegular"/>
              </a:rPr>
              <a:t> </a:t>
            </a:r>
            <a:r>
              <a:rPr sz="2100" spc="-5" dirty="0">
                <a:latin typeface="RobotoRegular"/>
                <a:cs typeface="RobotoRegular"/>
              </a:rPr>
              <a:t>учасників</a:t>
            </a:r>
            <a:endParaRPr sz="21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100" dirty="0">
                <a:latin typeface="RobotoRegular"/>
                <a:cs typeface="RobotoRegular"/>
              </a:rPr>
              <a:t>(&gt; 1</a:t>
            </a:r>
            <a:r>
              <a:rPr sz="2100" spc="-5" dirty="0">
                <a:latin typeface="RobotoRegular"/>
                <a:cs typeface="RobotoRegular"/>
              </a:rPr>
              <a:t> </a:t>
            </a:r>
            <a:r>
              <a:rPr sz="2100" dirty="0">
                <a:latin typeface="RobotoRegular"/>
                <a:cs typeface="RobotoRegular"/>
              </a:rPr>
              <a:t>год.)</a:t>
            </a:r>
            <a:endParaRPr sz="210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48044" y="2205227"/>
            <a:ext cx="2068068" cy="1999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8" y="2491739"/>
            <a:ext cx="9079992" cy="2468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0505" y="182626"/>
            <a:ext cx="45999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Перевірка </a:t>
            </a:r>
            <a:r>
              <a:rPr sz="3200" spc="15" dirty="0"/>
              <a:t>внесених</a:t>
            </a:r>
            <a:r>
              <a:rPr sz="3200" spc="-100" dirty="0"/>
              <a:t> </a:t>
            </a:r>
            <a:r>
              <a:rPr sz="3200" dirty="0"/>
              <a:t>даних</a:t>
            </a:r>
          </a:p>
        </p:txBody>
      </p:sp>
      <p:sp>
        <p:nvSpPr>
          <p:cNvPr id="3" name="object 3"/>
          <p:cNvSpPr/>
          <p:nvPr/>
        </p:nvSpPr>
        <p:spPr>
          <a:xfrm>
            <a:off x="108204" y="836675"/>
            <a:ext cx="8927592" cy="5545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3" y="620268"/>
            <a:ext cx="8927592" cy="5903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2" y="691895"/>
            <a:ext cx="8712707" cy="576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49580" y="1484375"/>
              <a:ext cx="8586216" cy="42382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00" y="3061716"/>
              <a:ext cx="541020" cy="7330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5854" y="1284478"/>
            <a:ext cx="957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15" dirty="0">
                <a:latin typeface="Arial"/>
                <a:cs typeface="Arial"/>
              </a:rPr>
              <a:t>Заява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реєстраційна</a:t>
            </a:r>
            <a:r>
              <a:rPr spc="-195" dirty="0"/>
              <a:t> </a:t>
            </a:r>
            <a:r>
              <a:rPr spc="-110" dirty="0"/>
              <a:t>картка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9066" y="3357753"/>
            <a:ext cx="2396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80795" algn="l"/>
              </a:tabLst>
            </a:pPr>
            <a:r>
              <a:rPr sz="2800" spc="-55" dirty="0">
                <a:latin typeface="Carlito"/>
                <a:cs typeface="Carlito"/>
              </a:rPr>
              <a:t>УВАГА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-	1</a:t>
            </a:r>
            <a:r>
              <a:rPr sz="2800" spc="-7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фото!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51147" y="0"/>
            <a:ext cx="5184648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2430780" y="0"/>
              <a:ext cx="4310634" cy="7780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21764" y="306324"/>
              <a:ext cx="1273302" cy="9243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48711" y="306324"/>
              <a:ext cx="4600194" cy="9243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77658" y="1"/>
            <a:ext cx="7075742" cy="993862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 indent="509270" algn="ctr">
              <a:lnSpc>
                <a:spcPts val="3560"/>
              </a:lnSpc>
              <a:spcBef>
                <a:spcPts val="550"/>
              </a:spcBef>
            </a:pPr>
            <a:r>
              <a:rPr sz="3300" spc="-1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Комплект </a:t>
            </a:r>
            <a:r>
              <a:rPr sz="3300" spc="-1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документів  </a:t>
            </a:r>
            <a:r>
              <a:rPr sz="33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для </a:t>
            </a:r>
            <a:r>
              <a:rPr sz="3300" spc="-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реєстрації на </a:t>
            </a:r>
            <a:r>
              <a:rPr sz="3300" spc="-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ЗНО</a:t>
            </a:r>
            <a:r>
              <a:rPr sz="3300" spc="-1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3300" spc="-1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2022</a:t>
            </a:r>
            <a:endParaRPr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600" y="990600"/>
            <a:ext cx="8763000" cy="4594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>
              <a:lnSpc>
                <a:spcPts val="2735"/>
              </a:lnSpc>
              <a:spcBef>
                <a:spcPts val="100"/>
              </a:spcBef>
            </a:pPr>
            <a:r>
              <a:rPr sz="1400" spc="-5" dirty="0">
                <a:solidFill>
                  <a:srgbClr val="005728"/>
                </a:solidFill>
                <a:latin typeface="Carlito"/>
                <a:cs typeface="Carlito"/>
              </a:rPr>
              <a:t>які випускник </a:t>
            </a:r>
            <a:r>
              <a:rPr sz="1400" dirty="0">
                <a:solidFill>
                  <a:srgbClr val="005728"/>
                </a:solidFill>
                <a:latin typeface="Carlito"/>
                <a:cs typeface="Carlito"/>
              </a:rPr>
              <a:t>(учень, </a:t>
            </a:r>
            <a:r>
              <a:rPr sz="1400" spc="-15" dirty="0">
                <a:solidFill>
                  <a:srgbClr val="005728"/>
                </a:solidFill>
                <a:latin typeface="Carlito"/>
                <a:cs typeface="Carlito"/>
              </a:rPr>
              <a:t>студент) </a:t>
            </a:r>
            <a:r>
              <a:rPr sz="1400" spc="-5" dirty="0">
                <a:solidFill>
                  <a:srgbClr val="005728"/>
                </a:solidFill>
                <a:latin typeface="Carlito"/>
                <a:cs typeface="Carlito"/>
              </a:rPr>
              <a:t>повинен </a:t>
            </a:r>
            <a:r>
              <a:rPr sz="1400" b="1" i="1" spc="-5" dirty="0">
                <a:solidFill>
                  <a:srgbClr val="005728"/>
                </a:solidFill>
                <a:latin typeface="Carlito"/>
                <a:cs typeface="Carlito"/>
              </a:rPr>
              <a:t>подати</a:t>
            </a:r>
            <a:r>
              <a:rPr sz="1400" b="1" i="1" spc="20" dirty="0">
                <a:solidFill>
                  <a:srgbClr val="005728"/>
                </a:solidFill>
                <a:latin typeface="Carlito"/>
                <a:cs typeface="Carlito"/>
              </a:rPr>
              <a:t> </a:t>
            </a:r>
            <a:r>
              <a:rPr sz="1400" b="1" i="1" spc="-5" dirty="0">
                <a:solidFill>
                  <a:srgbClr val="005728"/>
                </a:solidFill>
                <a:latin typeface="Carlito"/>
                <a:cs typeface="Carlito"/>
              </a:rPr>
              <a:t>відповідальному</a:t>
            </a:r>
            <a:endParaRPr sz="1400" dirty="0">
              <a:latin typeface="Carlito"/>
              <a:cs typeface="Carlito"/>
            </a:endParaRPr>
          </a:p>
          <a:p>
            <a:pPr marL="12700">
              <a:lnSpc>
                <a:spcPts val="2735"/>
              </a:lnSpc>
            </a:pPr>
            <a:r>
              <a:rPr sz="1400" dirty="0">
                <a:solidFill>
                  <a:srgbClr val="005728"/>
                </a:solidFill>
                <a:latin typeface="Carlito"/>
                <a:cs typeface="Carlito"/>
              </a:rPr>
              <a:t>за </a:t>
            </a:r>
            <a:r>
              <a:rPr sz="1400" spc="-5" dirty="0">
                <a:solidFill>
                  <a:srgbClr val="005728"/>
                </a:solidFill>
                <a:latin typeface="Carlito"/>
                <a:cs typeface="Carlito"/>
              </a:rPr>
              <a:t>реєстрацію </a:t>
            </a:r>
            <a:r>
              <a:rPr sz="1400" dirty="0">
                <a:solidFill>
                  <a:srgbClr val="005728"/>
                </a:solidFill>
                <a:latin typeface="Carlito"/>
                <a:cs typeface="Carlito"/>
              </a:rPr>
              <a:t>у закладі </a:t>
            </a:r>
            <a:r>
              <a:rPr sz="1400" spc="-5" dirty="0">
                <a:solidFill>
                  <a:srgbClr val="005728"/>
                </a:solidFill>
                <a:latin typeface="Carlito"/>
                <a:cs typeface="Carlito"/>
              </a:rPr>
              <a:t>освіти</a:t>
            </a:r>
            <a:r>
              <a:rPr sz="1400" spc="-5" dirty="0">
                <a:latin typeface="Carlito"/>
                <a:cs typeface="Carlito"/>
              </a:rPr>
              <a:t>, має</a:t>
            </a:r>
            <a:r>
              <a:rPr sz="1400" spc="-6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містити:</a:t>
            </a:r>
            <a:endParaRPr sz="1400" dirty="0">
              <a:latin typeface="Carlito"/>
              <a:cs typeface="Carlito"/>
            </a:endParaRPr>
          </a:p>
          <a:p>
            <a:pPr marL="184150" indent="-172085">
              <a:lnSpc>
                <a:spcPct val="100000"/>
              </a:lnSpc>
              <a:spcBef>
                <a:spcPts val="440"/>
              </a:spcBef>
              <a:buFont typeface="Carlito"/>
              <a:buChar char="-"/>
              <a:tabLst>
                <a:tab pos="184785" algn="l"/>
              </a:tabLst>
            </a:pPr>
            <a:r>
              <a:rPr sz="1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Правильно заповнену </a:t>
            </a:r>
            <a:r>
              <a:rPr sz="1400" i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реєстраційну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400" i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картку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;</a:t>
            </a:r>
            <a:endParaRPr sz="1400" dirty="0">
              <a:latin typeface="Carlito"/>
              <a:cs typeface="Carlito"/>
            </a:endParaRPr>
          </a:p>
          <a:p>
            <a:pPr marL="184150" indent="-172085">
              <a:lnSpc>
                <a:spcPts val="2770"/>
              </a:lnSpc>
              <a:spcBef>
                <a:spcPts val="545"/>
              </a:spcBef>
              <a:buFont typeface="Carlito"/>
              <a:buChar char="-"/>
              <a:tabLst>
                <a:tab pos="184785" algn="l"/>
              </a:tabLst>
            </a:pPr>
            <a:r>
              <a:rPr sz="1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i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копію </a:t>
            </a:r>
            <a:r>
              <a:rPr sz="1400" i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паспорта</a:t>
            </a:r>
            <a:r>
              <a:rPr sz="1400" i="1" spc="-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(або </a:t>
            </a:r>
            <a:r>
              <a:rPr sz="1400" spc="-5" dirty="0">
                <a:latin typeface="Carlito"/>
                <a:cs typeface="Carlito"/>
              </a:rPr>
              <a:t>іншого </a:t>
            </a:r>
            <a:r>
              <a:rPr sz="1400" spc="-10" dirty="0">
                <a:latin typeface="Carlito"/>
                <a:cs typeface="Carlito"/>
              </a:rPr>
              <a:t>документа, </a:t>
            </a:r>
            <a:r>
              <a:rPr sz="1400" spc="-5" dirty="0">
                <a:latin typeface="Carlito"/>
                <a:cs typeface="Carlito"/>
              </a:rPr>
              <a:t>зазначеного </a:t>
            </a:r>
            <a:r>
              <a:rPr sz="1400" dirty="0">
                <a:latin typeface="Carlito"/>
                <a:cs typeface="Carlito"/>
              </a:rPr>
              <a:t>в</a:t>
            </a:r>
            <a:r>
              <a:rPr sz="1400" spc="-1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Порядку</a:t>
            </a:r>
          </a:p>
          <a:p>
            <a:pPr marL="184785">
              <a:lnSpc>
                <a:spcPts val="2290"/>
              </a:lnSpc>
            </a:pPr>
            <a:r>
              <a:rPr sz="1400" spc="-5" dirty="0">
                <a:latin typeface="Carlito"/>
                <a:cs typeface="Carlito"/>
              </a:rPr>
              <a:t>реєстрації (розділ </a:t>
            </a:r>
            <a:r>
              <a:rPr sz="1400" dirty="0">
                <a:latin typeface="Carlito"/>
                <a:cs typeface="Carlito"/>
              </a:rPr>
              <a:t>IV Порядку</a:t>
            </a:r>
            <a:r>
              <a:rPr sz="1400" spc="-5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проведення);</a:t>
            </a:r>
            <a:endParaRPr sz="1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Carlito"/>
              <a:cs typeface="Carlito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400" dirty="0">
                <a:latin typeface="Carlito"/>
                <a:cs typeface="Carlito"/>
              </a:rPr>
              <a:t>При</a:t>
            </a:r>
            <a:r>
              <a:rPr sz="1400" spc="-1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потребі:</a:t>
            </a:r>
            <a:endParaRPr sz="1400" dirty="0">
              <a:latin typeface="Carlito"/>
              <a:cs typeface="Carlito"/>
            </a:endParaRPr>
          </a:p>
          <a:p>
            <a:pPr marL="1556385" marR="433070" lvl="1" indent="-172720">
              <a:lnSpc>
                <a:spcPts val="1789"/>
              </a:lnSpc>
              <a:spcBef>
                <a:spcPts val="585"/>
              </a:spcBef>
              <a:buFont typeface="Arial"/>
              <a:buChar char="•"/>
              <a:tabLst>
                <a:tab pos="1557020" algn="l"/>
              </a:tabLst>
            </a:pPr>
            <a:r>
              <a:rPr sz="1400"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i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копію </a:t>
            </a:r>
            <a:r>
              <a:rPr sz="1400" i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документа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про </a:t>
            </a:r>
            <a:r>
              <a:rPr sz="1400" i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зміну </a:t>
            </a:r>
            <a:r>
              <a:rPr sz="1400" i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прізвища, імені,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по </a:t>
            </a:r>
            <a:r>
              <a:rPr sz="1400" i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батькові</a:t>
            </a:r>
            <a:r>
              <a:rPr sz="1400" i="1" spc="-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(для осіб, </a:t>
            </a:r>
            <a:r>
              <a:rPr sz="1400" spc="-5" dirty="0">
                <a:latin typeface="Carlito"/>
                <a:cs typeface="Carlito"/>
              </a:rPr>
              <a:t>у  </a:t>
            </a:r>
            <a:r>
              <a:rPr sz="1400" spc="-10" dirty="0">
                <a:latin typeface="Carlito"/>
                <a:cs typeface="Carlito"/>
              </a:rPr>
              <a:t>документах яких </a:t>
            </a:r>
            <a:r>
              <a:rPr sz="1400" spc="-5" dirty="0">
                <a:latin typeface="Carlito"/>
                <a:cs typeface="Carlito"/>
              </a:rPr>
              <a:t>є розбіжності в </a:t>
            </a:r>
            <a:r>
              <a:rPr sz="1400" spc="-10" dirty="0">
                <a:latin typeface="Carlito"/>
                <a:cs typeface="Carlito"/>
              </a:rPr>
              <a:t>персональних</a:t>
            </a:r>
            <a:r>
              <a:rPr sz="1400" spc="4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даних)</a:t>
            </a:r>
            <a:endParaRPr sz="1400" dirty="0">
              <a:latin typeface="Carlito"/>
              <a:cs typeface="Carlito"/>
            </a:endParaRPr>
          </a:p>
          <a:p>
            <a:pPr marL="1556385" lvl="1" indent="-172720">
              <a:lnSpc>
                <a:spcPts val="2050"/>
              </a:lnSpc>
              <a:spcBef>
                <a:spcPts val="135"/>
              </a:spcBef>
              <a:buFont typeface="Arial"/>
              <a:buChar char="•"/>
              <a:tabLst>
                <a:tab pos="1557020" algn="l"/>
              </a:tabLst>
            </a:pPr>
            <a:r>
              <a:rPr sz="1400"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i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копію </a:t>
            </a:r>
            <a:r>
              <a:rPr sz="1400" i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нотаріально завіреного перекладу державною мовою</a:t>
            </a:r>
            <a:r>
              <a:rPr sz="1400" i="1" u="heavy" spc="6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400" i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України</a:t>
            </a:r>
            <a:endParaRPr sz="1400" dirty="0">
              <a:latin typeface="Carlito"/>
              <a:cs typeface="Carlito"/>
            </a:endParaRPr>
          </a:p>
          <a:p>
            <a:pPr marL="1556385">
              <a:lnSpc>
                <a:spcPts val="2050"/>
              </a:lnSpc>
            </a:pPr>
            <a:r>
              <a:rPr sz="1400"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i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документів</a:t>
            </a:r>
            <a:r>
              <a:rPr sz="1400" spc="-5" dirty="0">
                <a:latin typeface="Carlito"/>
                <a:cs typeface="Carlito"/>
              </a:rPr>
              <a:t>, </a:t>
            </a:r>
            <a:r>
              <a:rPr sz="1400" spc="-10" dirty="0">
                <a:latin typeface="Carlito"/>
                <a:cs typeface="Carlito"/>
              </a:rPr>
              <a:t>оформлених іноземною</a:t>
            </a:r>
            <a:r>
              <a:rPr sz="1400" spc="5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мовою;</a:t>
            </a:r>
            <a:endParaRPr sz="1400" dirty="0">
              <a:latin typeface="Carlito"/>
              <a:cs typeface="Carlito"/>
            </a:endParaRPr>
          </a:p>
          <a:p>
            <a:pPr marL="1556385" marR="709295" lvl="1" indent="-172720">
              <a:lnSpc>
                <a:spcPts val="1789"/>
              </a:lnSpc>
              <a:spcBef>
                <a:spcPts val="550"/>
              </a:spcBef>
              <a:buFont typeface="Arial"/>
              <a:buChar char="•"/>
              <a:tabLst>
                <a:tab pos="1557020" algn="l"/>
              </a:tabLst>
            </a:pPr>
            <a:r>
              <a:rPr sz="1400" u="heavy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оригінал медичної </a:t>
            </a:r>
            <a:r>
              <a:rPr sz="1400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довідки</a:t>
            </a:r>
            <a:r>
              <a:rPr sz="1400" i="1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rlito"/>
                <a:cs typeface="Carlito"/>
              </a:rPr>
              <a:t>(форма </a:t>
            </a: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№086-3/о </a:t>
            </a:r>
            <a:r>
              <a:rPr sz="1400" spc="-10" dirty="0">
                <a:latin typeface="Carlito"/>
                <a:cs typeface="Carlito"/>
              </a:rPr>
              <a:t>«Медичний </a:t>
            </a:r>
            <a:r>
              <a:rPr sz="1400" spc="-5" dirty="0">
                <a:latin typeface="Carlito"/>
                <a:cs typeface="Carlito"/>
              </a:rPr>
              <a:t>висновок про  створення </a:t>
            </a:r>
            <a:r>
              <a:rPr sz="1400" spc="-10" dirty="0">
                <a:latin typeface="Carlito"/>
                <a:cs typeface="Carlito"/>
              </a:rPr>
              <a:t>особливих </a:t>
            </a:r>
            <a:r>
              <a:rPr sz="1400" spc="-5" dirty="0">
                <a:latin typeface="Carlito"/>
                <a:cs typeface="Carlito"/>
              </a:rPr>
              <a:t>(спеціальних) </a:t>
            </a:r>
            <a:r>
              <a:rPr sz="1400" spc="-10" dirty="0">
                <a:latin typeface="Carlito"/>
                <a:cs typeface="Carlito"/>
              </a:rPr>
              <a:t>умов для </a:t>
            </a:r>
            <a:r>
              <a:rPr sz="1400" spc="-15" dirty="0">
                <a:latin typeface="Carlito"/>
                <a:cs typeface="Carlito"/>
              </a:rPr>
              <a:t>проходження </a:t>
            </a:r>
            <a:r>
              <a:rPr sz="1400" spc="-5" dirty="0">
                <a:latin typeface="Carlito"/>
                <a:cs typeface="Carlito"/>
              </a:rPr>
              <a:t>ЗНО»,</a:t>
            </a:r>
            <a:r>
              <a:rPr sz="14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у</a:t>
            </a:r>
            <a:r>
              <a:rPr sz="1400" u="heavy" spc="15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разі</a:t>
            </a:r>
            <a:endParaRPr sz="1400" dirty="0">
              <a:latin typeface="Carlito"/>
              <a:cs typeface="Carlito"/>
            </a:endParaRPr>
          </a:p>
          <a:p>
            <a:pPr marL="1556385">
              <a:lnSpc>
                <a:spcPts val="1689"/>
              </a:lnSpc>
            </a:pPr>
            <a:r>
              <a:rPr sz="14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необхідності </a:t>
            </a:r>
            <a:r>
              <a:rPr sz="14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створення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особливих</a:t>
            </a:r>
            <a:r>
              <a:rPr sz="1400" u="heavy" spc="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4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умов</a:t>
            </a:r>
            <a:r>
              <a:rPr sz="1400" spc="-5" dirty="0">
                <a:latin typeface="Carlito"/>
                <a:cs typeface="Carlito"/>
              </a:rPr>
              <a:t>)</a:t>
            </a:r>
            <a:endParaRPr sz="1400" dirty="0">
              <a:latin typeface="Carlito"/>
              <a:cs typeface="Carlito"/>
            </a:endParaRPr>
          </a:p>
          <a:p>
            <a:pPr marL="1556385" marR="8255" lvl="1" indent="-172720" algn="just">
              <a:lnSpc>
                <a:spcPct val="90900"/>
              </a:lnSpc>
              <a:spcBef>
                <a:spcPts val="345"/>
              </a:spcBef>
              <a:buFont typeface="Arial"/>
              <a:buChar char="•"/>
              <a:tabLst>
                <a:tab pos="1557020" algn="l"/>
              </a:tabLst>
            </a:pPr>
            <a:r>
              <a:rPr sz="14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заяву на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участь у </a:t>
            </a: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додатковій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сесії</a:t>
            </a:r>
            <a:r>
              <a:rPr sz="1400" b="1" spc="-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з </a:t>
            </a:r>
            <a:r>
              <a:rPr sz="1400" spc="-10" dirty="0">
                <a:latin typeface="Carlito"/>
                <a:cs typeface="Carlito"/>
              </a:rPr>
              <a:t>певного(их) предмета </a:t>
            </a:r>
            <a:r>
              <a:rPr sz="1400" spc="-5" dirty="0">
                <a:latin typeface="Carlito"/>
                <a:cs typeface="Carlito"/>
              </a:rPr>
              <a:t>(ів), у якій </a:t>
            </a:r>
            <a:r>
              <a:rPr sz="1400" spc="-10" dirty="0">
                <a:latin typeface="Carlito"/>
                <a:cs typeface="Carlito"/>
              </a:rPr>
              <a:t>має  бути вказана </a:t>
            </a:r>
            <a:r>
              <a:rPr sz="1400" spc="-5" dirty="0">
                <a:latin typeface="Carlito"/>
                <a:cs typeface="Carlito"/>
              </a:rPr>
              <a:t>причина, </a:t>
            </a:r>
            <a:r>
              <a:rPr sz="1400" spc="-10" dirty="0">
                <a:latin typeface="Carlito"/>
                <a:cs typeface="Carlito"/>
              </a:rPr>
              <a:t>що унеможливлює </a:t>
            </a:r>
            <a:r>
              <a:rPr sz="1400" spc="-5" dirty="0">
                <a:latin typeface="Carlito"/>
                <a:cs typeface="Carlito"/>
              </a:rPr>
              <a:t>участь в </a:t>
            </a:r>
            <a:r>
              <a:rPr sz="1400" spc="-10" dirty="0">
                <a:latin typeface="Carlito"/>
                <a:cs typeface="Carlito"/>
              </a:rPr>
              <a:t>основній </a:t>
            </a:r>
            <a:r>
              <a:rPr sz="1400" spc="-5" dirty="0">
                <a:latin typeface="Carlito"/>
                <a:cs typeface="Carlito"/>
              </a:rPr>
              <a:t>сесії та </a:t>
            </a:r>
            <a:r>
              <a:rPr sz="1400" spc="-20" dirty="0">
                <a:latin typeface="Carlito"/>
                <a:cs typeface="Carlito"/>
              </a:rPr>
              <a:t>документ, </a:t>
            </a:r>
            <a:r>
              <a:rPr sz="1400" spc="-10" dirty="0">
                <a:latin typeface="Carlito"/>
                <a:cs typeface="Carlito"/>
              </a:rPr>
              <a:t>що  підтверджує </a:t>
            </a:r>
            <a:r>
              <a:rPr sz="1400" spc="-5" dirty="0">
                <a:latin typeface="Carlito"/>
                <a:cs typeface="Carlito"/>
              </a:rPr>
              <a:t>цю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причину</a:t>
            </a:r>
            <a:endParaRPr sz="1400" dirty="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2030" y="5129784"/>
            <a:ext cx="1151255" cy="956310"/>
            <a:chOff x="502030" y="5129784"/>
            <a:chExt cx="1151255" cy="956310"/>
          </a:xfrm>
        </p:grpSpPr>
        <p:sp>
          <p:nvSpPr>
            <p:cNvPr id="9" name="object 9"/>
            <p:cNvSpPr/>
            <p:nvPr/>
          </p:nvSpPr>
          <p:spPr>
            <a:xfrm>
              <a:off x="508380" y="5136134"/>
              <a:ext cx="1138555" cy="943610"/>
            </a:xfrm>
            <a:custGeom>
              <a:avLst/>
              <a:gdLst/>
              <a:ahLst/>
              <a:cxnLst/>
              <a:rect l="l" t="t" r="r" b="b"/>
              <a:pathLst>
                <a:path w="1138555" h="943610">
                  <a:moveTo>
                    <a:pt x="80937" y="0"/>
                  </a:moveTo>
                  <a:lnTo>
                    <a:pt x="0" y="101981"/>
                  </a:lnTo>
                  <a:lnTo>
                    <a:pt x="995807" y="892632"/>
                  </a:lnTo>
                  <a:lnTo>
                    <a:pt x="955421" y="943610"/>
                  </a:lnTo>
                  <a:lnTo>
                    <a:pt x="1138301" y="922604"/>
                  </a:lnTo>
                  <a:lnTo>
                    <a:pt x="1117219" y="739711"/>
                  </a:lnTo>
                  <a:lnTo>
                    <a:pt x="1076833" y="790689"/>
                  </a:lnTo>
                  <a:lnTo>
                    <a:pt x="80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8380" y="5136134"/>
              <a:ext cx="1138555" cy="943610"/>
            </a:xfrm>
            <a:custGeom>
              <a:avLst/>
              <a:gdLst/>
              <a:ahLst/>
              <a:cxnLst/>
              <a:rect l="l" t="t" r="r" b="b"/>
              <a:pathLst>
                <a:path w="1138555" h="943610">
                  <a:moveTo>
                    <a:pt x="80937" y="0"/>
                  </a:moveTo>
                  <a:lnTo>
                    <a:pt x="1076833" y="790689"/>
                  </a:lnTo>
                  <a:lnTo>
                    <a:pt x="1117219" y="739711"/>
                  </a:lnTo>
                  <a:lnTo>
                    <a:pt x="1138301" y="922604"/>
                  </a:lnTo>
                  <a:lnTo>
                    <a:pt x="955421" y="943610"/>
                  </a:lnTo>
                  <a:lnTo>
                    <a:pt x="995807" y="892632"/>
                  </a:lnTo>
                  <a:lnTo>
                    <a:pt x="0" y="101981"/>
                  </a:lnTo>
                  <a:lnTo>
                    <a:pt x="80937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8670" y="263397"/>
            <a:ext cx="4752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latin typeface="Arial"/>
                <a:cs typeface="Arial"/>
              </a:rPr>
              <a:t>Під </a:t>
            </a:r>
            <a:r>
              <a:rPr sz="2400" spc="-180" dirty="0">
                <a:latin typeface="Arial"/>
                <a:cs typeface="Arial"/>
              </a:rPr>
              <a:t>час </a:t>
            </a:r>
            <a:r>
              <a:rPr sz="2400" spc="-100" dirty="0">
                <a:latin typeface="Arial"/>
                <a:cs typeface="Arial"/>
              </a:rPr>
              <a:t>основного </a:t>
            </a:r>
            <a:r>
              <a:rPr sz="2400" spc="-90" dirty="0">
                <a:latin typeface="Arial"/>
                <a:cs typeface="Arial"/>
              </a:rPr>
              <a:t>періоду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реєстрації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875792"/>
            <a:ext cx="8557260" cy="51494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270"/>
              </a:lnSpc>
              <a:spcBef>
                <a:spcPts val="95"/>
              </a:spcBef>
            </a:pPr>
            <a:r>
              <a:rPr sz="1900" spc="-15" dirty="0">
                <a:latin typeface="Carlito"/>
                <a:cs typeface="Carlito"/>
              </a:rPr>
              <a:t>подати </a:t>
            </a:r>
            <a:r>
              <a:rPr sz="1900" spc="-10" dirty="0">
                <a:latin typeface="Carlito"/>
                <a:cs typeface="Carlito"/>
              </a:rPr>
              <a:t>документи </a:t>
            </a:r>
            <a:r>
              <a:rPr sz="1900" spc="-5" dirty="0">
                <a:latin typeface="Carlito"/>
                <a:cs typeface="Carlito"/>
              </a:rPr>
              <a:t>для </a:t>
            </a:r>
            <a:r>
              <a:rPr sz="1900" dirty="0">
                <a:latin typeface="Carlito"/>
                <a:cs typeface="Carlito"/>
              </a:rPr>
              <a:t>участі</a:t>
            </a:r>
            <a:r>
              <a:rPr sz="1900" u="heavy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Carlito"/>
                <a:cs typeface="Carlito"/>
              </a:rPr>
              <a:t> </a:t>
            </a:r>
            <a:r>
              <a:rPr sz="1900" b="1" i="1" u="heavy" spc="-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Carlito"/>
                <a:cs typeface="Carlito"/>
              </a:rPr>
              <a:t>в </a:t>
            </a:r>
            <a:r>
              <a:rPr sz="1900" b="1" i="1" u="heavy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Carlito"/>
                <a:cs typeface="Carlito"/>
              </a:rPr>
              <a:t>додатковій </a:t>
            </a:r>
            <a:r>
              <a:rPr sz="1900" b="1" i="1" u="heavy" spc="-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Carlito"/>
                <a:cs typeface="Carlito"/>
              </a:rPr>
              <a:t>сесії </a:t>
            </a:r>
            <a:r>
              <a:rPr sz="1900" spc="-5" dirty="0">
                <a:latin typeface="Carlito"/>
                <a:cs typeface="Carlito"/>
              </a:rPr>
              <a:t>мають </a:t>
            </a:r>
            <a:r>
              <a:rPr sz="1900" dirty="0">
                <a:latin typeface="Carlito"/>
                <a:cs typeface="Carlito"/>
              </a:rPr>
              <a:t>право</a:t>
            </a:r>
            <a:r>
              <a:rPr sz="1900" spc="-20" dirty="0">
                <a:latin typeface="Carlito"/>
                <a:cs typeface="Carlito"/>
              </a:rPr>
              <a:t> </a:t>
            </a:r>
            <a:r>
              <a:rPr sz="1900" spc="-5" dirty="0">
                <a:latin typeface="Carlito"/>
                <a:cs typeface="Carlito"/>
              </a:rPr>
              <a:t>особи,</a:t>
            </a:r>
            <a:endParaRPr sz="1900" dirty="0">
              <a:latin typeface="Carlito"/>
              <a:cs typeface="Carlito"/>
            </a:endParaRPr>
          </a:p>
          <a:p>
            <a:pPr marL="12700">
              <a:lnSpc>
                <a:spcPts val="2310"/>
              </a:lnSpc>
            </a:pPr>
            <a:r>
              <a:rPr sz="1900" spc="-5" dirty="0">
                <a:latin typeface="Carlito"/>
                <a:cs typeface="Carlito"/>
              </a:rPr>
              <a:t>які:</a:t>
            </a:r>
            <a:endParaRPr sz="19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dirty="0">
                <a:latin typeface="Carlito"/>
                <a:cs typeface="Carlito"/>
              </a:rPr>
              <a:t>у </a:t>
            </a:r>
            <a:r>
              <a:rPr sz="1900" spc="-5" dirty="0">
                <a:latin typeface="Carlito"/>
                <a:cs typeface="Carlito"/>
              </a:rPr>
              <a:t>рік </a:t>
            </a:r>
            <a:r>
              <a:rPr sz="1900" spc="-10" dirty="0">
                <a:latin typeface="Carlito"/>
                <a:cs typeface="Carlito"/>
              </a:rPr>
              <a:t>проведення </a:t>
            </a:r>
            <a:r>
              <a:rPr sz="1900" dirty="0">
                <a:latin typeface="Carlito"/>
                <a:cs typeface="Carlito"/>
              </a:rPr>
              <a:t>ЗНО </a:t>
            </a:r>
            <a:r>
              <a:rPr sz="1900" spc="-5" dirty="0">
                <a:latin typeface="Carlito"/>
                <a:cs typeface="Carlito"/>
              </a:rPr>
              <a:t>навчаються </a:t>
            </a:r>
            <a:r>
              <a:rPr sz="1900" dirty="0">
                <a:latin typeface="Carlito"/>
                <a:cs typeface="Carlito"/>
              </a:rPr>
              <a:t>за </a:t>
            </a:r>
            <a:r>
              <a:rPr sz="1900" spc="-15" dirty="0">
                <a:latin typeface="Carlito"/>
                <a:cs typeface="Carlito"/>
              </a:rPr>
              <a:t>кордоном </a:t>
            </a:r>
            <a:r>
              <a:rPr sz="1900" spc="-5" dirty="0">
                <a:latin typeface="Carlito"/>
                <a:cs typeface="Carlito"/>
              </a:rPr>
              <a:t>(напр.</a:t>
            </a:r>
            <a:r>
              <a:rPr sz="1900" spc="-15" dirty="0">
                <a:latin typeface="Carlito"/>
                <a:cs typeface="Carlito"/>
              </a:rPr>
              <a:t> </a:t>
            </a:r>
            <a:r>
              <a:rPr sz="1900" dirty="0">
                <a:latin typeface="Carlito"/>
                <a:cs typeface="Carlito"/>
              </a:rPr>
              <a:t>FLEX);</a:t>
            </a:r>
          </a:p>
          <a:p>
            <a:pPr marL="184785" marR="834390" indent="-172720">
              <a:lnSpc>
                <a:spcPts val="2160"/>
              </a:lnSpc>
              <a:spcBef>
                <a:spcPts val="8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dirty="0"/>
              <a:t>	</a:t>
            </a:r>
            <a:r>
              <a:rPr sz="1900" i="1" spc="-5" dirty="0">
                <a:solidFill>
                  <a:srgbClr val="385622"/>
                </a:solidFill>
                <a:latin typeface="Carlito"/>
                <a:cs typeface="Carlito"/>
              </a:rPr>
              <a:t>обрали </a:t>
            </a:r>
            <a:r>
              <a:rPr sz="1900" i="1" dirty="0">
                <a:solidFill>
                  <a:srgbClr val="385622"/>
                </a:solidFill>
                <a:latin typeface="Carlito"/>
                <a:cs typeface="Carlito"/>
              </a:rPr>
              <a:t>два предмети, </a:t>
            </a:r>
            <a:r>
              <a:rPr sz="1900" i="1" spc="-5" dirty="0">
                <a:solidFill>
                  <a:srgbClr val="385622"/>
                </a:solidFill>
                <a:latin typeface="Carlito"/>
                <a:cs typeface="Carlito"/>
              </a:rPr>
              <a:t>тестування </a:t>
            </a:r>
            <a:r>
              <a:rPr sz="1900" i="1" dirty="0">
                <a:solidFill>
                  <a:srgbClr val="385622"/>
                </a:solidFill>
                <a:latin typeface="Carlito"/>
                <a:cs typeface="Carlito"/>
              </a:rPr>
              <a:t>з </a:t>
            </a:r>
            <a:r>
              <a:rPr sz="1900" i="1" spc="-5" dirty="0">
                <a:solidFill>
                  <a:srgbClr val="385622"/>
                </a:solidFill>
                <a:latin typeface="Carlito"/>
                <a:cs typeface="Carlito"/>
              </a:rPr>
              <a:t>яких </a:t>
            </a:r>
            <a:r>
              <a:rPr sz="1900" i="1" dirty="0">
                <a:solidFill>
                  <a:srgbClr val="385622"/>
                </a:solidFill>
                <a:latin typeface="Carlito"/>
                <a:cs typeface="Carlito"/>
              </a:rPr>
              <a:t>проводиться в один день  </a:t>
            </a:r>
            <a:r>
              <a:rPr sz="1900" i="1" spc="-10" dirty="0">
                <a:solidFill>
                  <a:srgbClr val="385622"/>
                </a:solidFill>
                <a:latin typeface="Carlito"/>
                <a:cs typeface="Carlito"/>
              </a:rPr>
              <a:t>(німецька, </a:t>
            </a:r>
            <a:r>
              <a:rPr sz="1900" i="1" spc="-5" dirty="0">
                <a:solidFill>
                  <a:srgbClr val="385622"/>
                </a:solidFill>
                <a:latin typeface="Carlito"/>
                <a:cs typeface="Carlito"/>
              </a:rPr>
              <a:t>французька, іспанська мови </a:t>
            </a:r>
            <a:r>
              <a:rPr sz="1900" i="1" dirty="0">
                <a:solidFill>
                  <a:srgbClr val="385622"/>
                </a:solidFill>
                <a:latin typeface="Carlito"/>
                <a:cs typeface="Carlito"/>
              </a:rPr>
              <a:t>–</a:t>
            </a:r>
            <a:r>
              <a:rPr sz="1900" i="1" spc="-35" dirty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1900" i="1" spc="-5" dirty="0">
                <a:solidFill>
                  <a:srgbClr val="385622"/>
                </a:solidFill>
                <a:latin typeface="Carlito"/>
                <a:cs typeface="Carlito"/>
              </a:rPr>
              <a:t>06.06.2022);</a:t>
            </a:r>
            <a:endParaRPr sz="1900" dirty="0">
              <a:latin typeface="Carlito"/>
              <a:cs typeface="Carlito"/>
            </a:endParaRPr>
          </a:p>
          <a:p>
            <a:pPr marL="184785" indent="-172720">
              <a:lnSpc>
                <a:spcPts val="2280"/>
              </a:lnSpc>
              <a:spcBef>
                <a:spcPts val="530"/>
              </a:spcBef>
              <a:buFont typeface="Arial"/>
              <a:buChar char="•"/>
              <a:tabLst>
                <a:tab pos="185420" algn="l"/>
              </a:tabLst>
            </a:pPr>
            <a:r>
              <a:rPr sz="1900" spc="-5" dirty="0">
                <a:latin typeface="Carlito"/>
                <a:cs typeface="Carlito"/>
              </a:rPr>
              <a:t>вказали </a:t>
            </a:r>
            <a:r>
              <a:rPr sz="1900" dirty="0">
                <a:latin typeface="Carlito"/>
                <a:cs typeface="Carlito"/>
              </a:rPr>
              <a:t>на </a:t>
            </a:r>
            <a:r>
              <a:rPr sz="1900" spc="-5" dirty="0">
                <a:latin typeface="Carlito"/>
                <a:cs typeface="Carlito"/>
              </a:rPr>
              <a:t>необхідність </a:t>
            </a:r>
            <a:r>
              <a:rPr sz="1900" dirty="0">
                <a:latin typeface="Carlito"/>
                <a:cs typeface="Carlito"/>
              </a:rPr>
              <a:t>створення </a:t>
            </a:r>
            <a:r>
              <a:rPr sz="1900" spc="-10" dirty="0">
                <a:latin typeface="Carlito"/>
                <a:cs typeface="Carlito"/>
              </a:rPr>
              <a:t>особливих </a:t>
            </a:r>
            <a:r>
              <a:rPr sz="1900" spc="-5" dirty="0">
                <a:latin typeface="Carlito"/>
                <a:cs typeface="Carlito"/>
              </a:rPr>
              <a:t>(спеціальних)</a:t>
            </a:r>
            <a:r>
              <a:rPr sz="1900" spc="5" dirty="0">
                <a:latin typeface="Carlito"/>
                <a:cs typeface="Carlito"/>
              </a:rPr>
              <a:t> </a:t>
            </a:r>
            <a:r>
              <a:rPr sz="1900" spc="-5" dirty="0">
                <a:latin typeface="Carlito"/>
                <a:cs typeface="Carlito"/>
              </a:rPr>
              <a:t>умов</a:t>
            </a:r>
            <a:endParaRPr sz="1900" dirty="0">
              <a:latin typeface="Carlito"/>
              <a:cs typeface="Carlito"/>
            </a:endParaRPr>
          </a:p>
          <a:p>
            <a:pPr marL="184785">
              <a:lnSpc>
                <a:spcPts val="2160"/>
              </a:lnSpc>
            </a:pPr>
            <a:r>
              <a:rPr sz="1900" spc="-15" dirty="0">
                <a:latin typeface="Carlito"/>
                <a:cs typeface="Carlito"/>
              </a:rPr>
              <a:t>проходження </a:t>
            </a:r>
            <a:r>
              <a:rPr sz="1900" spc="-10" dirty="0">
                <a:latin typeface="Carlito"/>
                <a:cs typeface="Carlito"/>
              </a:rPr>
              <a:t>ЗНО, </a:t>
            </a:r>
            <a:r>
              <a:rPr sz="1900" spc="-15" dirty="0">
                <a:latin typeface="Carlito"/>
                <a:cs typeface="Carlito"/>
              </a:rPr>
              <a:t>що </a:t>
            </a:r>
            <a:r>
              <a:rPr sz="1900" spc="-5" dirty="0">
                <a:latin typeface="Carlito"/>
                <a:cs typeface="Carlito"/>
              </a:rPr>
              <a:t>можуть бути </a:t>
            </a:r>
            <a:r>
              <a:rPr sz="1900" dirty="0">
                <a:latin typeface="Carlito"/>
                <a:cs typeface="Carlito"/>
              </a:rPr>
              <a:t>забезпечені </a:t>
            </a:r>
            <a:r>
              <a:rPr sz="1900" spc="-5" dirty="0">
                <a:latin typeface="Carlito"/>
                <a:cs typeface="Carlito"/>
              </a:rPr>
              <a:t>лише </a:t>
            </a:r>
            <a:r>
              <a:rPr sz="1900" dirty="0">
                <a:latin typeface="Carlito"/>
                <a:cs typeface="Carlito"/>
              </a:rPr>
              <a:t>під час </a:t>
            </a:r>
            <a:r>
              <a:rPr sz="1900" spc="-15" dirty="0">
                <a:latin typeface="Carlito"/>
                <a:cs typeface="Carlito"/>
              </a:rPr>
              <a:t>додаткової</a:t>
            </a:r>
            <a:r>
              <a:rPr sz="1900" spc="-70" dirty="0">
                <a:latin typeface="Carlito"/>
                <a:cs typeface="Carlito"/>
              </a:rPr>
              <a:t> </a:t>
            </a:r>
            <a:r>
              <a:rPr sz="1900" dirty="0">
                <a:latin typeface="Carlito"/>
                <a:cs typeface="Carlito"/>
              </a:rPr>
              <a:t>сесії</a:t>
            </a:r>
          </a:p>
          <a:p>
            <a:pPr marL="184785">
              <a:lnSpc>
                <a:spcPts val="2280"/>
              </a:lnSpc>
            </a:pPr>
            <a:r>
              <a:rPr sz="1900" dirty="0">
                <a:latin typeface="Carlito"/>
                <a:cs typeface="Carlito"/>
              </a:rPr>
              <a:t>– вади зору 0204,</a:t>
            </a:r>
            <a:r>
              <a:rPr sz="1900" spc="-85" dirty="0">
                <a:latin typeface="Carlito"/>
                <a:cs typeface="Carlito"/>
              </a:rPr>
              <a:t> </a:t>
            </a:r>
            <a:r>
              <a:rPr sz="1900" dirty="0">
                <a:latin typeface="Carlito"/>
                <a:cs typeface="Carlito"/>
              </a:rPr>
              <a:t>0205;</a:t>
            </a:r>
          </a:p>
          <a:p>
            <a:pPr marL="184785" marR="28575" indent="-172720">
              <a:lnSpc>
                <a:spcPts val="2160"/>
              </a:lnSpc>
              <a:spcBef>
                <a:spcPts val="840"/>
              </a:spcBef>
              <a:buFont typeface="Arial"/>
              <a:buChar char="•"/>
              <a:tabLst>
                <a:tab pos="185420" algn="l"/>
              </a:tabLst>
            </a:pPr>
            <a:r>
              <a:rPr sz="1900" i="1" dirty="0">
                <a:solidFill>
                  <a:srgbClr val="385622"/>
                </a:solidFill>
                <a:latin typeface="Carlito"/>
                <a:cs typeface="Carlito"/>
              </a:rPr>
              <a:t>у період проведення </a:t>
            </a:r>
            <a:r>
              <a:rPr sz="1900" i="1" spc="-5" dirty="0">
                <a:solidFill>
                  <a:srgbClr val="385622"/>
                </a:solidFill>
                <a:latin typeface="Carlito"/>
                <a:cs typeface="Carlito"/>
              </a:rPr>
              <a:t>основної сесії </a:t>
            </a:r>
            <a:r>
              <a:rPr sz="1900" i="1" dirty="0">
                <a:solidFill>
                  <a:srgbClr val="385622"/>
                </a:solidFill>
                <a:latin typeface="Carlito"/>
                <a:cs typeface="Carlito"/>
              </a:rPr>
              <a:t>з </a:t>
            </a:r>
            <a:r>
              <a:rPr sz="1900" i="1" spc="-5" dirty="0">
                <a:solidFill>
                  <a:srgbClr val="385622"/>
                </a:solidFill>
                <a:latin typeface="Carlito"/>
                <a:cs typeface="Carlito"/>
              </a:rPr>
              <a:t>окремих </a:t>
            </a:r>
            <a:r>
              <a:rPr sz="1900" i="1" dirty="0">
                <a:solidFill>
                  <a:srgbClr val="385622"/>
                </a:solidFill>
                <a:latin typeface="Carlito"/>
                <a:cs typeface="Carlito"/>
              </a:rPr>
              <a:t>предметів братимуть </a:t>
            </a:r>
            <a:r>
              <a:rPr sz="1900" i="1" spc="-5" dirty="0">
                <a:solidFill>
                  <a:srgbClr val="385622"/>
                </a:solidFill>
                <a:latin typeface="Carlito"/>
                <a:cs typeface="Carlito"/>
              </a:rPr>
              <a:t>участь  </a:t>
            </a:r>
            <a:r>
              <a:rPr sz="1900" i="1" dirty="0">
                <a:solidFill>
                  <a:srgbClr val="385622"/>
                </a:solidFill>
                <a:latin typeface="Carlito"/>
                <a:cs typeface="Carlito"/>
              </a:rPr>
              <a:t>у </a:t>
            </a:r>
            <a:r>
              <a:rPr sz="1900" i="1" spc="-5" dirty="0">
                <a:solidFill>
                  <a:srgbClr val="385622"/>
                </a:solidFill>
                <a:latin typeface="Carlito"/>
                <a:cs typeface="Carlito"/>
              </a:rPr>
              <a:t>міжнародних, всеукраїнських заходах, включених </a:t>
            </a:r>
            <a:r>
              <a:rPr sz="1900" i="1" dirty="0">
                <a:solidFill>
                  <a:srgbClr val="385622"/>
                </a:solidFill>
                <a:latin typeface="Carlito"/>
                <a:cs typeface="Carlito"/>
              </a:rPr>
              <a:t>до </a:t>
            </a:r>
            <a:r>
              <a:rPr sz="1900" i="1" spc="-5" dirty="0" err="1">
                <a:solidFill>
                  <a:srgbClr val="385622"/>
                </a:solidFill>
                <a:latin typeface="Carlito"/>
                <a:cs typeface="Carlito"/>
              </a:rPr>
              <a:t>офіційних</a:t>
            </a:r>
            <a:r>
              <a:rPr sz="1900" i="1" spc="-105" dirty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1900" i="1" spc="-10" dirty="0" err="1" smtClean="0">
                <a:solidFill>
                  <a:srgbClr val="385622"/>
                </a:solidFill>
                <a:latin typeface="Carlito"/>
                <a:cs typeface="Carlito"/>
              </a:rPr>
              <a:t>заходів</a:t>
            </a:r>
            <a:r>
              <a:rPr lang="uk-UA" sz="1900" i="1" spc="-10" dirty="0" smtClean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1900" i="1" spc="-5" dirty="0" err="1" smtClean="0">
                <a:solidFill>
                  <a:srgbClr val="385622"/>
                </a:solidFill>
                <a:latin typeface="Carlito"/>
                <a:cs typeface="Carlito"/>
              </a:rPr>
              <a:t>Міністерства</a:t>
            </a:r>
            <a:r>
              <a:rPr sz="1900" i="1" spc="-5" dirty="0" smtClean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1900" i="1" spc="-5" dirty="0">
                <a:solidFill>
                  <a:srgbClr val="385622"/>
                </a:solidFill>
                <a:latin typeface="Carlito"/>
                <a:cs typeface="Carlito"/>
              </a:rPr>
              <a:t>освіти </a:t>
            </a:r>
            <a:r>
              <a:rPr sz="1900" i="1" dirty="0">
                <a:solidFill>
                  <a:srgbClr val="385622"/>
                </a:solidFill>
                <a:latin typeface="Carlito"/>
                <a:cs typeface="Carlito"/>
              </a:rPr>
              <a:t>і науки </a:t>
            </a:r>
            <a:r>
              <a:rPr sz="1900" i="1" spc="-10" dirty="0">
                <a:solidFill>
                  <a:srgbClr val="385622"/>
                </a:solidFill>
                <a:latin typeface="Carlito"/>
                <a:cs typeface="Carlito"/>
              </a:rPr>
              <a:t>України, </a:t>
            </a:r>
            <a:r>
              <a:rPr sz="1900" i="1" spc="-5" dirty="0">
                <a:solidFill>
                  <a:srgbClr val="385622"/>
                </a:solidFill>
                <a:latin typeface="Carlito"/>
                <a:cs typeface="Carlito"/>
              </a:rPr>
              <a:t>Міністерства </a:t>
            </a:r>
            <a:r>
              <a:rPr sz="1900" i="1" spc="-5" dirty="0" err="1">
                <a:solidFill>
                  <a:srgbClr val="385622"/>
                </a:solidFill>
                <a:latin typeface="Carlito"/>
                <a:cs typeface="Carlito"/>
              </a:rPr>
              <a:t>культури</a:t>
            </a:r>
            <a:r>
              <a:rPr sz="1900" i="1" spc="-15" dirty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1900" i="1" spc="-15" dirty="0" err="1" smtClean="0">
                <a:solidFill>
                  <a:srgbClr val="385622"/>
                </a:solidFill>
                <a:latin typeface="Carlito"/>
                <a:cs typeface="Carlito"/>
              </a:rPr>
              <a:t>України</a:t>
            </a:r>
            <a:r>
              <a:rPr sz="1900" i="1" spc="-15" dirty="0" smtClean="0">
                <a:solidFill>
                  <a:srgbClr val="385622"/>
                </a:solidFill>
                <a:latin typeface="Carlito"/>
                <a:cs typeface="Carlito"/>
              </a:rPr>
              <a:t>,</a:t>
            </a:r>
            <a:r>
              <a:rPr lang="uk-UA" sz="1900" i="1" spc="-15" dirty="0" smtClean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1900" i="1" dirty="0" err="1" smtClean="0">
                <a:solidFill>
                  <a:srgbClr val="385622"/>
                </a:solidFill>
                <a:latin typeface="Carlito"/>
                <a:cs typeface="Carlito"/>
              </a:rPr>
              <a:t>Міністерства</a:t>
            </a:r>
            <a:r>
              <a:rPr sz="1900" i="1" dirty="0" smtClean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1900" i="1" spc="-5" dirty="0">
                <a:solidFill>
                  <a:srgbClr val="385622"/>
                </a:solidFill>
                <a:latin typeface="Carlito"/>
                <a:cs typeface="Carlito"/>
              </a:rPr>
              <a:t>молоді </a:t>
            </a:r>
            <a:r>
              <a:rPr sz="1900" i="1" dirty="0">
                <a:solidFill>
                  <a:srgbClr val="385622"/>
                </a:solidFill>
                <a:latin typeface="Carlito"/>
                <a:cs typeface="Carlito"/>
              </a:rPr>
              <a:t>та спорту </a:t>
            </a:r>
            <a:r>
              <a:rPr sz="1900" i="1" spc="-10" dirty="0">
                <a:solidFill>
                  <a:srgbClr val="385622"/>
                </a:solidFill>
                <a:latin typeface="Carlito"/>
                <a:cs typeface="Carlito"/>
              </a:rPr>
              <a:t>України, </a:t>
            </a:r>
            <a:r>
              <a:rPr sz="1900" i="1" spc="-5" dirty="0">
                <a:solidFill>
                  <a:srgbClr val="385622"/>
                </a:solidFill>
                <a:latin typeface="Carlito"/>
                <a:cs typeface="Carlito"/>
              </a:rPr>
              <a:t>складатимуть державні </a:t>
            </a:r>
            <a:r>
              <a:rPr sz="1900" i="1" dirty="0">
                <a:solidFill>
                  <a:srgbClr val="385622"/>
                </a:solidFill>
                <a:latin typeface="Carlito"/>
                <a:cs typeface="Carlito"/>
              </a:rPr>
              <a:t>іспити,  </a:t>
            </a:r>
            <a:r>
              <a:rPr sz="1900" i="1" spc="-5" dirty="0">
                <a:solidFill>
                  <a:srgbClr val="385622"/>
                </a:solidFill>
                <a:latin typeface="Carlito"/>
                <a:cs typeface="Carlito"/>
              </a:rPr>
              <a:t>перебуватимуть </a:t>
            </a:r>
            <a:r>
              <a:rPr sz="1900" i="1" dirty="0">
                <a:solidFill>
                  <a:srgbClr val="385622"/>
                </a:solidFill>
                <a:latin typeface="Carlito"/>
                <a:cs typeface="Carlito"/>
              </a:rPr>
              <a:t>за </a:t>
            </a:r>
            <a:r>
              <a:rPr sz="1900" i="1" spc="-5" dirty="0">
                <a:solidFill>
                  <a:srgbClr val="385622"/>
                </a:solidFill>
                <a:latin typeface="Carlito"/>
                <a:cs typeface="Carlito"/>
              </a:rPr>
              <a:t>кордоном, що </a:t>
            </a:r>
            <a:r>
              <a:rPr sz="1900" i="1" spc="-5" dirty="0" err="1">
                <a:solidFill>
                  <a:srgbClr val="385622"/>
                </a:solidFill>
                <a:latin typeface="Carlito"/>
                <a:cs typeface="Carlito"/>
              </a:rPr>
              <a:t>підтверджується</a:t>
            </a:r>
            <a:r>
              <a:rPr sz="1900" i="1" spc="-70" dirty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1900" i="1" dirty="0" err="1" smtClean="0">
                <a:solidFill>
                  <a:srgbClr val="385622"/>
                </a:solidFill>
                <a:latin typeface="Carlito"/>
                <a:cs typeface="Carlito"/>
              </a:rPr>
              <a:t>відповідними</a:t>
            </a:r>
            <a:r>
              <a:rPr lang="uk-UA" sz="1900" i="1" dirty="0" smtClean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1900" i="1" dirty="0" err="1" smtClean="0">
                <a:solidFill>
                  <a:srgbClr val="385622"/>
                </a:solidFill>
                <a:latin typeface="Carlito"/>
                <a:cs typeface="Carlito"/>
              </a:rPr>
              <a:t>документами</a:t>
            </a:r>
            <a:r>
              <a:rPr sz="1900" i="1" dirty="0">
                <a:solidFill>
                  <a:srgbClr val="385622"/>
                </a:solidFill>
                <a:latin typeface="Carlito"/>
                <a:cs typeface="Carlito"/>
              </a:rPr>
              <a:t>;</a:t>
            </a:r>
            <a:endParaRPr sz="1900" dirty="0">
              <a:latin typeface="Carlito"/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185420" algn="l"/>
              </a:tabLst>
            </a:pPr>
            <a:r>
              <a:rPr sz="1900" i="1" spc="-5" dirty="0">
                <a:solidFill>
                  <a:srgbClr val="153A64"/>
                </a:solidFill>
                <a:latin typeface="Carlito"/>
                <a:cs typeface="Carlito"/>
              </a:rPr>
              <a:t>належать </a:t>
            </a:r>
            <a:r>
              <a:rPr sz="1900" i="1" dirty="0">
                <a:solidFill>
                  <a:srgbClr val="153A64"/>
                </a:solidFill>
                <a:latin typeface="Carlito"/>
                <a:cs typeface="Carlito"/>
              </a:rPr>
              <a:t>до </a:t>
            </a:r>
            <a:r>
              <a:rPr sz="1900" i="1" spc="-5" dirty="0">
                <a:solidFill>
                  <a:srgbClr val="153A64"/>
                </a:solidFill>
                <a:latin typeface="Carlito"/>
                <a:cs typeface="Carlito"/>
              </a:rPr>
              <a:t>категорії осіб </a:t>
            </a:r>
            <a:r>
              <a:rPr sz="1900" i="1" dirty="0">
                <a:solidFill>
                  <a:srgbClr val="153A64"/>
                </a:solidFill>
                <a:latin typeface="Carlito"/>
                <a:cs typeface="Carlito"/>
              </a:rPr>
              <a:t>із </a:t>
            </a:r>
            <a:r>
              <a:rPr sz="1900" i="1" spc="-5" dirty="0">
                <a:solidFill>
                  <a:srgbClr val="153A64"/>
                </a:solidFill>
                <a:latin typeface="Carlito"/>
                <a:cs typeface="Carlito"/>
              </a:rPr>
              <a:t>неконтрольованої</a:t>
            </a:r>
            <a:r>
              <a:rPr sz="1900" i="1" spc="-110" dirty="0">
                <a:solidFill>
                  <a:srgbClr val="153A64"/>
                </a:solidFill>
                <a:latin typeface="Carlito"/>
                <a:cs typeface="Carlito"/>
              </a:rPr>
              <a:t> </a:t>
            </a:r>
            <a:r>
              <a:rPr sz="1900" i="1" dirty="0">
                <a:solidFill>
                  <a:srgbClr val="153A64"/>
                </a:solidFill>
                <a:latin typeface="Carlito"/>
                <a:cs typeface="Carlito"/>
              </a:rPr>
              <a:t>території</a:t>
            </a:r>
            <a:endParaRPr sz="19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9912" y="22859"/>
            <a:ext cx="6907530" cy="9227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291" y="115951"/>
            <a:ext cx="629412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60" dirty="0">
                <a:latin typeface="Arial"/>
                <a:cs typeface="Arial"/>
              </a:rPr>
              <a:t>Відповідальний </a:t>
            </a:r>
            <a:r>
              <a:rPr sz="3300" spc="-210" dirty="0">
                <a:latin typeface="Arial"/>
                <a:cs typeface="Arial"/>
              </a:rPr>
              <a:t>за </a:t>
            </a:r>
            <a:r>
              <a:rPr sz="3300" spc="-175" dirty="0">
                <a:latin typeface="Arial"/>
                <a:cs typeface="Arial"/>
              </a:rPr>
              <a:t>реєстрацію </a:t>
            </a:r>
            <a:r>
              <a:rPr sz="3300" spc="-200" dirty="0">
                <a:latin typeface="Arial"/>
                <a:cs typeface="Arial"/>
              </a:rPr>
              <a:t>в</a:t>
            </a:r>
            <a:r>
              <a:rPr sz="3300" spc="-180" dirty="0">
                <a:latin typeface="Arial"/>
                <a:cs typeface="Arial"/>
              </a:rPr>
              <a:t> </a:t>
            </a:r>
            <a:r>
              <a:rPr sz="3300" spc="-305" dirty="0">
                <a:latin typeface="Arial"/>
                <a:cs typeface="Arial"/>
              </a:rPr>
              <a:t>ЗО: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27580" y="3949572"/>
            <a:ext cx="3660775" cy="18415"/>
          </a:xfrm>
          <a:custGeom>
            <a:avLst/>
            <a:gdLst/>
            <a:ahLst/>
            <a:cxnLst/>
            <a:rect l="l" t="t" r="r" b="b"/>
            <a:pathLst>
              <a:path w="3660775" h="18414">
                <a:moveTo>
                  <a:pt x="3660648" y="0"/>
                </a:moveTo>
                <a:lnTo>
                  <a:pt x="0" y="0"/>
                </a:lnTo>
                <a:lnTo>
                  <a:pt x="0" y="18287"/>
                </a:lnTo>
                <a:lnTo>
                  <a:pt x="3660648" y="18287"/>
                </a:lnTo>
                <a:lnTo>
                  <a:pt x="366064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590" y="1108710"/>
            <a:ext cx="8357870" cy="479849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84785" marR="435609" indent="-172720">
              <a:lnSpc>
                <a:spcPts val="2380"/>
              </a:lnSpc>
              <a:spcBef>
                <a:spcPts val="390"/>
              </a:spcBef>
              <a:buSzPct val="95454"/>
              <a:buFont typeface="Wingdings"/>
              <a:buChar char=""/>
              <a:tabLst>
                <a:tab pos="284480" algn="l"/>
                <a:tab pos="2745105" algn="l"/>
              </a:tabLst>
            </a:pPr>
            <a:r>
              <a:rPr sz="2200" spc="-10" dirty="0">
                <a:latin typeface="Carlito"/>
                <a:cs typeface="Carlito"/>
              </a:rPr>
              <a:t>Надає</a:t>
            </a:r>
            <a:r>
              <a:rPr sz="2200" spc="4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випускникам	(учням, </a:t>
            </a:r>
            <a:r>
              <a:rPr sz="2200" spc="-15" dirty="0">
                <a:latin typeface="Carlito"/>
                <a:cs typeface="Carlito"/>
              </a:rPr>
              <a:t>студентам) </a:t>
            </a:r>
            <a:r>
              <a:rPr sz="2200" spc="-5" dirty="0">
                <a:latin typeface="Carlito"/>
                <a:cs typeface="Carlito"/>
              </a:rPr>
              <a:t>допомогу в </a:t>
            </a:r>
            <a:r>
              <a:rPr sz="2200" spc="-10" dirty="0">
                <a:latin typeface="Carlito"/>
                <a:cs typeface="Carlito"/>
              </a:rPr>
              <a:t>оформленні  комплектів</a:t>
            </a:r>
            <a:r>
              <a:rPr sz="2200" spc="2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документів</a:t>
            </a:r>
            <a:endParaRPr sz="2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"/>
            </a:pPr>
            <a:endParaRPr sz="3000" dirty="0">
              <a:latin typeface="Carlito"/>
              <a:cs typeface="Carlito"/>
            </a:endParaRPr>
          </a:p>
          <a:p>
            <a:pPr marL="232410" indent="-22034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95454"/>
              <a:buFont typeface="Wingdings"/>
              <a:buChar char=""/>
              <a:tabLst>
                <a:tab pos="233045" algn="l"/>
              </a:tabLst>
            </a:pPr>
            <a:r>
              <a:rPr sz="2200" i="1" spc="-5" dirty="0">
                <a:solidFill>
                  <a:srgbClr val="005728"/>
                </a:solidFill>
                <a:latin typeface="Carlito"/>
                <a:cs typeface="Carlito"/>
              </a:rPr>
              <a:t>Збирає </a:t>
            </a:r>
            <a:r>
              <a:rPr sz="2200" i="1" spc="-10" dirty="0">
                <a:solidFill>
                  <a:srgbClr val="005728"/>
                </a:solidFill>
                <a:latin typeface="Carlito"/>
                <a:cs typeface="Carlito"/>
              </a:rPr>
              <a:t>оформлені комплекти</a:t>
            </a:r>
            <a:r>
              <a:rPr sz="2200" i="1" spc="40" dirty="0">
                <a:solidFill>
                  <a:srgbClr val="005728"/>
                </a:solidFill>
                <a:latin typeface="Carlito"/>
                <a:cs typeface="Carlito"/>
              </a:rPr>
              <a:t> </a:t>
            </a:r>
            <a:r>
              <a:rPr sz="2200" i="1" spc="-5" dirty="0">
                <a:solidFill>
                  <a:srgbClr val="005728"/>
                </a:solidFill>
                <a:latin typeface="Carlito"/>
                <a:cs typeface="Carlito"/>
              </a:rPr>
              <a:t>документів</a:t>
            </a:r>
            <a:endParaRPr sz="2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har char=""/>
            </a:pPr>
            <a:endParaRPr sz="3250" dirty="0">
              <a:latin typeface="Carlito"/>
              <a:cs typeface="Carlito"/>
            </a:endParaRPr>
          </a:p>
          <a:p>
            <a:pPr marL="184785" marR="5080" indent="-172720">
              <a:lnSpc>
                <a:spcPct val="90000"/>
              </a:lnSpc>
              <a:spcBef>
                <a:spcPts val="5"/>
              </a:spcBef>
              <a:buClr>
                <a:srgbClr val="000000"/>
              </a:buClr>
              <a:buSzPct val="95454"/>
              <a:buFont typeface="Wingdings"/>
              <a:buChar char=""/>
              <a:tabLst>
                <a:tab pos="233045" algn="l"/>
                <a:tab pos="7705090" algn="l"/>
              </a:tabLst>
            </a:pPr>
            <a:r>
              <a:rPr sz="2200" spc="-10" dirty="0">
                <a:solidFill>
                  <a:srgbClr val="C00000"/>
                </a:solidFill>
                <a:latin typeface="Carlito"/>
                <a:cs typeface="Carlito"/>
              </a:rPr>
              <a:t>Формує </a:t>
            </a:r>
            <a:r>
              <a:rPr sz="2200" spc="-5" dirty="0">
                <a:solidFill>
                  <a:srgbClr val="C00000"/>
                </a:solidFill>
                <a:latin typeface="Carlito"/>
                <a:cs typeface="Carlito"/>
              </a:rPr>
              <a:t>з програми!!!</a:t>
            </a:r>
            <a:r>
              <a:rPr sz="22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22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список осіб</a:t>
            </a:r>
            <a:r>
              <a:rPr sz="2200" b="1" i="1" u="heavy" spc="-5" dirty="0"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,</a:t>
            </a:r>
            <a:r>
              <a:rPr sz="2200" b="1" i="1" spc="-5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які </a:t>
            </a:r>
            <a:r>
              <a:rPr sz="2200" spc="-25" dirty="0">
                <a:latin typeface="Carlito"/>
                <a:cs typeface="Carlito"/>
              </a:rPr>
              <a:t>будуть</a:t>
            </a:r>
            <a:r>
              <a:rPr sz="2200" spc="130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проходити</a:t>
            </a:r>
            <a:r>
              <a:rPr sz="2200" spc="2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ДПА	</a:t>
            </a:r>
            <a:r>
              <a:rPr sz="2200" spc="-5" dirty="0">
                <a:latin typeface="Carlito"/>
                <a:cs typeface="Carlito"/>
              </a:rPr>
              <a:t>у  формі </a:t>
            </a:r>
            <a:r>
              <a:rPr sz="2200" spc="-15" dirty="0">
                <a:latin typeface="Carlito"/>
                <a:cs typeface="Carlito"/>
              </a:rPr>
              <a:t>ЗНО, </a:t>
            </a:r>
            <a:r>
              <a:rPr sz="2200" spc="-10" dirty="0">
                <a:latin typeface="Carlito"/>
                <a:cs typeface="Carlito"/>
              </a:rPr>
              <a:t>котрий засвідчується підписом директора </a:t>
            </a:r>
            <a:r>
              <a:rPr sz="2200" spc="-5" dirty="0">
                <a:latin typeface="Carlito"/>
                <a:cs typeface="Carlito"/>
              </a:rPr>
              <a:t>та </a:t>
            </a:r>
            <a:r>
              <a:rPr sz="2200" spc="-15" dirty="0">
                <a:latin typeface="Carlito"/>
                <a:cs typeface="Carlito"/>
              </a:rPr>
              <a:t>печаткою  </a:t>
            </a:r>
            <a:r>
              <a:rPr sz="2200" spc="-5" dirty="0">
                <a:latin typeface="Carlito"/>
                <a:cs typeface="Carlito"/>
              </a:rPr>
              <a:t>установи </a:t>
            </a:r>
            <a:r>
              <a:rPr sz="2200" spc="-10" dirty="0">
                <a:latin typeface="Carlito"/>
                <a:cs typeface="Carlito"/>
              </a:rPr>
              <a:t>(</a:t>
            </a:r>
            <a:r>
              <a:rPr sz="2200" spc="-10" dirty="0">
                <a:solidFill>
                  <a:srgbClr val="C00000"/>
                </a:solidFill>
                <a:latin typeface="Carlito"/>
                <a:cs typeface="Carlito"/>
              </a:rPr>
              <a:t>обов’язково дата </a:t>
            </a:r>
            <a:r>
              <a:rPr sz="2200" spc="-5" dirty="0">
                <a:solidFill>
                  <a:srgbClr val="C00000"/>
                </a:solidFill>
                <a:latin typeface="Carlito"/>
                <a:cs typeface="Carlito"/>
              </a:rPr>
              <a:t>і вихідний </a:t>
            </a:r>
            <a:r>
              <a:rPr sz="2200" dirty="0">
                <a:solidFill>
                  <a:srgbClr val="C00000"/>
                </a:solidFill>
                <a:latin typeface="Carlito"/>
                <a:cs typeface="Carlito"/>
              </a:rPr>
              <a:t>№</a:t>
            </a:r>
            <a:r>
              <a:rPr sz="2200" dirty="0" smtClean="0">
                <a:latin typeface="Carlito"/>
                <a:cs typeface="Carlito"/>
              </a:rPr>
              <a:t>).</a:t>
            </a:r>
            <a:endParaRPr sz="2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"/>
            </a:pPr>
            <a:endParaRPr sz="3000" dirty="0">
              <a:latin typeface="Carlito"/>
              <a:cs typeface="Carlito"/>
            </a:endParaRPr>
          </a:p>
          <a:p>
            <a:pPr marL="232410" indent="-22034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95454"/>
              <a:buFont typeface="Wingdings"/>
              <a:buChar char=""/>
              <a:tabLst>
                <a:tab pos="233045" algn="l"/>
              </a:tabLst>
            </a:pPr>
            <a:r>
              <a:rPr sz="2200" i="1" spc="-10" dirty="0">
                <a:solidFill>
                  <a:srgbClr val="005728"/>
                </a:solidFill>
                <a:latin typeface="Carlito"/>
                <a:cs typeface="Carlito"/>
              </a:rPr>
              <a:t>Комплекти </a:t>
            </a:r>
            <a:r>
              <a:rPr sz="2200" i="1" spc="-5" dirty="0">
                <a:solidFill>
                  <a:srgbClr val="005728"/>
                </a:solidFill>
                <a:latin typeface="Carlito"/>
                <a:cs typeface="Carlito"/>
              </a:rPr>
              <a:t>+ </a:t>
            </a:r>
            <a:r>
              <a:rPr sz="2200" i="1" spc="-10" dirty="0">
                <a:solidFill>
                  <a:srgbClr val="005728"/>
                </a:solidFill>
                <a:latin typeface="Carlito"/>
                <a:cs typeface="Carlito"/>
              </a:rPr>
              <a:t>список</a:t>
            </a:r>
            <a:r>
              <a:rPr sz="2200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надсилає</a:t>
            </a:r>
            <a:r>
              <a:rPr sz="28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C00000"/>
                </a:solidFill>
                <a:latin typeface="Carlito"/>
                <a:cs typeface="Carlito"/>
              </a:rPr>
              <a:t>у</a:t>
            </a:r>
            <a:r>
              <a:rPr sz="2200" i="1" spc="-13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200" i="1" dirty="0">
                <a:solidFill>
                  <a:srgbClr val="C00000"/>
                </a:solidFill>
                <a:latin typeface="Carlito"/>
                <a:cs typeface="Carlito"/>
              </a:rPr>
              <a:t>РЦ</a:t>
            </a:r>
            <a:r>
              <a:rPr sz="2200" dirty="0">
                <a:solidFill>
                  <a:srgbClr val="005728"/>
                </a:solidFill>
                <a:latin typeface="Carlito"/>
                <a:cs typeface="Carlito"/>
              </a:rPr>
              <a:t>.</a:t>
            </a:r>
            <a:endParaRPr sz="2200" dirty="0">
              <a:latin typeface="Carlito"/>
              <a:cs typeface="Carlito"/>
            </a:endParaRPr>
          </a:p>
          <a:p>
            <a:pPr marL="12700" marR="430530" indent="190500">
              <a:lnSpc>
                <a:spcPts val="2380"/>
              </a:lnSpc>
              <a:spcBef>
                <a:spcPts val="785"/>
              </a:spcBef>
            </a:pPr>
            <a:r>
              <a:rPr sz="2200" spc="-15" dirty="0">
                <a:solidFill>
                  <a:srgbClr val="005728"/>
                </a:solidFill>
                <a:latin typeface="Carlito"/>
                <a:cs typeface="Carlito"/>
              </a:rPr>
              <a:t>(Увага! </a:t>
            </a:r>
            <a:r>
              <a:rPr sz="2200" spc="-5" dirty="0">
                <a:solidFill>
                  <a:srgbClr val="005728"/>
                </a:solidFill>
                <a:latin typeface="Carlito"/>
                <a:cs typeface="Carlito"/>
              </a:rPr>
              <a:t>Кількість </a:t>
            </a:r>
            <a:r>
              <a:rPr sz="2200" spc="-10" dirty="0">
                <a:solidFill>
                  <a:srgbClr val="005728"/>
                </a:solidFill>
                <a:latin typeface="Carlito"/>
                <a:cs typeface="Carlito"/>
              </a:rPr>
              <a:t>комплектів </a:t>
            </a:r>
            <a:r>
              <a:rPr sz="2200" spc="-5" dirty="0">
                <a:solidFill>
                  <a:srgbClr val="005728"/>
                </a:solidFill>
                <a:latin typeface="Carlito"/>
                <a:cs typeface="Carlito"/>
              </a:rPr>
              <a:t>повинна відповідати </a:t>
            </a:r>
            <a:r>
              <a:rPr sz="2200" spc="-10" dirty="0">
                <a:solidFill>
                  <a:srgbClr val="005728"/>
                </a:solidFill>
                <a:latin typeface="Carlito"/>
                <a:cs typeface="Carlito"/>
              </a:rPr>
              <a:t>кількості </a:t>
            </a:r>
            <a:r>
              <a:rPr sz="2200" spc="-5" dirty="0">
                <a:solidFill>
                  <a:srgbClr val="005728"/>
                </a:solidFill>
                <a:latin typeface="Carlito"/>
                <a:cs typeface="Carlito"/>
              </a:rPr>
              <a:t>осіб у  </a:t>
            </a:r>
            <a:r>
              <a:rPr sz="2200" spc="-15" dirty="0">
                <a:solidFill>
                  <a:srgbClr val="005728"/>
                </a:solidFill>
                <a:latin typeface="Carlito"/>
                <a:cs typeface="Carlito"/>
              </a:rPr>
              <a:t>списку. </a:t>
            </a:r>
            <a:r>
              <a:rPr sz="2200" spc="-10" dirty="0">
                <a:solidFill>
                  <a:srgbClr val="005728"/>
                </a:solidFill>
                <a:latin typeface="Carlito"/>
                <a:cs typeface="Carlito"/>
              </a:rPr>
              <a:t>Дата </a:t>
            </a:r>
            <a:r>
              <a:rPr sz="2200" spc="-15" dirty="0">
                <a:solidFill>
                  <a:srgbClr val="005728"/>
                </a:solidFill>
                <a:latin typeface="Carlito"/>
                <a:cs typeface="Carlito"/>
              </a:rPr>
              <a:t>подання </a:t>
            </a:r>
            <a:r>
              <a:rPr sz="2200" spc="-10" dirty="0">
                <a:solidFill>
                  <a:srgbClr val="005728"/>
                </a:solidFill>
                <a:latin typeface="Carlito"/>
                <a:cs typeface="Carlito"/>
              </a:rPr>
              <a:t>документів </a:t>
            </a:r>
            <a:r>
              <a:rPr sz="2200" spc="-5" dirty="0">
                <a:solidFill>
                  <a:srgbClr val="005728"/>
                </a:solidFill>
                <a:latin typeface="Carlito"/>
                <a:cs typeface="Carlito"/>
              </a:rPr>
              <a:t>визначається </a:t>
            </a:r>
            <a:r>
              <a:rPr sz="2200" spc="-5" dirty="0" err="1">
                <a:solidFill>
                  <a:srgbClr val="005728"/>
                </a:solidFill>
                <a:latin typeface="Carlito"/>
                <a:cs typeface="Carlito"/>
              </a:rPr>
              <a:t>за</a:t>
            </a:r>
            <a:r>
              <a:rPr sz="2200" spc="70" dirty="0">
                <a:solidFill>
                  <a:srgbClr val="005728"/>
                </a:solidFill>
                <a:latin typeface="Carlito"/>
                <a:cs typeface="Carlito"/>
              </a:rPr>
              <a:t> </a:t>
            </a:r>
            <a:r>
              <a:rPr sz="2200" spc="-15" dirty="0" err="1" smtClean="0">
                <a:solidFill>
                  <a:srgbClr val="005728"/>
                </a:solidFill>
                <a:latin typeface="Carlito"/>
                <a:cs typeface="Carlito"/>
              </a:rPr>
              <a:t>відтиском</a:t>
            </a:r>
            <a:r>
              <a:rPr lang="uk-UA" sz="2200" spc="-15" dirty="0" smtClean="0">
                <a:solidFill>
                  <a:srgbClr val="005728"/>
                </a:solidFill>
                <a:latin typeface="Carlito"/>
                <a:cs typeface="Carlito"/>
              </a:rPr>
              <a:t> </a:t>
            </a:r>
            <a:r>
              <a:rPr sz="2200" spc="-10" dirty="0" err="1" smtClean="0">
                <a:solidFill>
                  <a:srgbClr val="005728"/>
                </a:solidFill>
                <a:latin typeface="Carlito"/>
                <a:cs typeface="Carlito"/>
              </a:rPr>
              <a:t>поштового</a:t>
            </a:r>
            <a:r>
              <a:rPr sz="2200" dirty="0" smtClean="0">
                <a:solidFill>
                  <a:srgbClr val="005728"/>
                </a:solidFill>
                <a:latin typeface="Carlito"/>
                <a:cs typeface="Carlito"/>
              </a:rPr>
              <a:t> </a:t>
            </a:r>
            <a:r>
              <a:rPr sz="2200" spc="-15" dirty="0">
                <a:solidFill>
                  <a:srgbClr val="005728"/>
                </a:solidFill>
                <a:latin typeface="Carlito"/>
                <a:cs typeface="Carlito"/>
              </a:rPr>
              <a:t>штемпеля)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20319" y="868811"/>
            <a:ext cx="487679" cy="733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8795"/>
            <a:chOff x="0" y="0"/>
            <a:chExt cx="9144000" cy="6868795"/>
          </a:xfrm>
        </p:grpSpPr>
        <p:sp>
          <p:nvSpPr>
            <p:cNvPr id="3" name="object 3"/>
            <p:cNvSpPr/>
            <p:nvPr/>
          </p:nvSpPr>
          <p:spPr>
            <a:xfrm>
              <a:off x="1798320" y="0"/>
              <a:ext cx="5321046" cy="68557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39289" y="115062"/>
              <a:ext cx="2921635" cy="1179830"/>
            </a:xfrm>
            <a:custGeom>
              <a:avLst/>
              <a:gdLst/>
              <a:ahLst/>
              <a:cxnLst/>
              <a:rect l="l" t="t" r="r" b="b"/>
              <a:pathLst>
                <a:path w="2921635" h="1179830">
                  <a:moveTo>
                    <a:pt x="0" y="589788"/>
                  </a:moveTo>
                  <a:lnTo>
                    <a:pt x="5970" y="536101"/>
                  </a:lnTo>
                  <a:lnTo>
                    <a:pt x="23536" y="483766"/>
                  </a:lnTo>
                  <a:lnTo>
                    <a:pt x="52182" y="432990"/>
                  </a:lnTo>
                  <a:lnTo>
                    <a:pt x="91394" y="383982"/>
                  </a:lnTo>
                  <a:lnTo>
                    <a:pt x="140653" y="336949"/>
                  </a:lnTo>
                  <a:lnTo>
                    <a:pt x="199446" y="292100"/>
                  </a:lnTo>
                  <a:lnTo>
                    <a:pt x="232256" y="270559"/>
                  </a:lnTo>
                  <a:lnTo>
                    <a:pt x="267256" y="249642"/>
                  </a:lnTo>
                  <a:lnTo>
                    <a:pt x="304381" y="229375"/>
                  </a:lnTo>
                  <a:lnTo>
                    <a:pt x="343566" y="209785"/>
                  </a:lnTo>
                  <a:lnTo>
                    <a:pt x="384749" y="190896"/>
                  </a:lnTo>
                  <a:lnTo>
                    <a:pt x="427863" y="172735"/>
                  </a:lnTo>
                  <a:lnTo>
                    <a:pt x="472844" y="155329"/>
                  </a:lnTo>
                  <a:lnTo>
                    <a:pt x="519628" y="138702"/>
                  </a:lnTo>
                  <a:lnTo>
                    <a:pt x="568151" y="122882"/>
                  </a:lnTo>
                  <a:lnTo>
                    <a:pt x="618347" y="107894"/>
                  </a:lnTo>
                  <a:lnTo>
                    <a:pt x="670153" y="93763"/>
                  </a:lnTo>
                  <a:lnTo>
                    <a:pt x="723504" y="80518"/>
                  </a:lnTo>
                  <a:lnTo>
                    <a:pt x="778336" y="68182"/>
                  </a:lnTo>
                  <a:lnTo>
                    <a:pt x="834583" y="56782"/>
                  </a:lnTo>
                  <a:lnTo>
                    <a:pt x="892182" y="46345"/>
                  </a:lnTo>
                  <a:lnTo>
                    <a:pt x="951069" y="36895"/>
                  </a:lnTo>
                  <a:lnTo>
                    <a:pt x="1011177" y="28460"/>
                  </a:lnTo>
                  <a:lnTo>
                    <a:pt x="1072444" y="21066"/>
                  </a:lnTo>
                  <a:lnTo>
                    <a:pt x="1134804" y="14737"/>
                  </a:lnTo>
                  <a:lnTo>
                    <a:pt x="1198194" y="9501"/>
                  </a:lnTo>
                  <a:lnTo>
                    <a:pt x="1262548" y="5383"/>
                  </a:lnTo>
                  <a:lnTo>
                    <a:pt x="1327802" y="2410"/>
                  </a:lnTo>
                  <a:lnTo>
                    <a:pt x="1393892" y="606"/>
                  </a:lnTo>
                  <a:lnTo>
                    <a:pt x="1460754" y="0"/>
                  </a:lnTo>
                  <a:lnTo>
                    <a:pt x="1527615" y="606"/>
                  </a:lnTo>
                  <a:lnTo>
                    <a:pt x="1593705" y="2410"/>
                  </a:lnTo>
                  <a:lnTo>
                    <a:pt x="1658959" y="5383"/>
                  </a:lnTo>
                  <a:lnTo>
                    <a:pt x="1723313" y="9501"/>
                  </a:lnTo>
                  <a:lnTo>
                    <a:pt x="1786703" y="14737"/>
                  </a:lnTo>
                  <a:lnTo>
                    <a:pt x="1849063" y="21066"/>
                  </a:lnTo>
                  <a:lnTo>
                    <a:pt x="1910330" y="28460"/>
                  </a:lnTo>
                  <a:lnTo>
                    <a:pt x="1970438" y="36895"/>
                  </a:lnTo>
                  <a:lnTo>
                    <a:pt x="2029325" y="46345"/>
                  </a:lnTo>
                  <a:lnTo>
                    <a:pt x="2086924" y="56782"/>
                  </a:lnTo>
                  <a:lnTo>
                    <a:pt x="2143171" y="68182"/>
                  </a:lnTo>
                  <a:lnTo>
                    <a:pt x="2198003" y="80518"/>
                  </a:lnTo>
                  <a:lnTo>
                    <a:pt x="2251354" y="93763"/>
                  </a:lnTo>
                  <a:lnTo>
                    <a:pt x="2303160" y="107894"/>
                  </a:lnTo>
                  <a:lnTo>
                    <a:pt x="2353356" y="122882"/>
                  </a:lnTo>
                  <a:lnTo>
                    <a:pt x="2401879" y="138702"/>
                  </a:lnTo>
                  <a:lnTo>
                    <a:pt x="2448663" y="155329"/>
                  </a:lnTo>
                  <a:lnTo>
                    <a:pt x="2493645" y="172735"/>
                  </a:lnTo>
                  <a:lnTo>
                    <a:pt x="2536758" y="190896"/>
                  </a:lnTo>
                  <a:lnTo>
                    <a:pt x="2577941" y="209785"/>
                  </a:lnTo>
                  <a:lnTo>
                    <a:pt x="2617126" y="229375"/>
                  </a:lnTo>
                  <a:lnTo>
                    <a:pt x="2654251" y="249642"/>
                  </a:lnTo>
                  <a:lnTo>
                    <a:pt x="2689251" y="270559"/>
                  </a:lnTo>
                  <a:lnTo>
                    <a:pt x="2722061" y="292099"/>
                  </a:lnTo>
                  <a:lnTo>
                    <a:pt x="2780854" y="336949"/>
                  </a:lnTo>
                  <a:lnTo>
                    <a:pt x="2830113" y="383982"/>
                  </a:lnTo>
                  <a:lnTo>
                    <a:pt x="2869325" y="432990"/>
                  </a:lnTo>
                  <a:lnTo>
                    <a:pt x="2897971" y="483766"/>
                  </a:lnTo>
                  <a:lnTo>
                    <a:pt x="2915537" y="536101"/>
                  </a:lnTo>
                  <a:lnTo>
                    <a:pt x="2921508" y="589788"/>
                  </a:lnTo>
                  <a:lnTo>
                    <a:pt x="2920004" y="616787"/>
                  </a:lnTo>
                  <a:lnTo>
                    <a:pt x="2908172" y="669823"/>
                  </a:lnTo>
                  <a:lnTo>
                    <a:pt x="2885001" y="721405"/>
                  </a:lnTo>
                  <a:lnTo>
                    <a:pt x="2851007" y="771323"/>
                  </a:lnTo>
                  <a:lnTo>
                    <a:pt x="2806707" y="819370"/>
                  </a:lnTo>
                  <a:lnTo>
                    <a:pt x="2752617" y="865337"/>
                  </a:lnTo>
                  <a:lnTo>
                    <a:pt x="2689251" y="909016"/>
                  </a:lnTo>
                  <a:lnTo>
                    <a:pt x="2654251" y="929933"/>
                  </a:lnTo>
                  <a:lnTo>
                    <a:pt x="2617126" y="950200"/>
                  </a:lnTo>
                  <a:lnTo>
                    <a:pt x="2577941" y="969790"/>
                  </a:lnTo>
                  <a:lnTo>
                    <a:pt x="2536758" y="988679"/>
                  </a:lnTo>
                  <a:lnTo>
                    <a:pt x="2493644" y="1006840"/>
                  </a:lnTo>
                  <a:lnTo>
                    <a:pt x="2448663" y="1024246"/>
                  </a:lnTo>
                  <a:lnTo>
                    <a:pt x="2401879" y="1040873"/>
                  </a:lnTo>
                  <a:lnTo>
                    <a:pt x="2353356" y="1056693"/>
                  </a:lnTo>
                  <a:lnTo>
                    <a:pt x="2303160" y="1071681"/>
                  </a:lnTo>
                  <a:lnTo>
                    <a:pt x="2251354" y="1085812"/>
                  </a:lnTo>
                  <a:lnTo>
                    <a:pt x="2198003" y="1099058"/>
                  </a:lnTo>
                  <a:lnTo>
                    <a:pt x="2143171" y="1111393"/>
                  </a:lnTo>
                  <a:lnTo>
                    <a:pt x="2086924" y="1122793"/>
                  </a:lnTo>
                  <a:lnTo>
                    <a:pt x="2029325" y="1133230"/>
                  </a:lnTo>
                  <a:lnTo>
                    <a:pt x="1970438" y="1142680"/>
                  </a:lnTo>
                  <a:lnTo>
                    <a:pt x="1910330" y="1151115"/>
                  </a:lnTo>
                  <a:lnTo>
                    <a:pt x="1849063" y="1158509"/>
                  </a:lnTo>
                  <a:lnTo>
                    <a:pt x="1786703" y="1164838"/>
                  </a:lnTo>
                  <a:lnTo>
                    <a:pt x="1723313" y="1170074"/>
                  </a:lnTo>
                  <a:lnTo>
                    <a:pt x="1658959" y="1174192"/>
                  </a:lnTo>
                  <a:lnTo>
                    <a:pt x="1593705" y="1177165"/>
                  </a:lnTo>
                  <a:lnTo>
                    <a:pt x="1527615" y="1178969"/>
                  </a:lnTo>
                  <a:lnTo>
                    <a:pt x="1460754" y="1179576"/>
                  </a:lnTo>
                  <a:lnTo>
                    <a:pt x="1393892" y="1178969"/>
                  </a:lnTo>
                  <a:lnTo>
                    <a:pt x="1327802" y="1177165"/>
                  </a:lnTo>
                  <a:lnTo>
                    <a:pt x="1262548" y="1174192"/>
                  </a:lnTo>
                  <a:lnTo>
                    <a:pt x="1198194" y="1170074"/>
                  </a:lnTo>
                  <a:lnTo>
                    <a:pt x="1134804" y="1164838"/>
                  </a:lnTo>
                  <a:lnTo>
                    <a:pt x="1072444" y="1158509"/>
                  </a:lnTo>
                  <a:lnTo>
                    <a:pt x="1011177" y="1151115"/>
                  </a:lnTo>
                  <a:lnTo>
                    <a:pt x="951069" y="1142680"/>
                  </a:lnTo>
                  <a:lnTo>
                    <a:pt x="892182" y="1133230"/>
                  </a:lnTo>
                  <a:lnTo>
                    <a:pt x="834583" y="1122793"/>
                  </a:lnTo>
                  <a:lnTo>
                    <a:pt x="778336" y="1111393"/>
                  </a:lnTo>
                  <a:lnTo>
                    <a:pt x="723504" y="1099058"/>
                  </a:lnTo>
                  <a:lnTo>
                    <a:pt x="670153" y="1085812"/>
                  </a:lnTo>
                  <a:lnTo>
                    <a:pt x="618347" y="1071681"/>
                  </a:lnTo>
                  <a:lnTo>
                    <a:pt x="568151" y="1056693"/>
                  </a:lnTo>
                  <a:lnTo>
                    <a:pt x="519628" y="1040873"/>
                  </a:lnTo>
                  <a:lnTo>
                    <a:pt x="472844" y="1024246"/>
                  </a:lnTo>
                  <a:lnTo>
                    <a:pt x="427862" y="1006840"/>
                  </a:lnTo>
                  <a:lnTo>
                    <a:pt x="384749" y="988679"/>
                  </a:lnTo>
                  <a:lnTo>
                    <a:pt x="343566" y="969790"/>
                  </a:lnTo>
                  <a:lnTo>
                    <a:pt x="304381" y="950200"/>
                  </a:lnTo>
                  <a:lnTo>
                    <a:pt x="267256" y="929933"/>
                  </a:lnTo>
                  <a:lnTo>
                    <a:pt x="232256" y="909016"/>
                  </a:lnTo>
                  <a:lnTo>
                    <a:pt x="199446" y="887476"/>
                  </a:lnTo>
                  <a:lnTo>
                    <a:pt x="140653" y="842626"/>
                  </a:lnTo>
                  <a:lnTo>
                    <a:pt x="91394" y="795593"/>
                  </a:lnTo>
                  <a:lnTo>
                    <a:pt x="52182" y="746585"/>
                  </a:lnTo>
                  <a:lnTo>
                    <a:pt x="23536" y="695809"/>
                  </a:lnTo>
                  <a:lnTo>
                    <a:pt x="5970" y="643474"/>
                  </a:lnTo>
                  <a:lnTo>
                    <a:pt x="0" y="589788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48433" y="6022085"/>
              <a:ext cx="2193290" cy="836930"/>
            </a:xfrm>
            <a:custGeom>
              <a:avLst/>
              <a:gdLst/>
              <a:ahLst/>
              <a:cxnLst/>
              <a:rect l="l" t="t" r="r" b="b"/>
              <a:pathLst>
                <a:path w="2193290" h="836929">
                  <a:moveTo>
                    <a:pt x="0" y="418337"/>
                  </a:moveTo>
                  <a:lnTo>
                    <a:pt x="7929" y="367774"/>
                  </a:lnTo>
                  <a:lnTo>
                    <a:pt x="31104" y="319000"/>
                  </a:lnTo>
                  <a:lnTo>
                    <a:pt x="68607" y="272367"/>
                  </a:lnTo>
                  <a:lnTo>
                    <a:pt x="119520" y="228224"/>
                  </a:lnTo>
                  <a:lnTo>
                    <a:pt x="182925" y="186921"/>
                  </a:lnTo>
                  <a:lnTo>
                    <a:pt x="219026" y="167444"/>
                  </a:lnTo>
                  <a:lnTo>
                    <a:pt x="257905" y="148809"/>
                  </a:lnTo>
                  <a:lnTo>
                    <a:pt x="299448" y="131059"/>
                  </a:lnTo>
                  <a:lnTo>
                    <a:pt x="343540" y="114237"/>
                  </a:lnTo>
                  <a:lnTo>
                    <a:pt x="390067" y="98388"/>
                  </a:lnTo>
                  <a:lnTo>
                    <a:pt x="438914" y="83556"/>
                  </a:lnTo>
                  <a:lnTo>
                    <a:pt x="489966" y="69784"/>
                  </a:lnTo>
                  <a:lnTo>
                    <a:pt x="543108" y="57116"/>
                  </a:lnTo>
                  <a:lnTo>
                    <a:pt x="598226" y="45595"/>
                  </a:lnTo>
                  <a:lnTo>
                    <a:pt x="655204" y="35266"/>
                  </a:lnTo>
                  <a:lnTo>
                    <a:pt x="713929" y="26172"/>
                  </a:lnTo>
                  <a:lnTo>
                    <a:pt x="774285" y="18357"/>
                  </a:lnTo>
                  <a:lnTo>
                    <a:pt x="836157" y="11865"/>
                  </a:lnTo>
                  <a:lnTo>
                    <a:pt x="899431" y="6740"/>
                  </a:lnTo>
                  <a:lnTo>
                    <a:pt x="963993" y="3024"/>
                  </a:lnTo>
                  <a:lnTo>
                    <a:pt x="1029726" y="763"/>
                  </a:lnTo>
                  <a:lnTo>
                    <a:pt x="1096518" y="0"/>
                  </a:lnTo>
                  <a:lnTo>
                    <a:pt x="1163309" y="763"/>
                  </a:lnTo>
                  <a:lnTo>
                    <a:pt x="1229042" y="3024"/>
                  </a:lnTo>
                  <a:lnTo>
                    <a:pt x="1293604" y="6740"/>
                  </a:lnTo>
                  <a:lnTo>
                    <a:pt x="1356878" y="11865"/>
                  </a:lnTo>
                  <a:lnTo>
                    <a:pt x="1418750" y="18357"/>
                  </a:lnTo>
                  <a:lnTo>
                    <a:pt x="1479106" y="26172"/>
                  </a:lnTo>
                  <a:lnTo>
                    <a:pt x="1537831" y="35266"/>
                  </a:lnTo>
                  <a:lnTo>
                    <a:pt x="1594809" y="45595"/>
                  </a:lnTo>
                  <a:lnTo>
                    <a:pt x="1649927" y="57116"/>
                  </a:lnTo>
                  <a:lnTo>
                    <a:pt x="1703069" y="69784"/>
                  </a:lnTo>
                  <a:lnTo>
                    <a:pt x="1754121" y="83556"/>
                  </a:lnTo>
                  <a:lnTo>
                    <a:pt x="1802968" y="98388"/>
                  </a:lnTo>
                  <a:lnTo>
                    <a:pt x="1849495" y="114237"/>
                  </a:lnTo>
                  <a:lnTo>
                    <a:pt x="1893587" y="131059"/>
                  </a:lnTo>
                  <a:lnTo>
                    <a:pt x="1935130" y="148809"/>
                  </a:lnTo>
                  <a:lnTo>
                    <a:pt x="1974009" y="167444"/>
                  </a:lnTo>
                  <a:lnTo>
                    <a:pt x="2010110" y="186921"/>
                  </a:lnTo>
                  <a:lnTo>
                    <a:pt x="2043317" y="207196"/>
                  </a:lnTo>
                  <a:lnTo>
                    <a:pt x="2100591" y="249962"/>
                  </a:lnTo>
                  <a:lnTo>
                    <a:pt x="2144914" y="295394"/>
                  </a:lnTo>
                  <a:lnTo>
                    <a:pt x="2175367" y="343142"/>
                  </a:lnTo>
                  <a:lnTo>
                    <a:pt x="2191034" y="392854"/>
                  </a:lnTo>
                  <a:lnTo>
                    <a:pt x="2193036" y="418337"/>
                  </a:lnTo>
                  <a:lnTo>
                    <a:pt x="2191034" y="443821"/>
                  </a:lnTo>
                  <a:lnTo>
                    <a:pt x="2175367" y="493533"/>
                  </a:lnTo>
                  <a:lnTo>
                    <a:pt x="2144914" y="541281"/>
                  </a:lnTo>
                  <a:lnTo>
                    <a:pt x="2100591" y="586712"/>
                  </a:lnTo>
                  <a:lnTo>
                    <a:pt x="2043317" y="629479"/>
                  </a:lnTo>
                  <a:lnTo>
                    <a:pt x="2010110" y="649753"/>
                  </a:lnTo>
                  <a:lnTo>
                    <a:pt x="1974009" y="669230"/>
                  </a:lnTo>
                  <a:lnTo>
                    <a:pt x="1935130" y="687866"/>
                  </a:lnTo>
                  <a:lnTo>
                    <a:pt x="1893587" y="705616"/>
                  </a:lnTo>
                  <a:lnTo>
                    <a:pt x="1849495" y="722437"/>
                  </a:lnTo>
                  <a:lnTo>
                    <a:pt x="1802968" y="738286"/>
                  </a:lnTo>
                  <a:lnTo>
                    <a:pt x="1754121" y="753118"/>
                  </a:lnTo>
                  <a:lnTo>
                    <a:pt x="1703069" y="766891"/>
                  </a:lnTo>
                  <a:lnTo>
                    <a:pt x="1649927" y="779559"/>
                  </a:lnTo>
                  <a:lnTo>
                    <a:pt x="1594809" y="791079"/>
                  </a:lnTo>
                  <a:lnTo>
                    <a:pt x="1537831" y="801408"/>
                  </a:lnTo>
                  <a:lnTo>
                    <a:pt x="1479106" y="810502"/>
                  </a:lnTo>
                  <a:lnTo>
                    <a:pt x="1418750" y="818317"/>
                  </a:lnTo>
                  <a:lnTo>
                    <a:pt x="1356878" y="824809"/>
                  </a:lnTo>
                  <a:lnTo>
                    <a:pt x="1293604" y="829935"/>
                  </a:lnTo>
                  <a:lnTo>
                    <a:pt x="1229042" y="833650"/>
                  </a:lnTo>
                  <a:lnTo>
                    <a:pt x="1163309" y="835911"/>
                  </a:lnTo>
                  <a:lnTo>
                    <a:pt x="1096518" y="836675"/>
                  </a:lnTo>
                  <a:lnTo>
                    <a:pt x="1029726" y="835911"/>
                  </a:lnTo>
                  <a:lnTo>
                    <a:pt x="963993" y="833650"/>
                  </a:lnTo>
                  <a:lnTo>
                    <a:pt x="899431" y="829935"/>
                  </a:lnTo>
                  <a:lnTo>
                    <a:pt x="836157" y="824809"/>
                  </a:lnTo>
                  <a:lnTo>
                    <a:pt x="774285" y="818317"/>
                  </a:lnTo>
                  <a:lnTo>
                    <a:pt x="713929" y="810502"/>
                  </a:lnTo>
                  <a:lnTo>
                    <a:pt x="655204" y="801408"/>
                  </a:lnTo>
                  <a:lnTo>
                    <a:pt x="598226" y="791079"/>
                  </a:lnTo>
                  <a:lnTo>
                    <a:pt x="543108" y="779559"/>
                  </a:lnTo>
                  <a:lnTo>
                    <a:pt x="489966" y="766891"/>
                  </a:lnTo>
                  <a:lnTo>
                    <a:pt x="438914" y="753118"/>
                  </a:lnTo>
                  <a:lnTo>
                    <a:pt x="390067" y="738286"/>
                  </a:lnTo>
                  <a:lnTo>
                    <a:pt x="343540" y="722437"/>
                  </a:lnTo>
                  <a:lnTo>
                    <a:pt x="299448" y="705616"/>
                  </a:lnTo>
                  <a:lnTo>
                    <a:pt x="257905" y="687866"/>
                  </a:lnTo>
                  <a:lnTo>
                    <a:pt x="219026" y="669230"/>
                  </a:lnTo>
                  <a:lnTo>
                    <a:pt x="182925" y="649753"/>
                  </a:lnTo>
                  <a:lnTo>
                    <a:pt x="149718" y="629479"/>
                  </a:lnTo>
                  <a:lnTo>
                    <a:pt x="92444" y="586712"/>
                  </a:lnTo>
                  <a:lnTo>
                    <a:pt x="48121" y="541281"/>
                  </a:lnTo>
                  <a:lnTo>
                    <a:pt x="17668" y="493533"/>
                  </a:lnTo>
                  <a:lnTo>
                    <a:pt x="2001" y="443821"/>
                  </a:lnTo>
                  <a:lnTo>
                    <a:pt x="0" y="418337"/>
                  </a:lnTo>
                  <a:close/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204" y="115822"/>
            <a:ext cx="9036050" cy="6626859"/>
            <a:chOff x="108204" y="115822"/>
            <a:chExt cx="9036050" cy="6626859"/>
          </a:xfrm>
        </p:grpSpPr>
        <p:sp>
          <p:nvSpPr>
            <p:cNvPr id="3" name="object 3"/>
            <p:cNvSpPr/>
            <p:nvPr/>
          </p:nvSpPr>
          <p:spPr>
            <a:xfrm>
              <a:off x="108204" y="115822"/>
              <a:ext cx="8927592" cy="66263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08048" y="2346959"/>
              <a:ext cx="896112" cy="9372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18575" y="3284220"/>
              <a:ext cx="725424" cy="7604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" y="260604"/>
            <a:ext cx="8641080" cy="6408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3" y="765048"/>
            <a:ext cx="8784336" cy="5759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9085" y="1917268"/>
            <a:ext cx="46456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Окремі</a:t>
            </a:r>
            <a:r>
              <a:rPr sz="5400" spc="-80" dirty="0"/>
              <a:t> </a:t>
            </a:r>
            <a:r>
              <a:rPr sz="5400" spc="-20" dirty="0"/>
              <a:t>ситуації</a:t>
            </a:r>
            <a:endParaRPr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255" marR="5080" indent="63500" algn="ctr">
              <a:lnSpc>
                <a:spcPct val="113799"/>
              </a:lnSpc>
              <a:spcBef>
                <a:spcPts val="110"/>
              </a:spcBef>
            </a:pPr>
            <a:r>
              <a:rPr spc="-10" dirty="0"/>
              <a:t>Якщо </a:t>
            </a:r>
            <a:r>
              <a:rPr spc="-5" dirty="0"/>
              <a:t>є </a:t>
            </a:r>
            <a:r>
              <a:rPr spc="-10" dirty="0"/>
              <a:t>зміни </a:t>
            </a:r>
            <a:r>
              <a:rPr spc="-5" dirty="0"/>
              <a:t>у назві </a:t>
            </a:r>
            <a:r>
              <a:rPr dirty="0"/>
              <a:t>та/або </a:t>
            </a:r>
            <a:r>
              <a:rPr spc="-10" dirty="0"/>
              <a:t>підпорядкуванні  закладу </a:t>
            </a:r>
            <a:r>
              <a:rPr spc="10" dirty="0"/>
              <a:t>освіти </a:t>
            </a:r>
            <a:r>
              <a:rPr spc="-5" dirty="0"/>
              <a:t>(органу </a:t>
            </a:r>
            <a:r>
              <a:rPr spc="-10" dirty="0"/>
              <a:t>управління </a:t>
            </a:r>
            <a:r>
              <a:rPr dirty="0"/>
              <a:t>освітою), </a:t>
            </a:r>
            <a:r>
              <a:rPr spc="-10" dirty="0"/>
              <a:t>що не  відображені </a:t>
            </a:r>
            <a:r>
              <a:rPr spc="-5" dirty="0"/>
              <a:t>в </a:t>
            </a:r>
            <a:r>
              <a:rPr spc="-10" dirty="0"/>
              <a:t>ПК </a:t>
            </a:r>
            <a:r>
              <a:rPr spc="-45" dirty="0"/>
              <a:t>УЦОЯО, </a:t>
            </a:r>
            <a:r>
              <a:rPr spc="-5" dirty="0"/>
              <a:t>– </a:t>
            </a:r>
            <a:r>
              <a:rPr spc="-15" dirty="0"/>
              <a:t>надіслати </a:t>
            </a:r>
            <a:r>
              <a:rPr spc="-5" dirty="0"/>
              <a:t>офіційний  лист в</a:t>
            </a:r>
            <a:r>
              <a:rPr spc="5" dirty="0"/>
              <a:t> </a:t>
            </a:r>
            <a:r>
              <a:rPr spc="-45" dirty="0"/>
              <a:t>ЛРЦОЯО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6626" y="30860"/>
            <a:ext cx="6148705" cy="1434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3300" spc="-100" dirty="0">
                <a:solidFill>
                  <a:srgbClr val="1D528D"/>
                </a:solidFill>
                <a:latin typeface="Arial"/>
                <a:cs typeface="Arial"/>
              </a:rPr>
              <a:t>Крок </a:t>
            </a:r>
            <a:r>
              <a:rPr sz="3300" spc="-140" dirty="0">
                <a:solidFill>
                  <a:srgbClr val="1D528D"/>
                </a:solidFill>
                <a:latin typeface="Arial"/>
                <a:cs typeface="Arial"/>
              </a:rPr>
              <a:t>2. </a:t>
            </a:r>
            <a:r>
              <a:rPr sz="3300" spc="-180" dirty="0">
                <a:solidFill>
                  <a:srgbClr val="1D528D"/>
                </a:solidFill>
                <a:latin typeface="Arial"/>
                <a:cs typeface="Arial"/>
              </a:rPr>
              <a:t>Реєстраційні</a:t>
            </a:r>
            <a:r>
              <a:rPr sz="3300" spc="-295" dirty="0">
                <a:solidFill>
                  <a:srgbClr val="1D528D"/>
                </a:solidFill>
                <a:latin typeface="Arial"/>
                <a:cs typeface="Arial"/>
              </a:rPr>
              <a:t> </a:t>
            </a:r>
            <a:r>
              <a:rPr sz="3300" spc="-130" dirty="0">
                <a:solidFill>
                  <a:srgbClr val="1D528D"/>
                </a:solidFill>
                <a:latin typeface="Arial"/>
                <a:cs typeface="Arial"/>
              </a:rPr>
              <a:t>дані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300" spc="-190" dirty="0">
                <a:solidFill>
                  <a:srgbClr val="1D528D"/>
                </a:solidFill>
                <a:latin typeface="Arial"/>
                <a:cs typeface="Arial"/>
              </a:rPr>
              <a:t>Особливі </a:t>
            </a:r>
            <a:r>
              <a:rPr sz="3300" spc="-145" dirty="0">
                <a:solidFill>
                  <a:srgbClr val="1D528D"/>
                </a:solidFill>
                <a:latin typeface="Arial"/>
                <a:cs typeface="Arial"/>
              </a:rPr>
              <a:t>умови </a:t>
            </a:r>
            <a:r>
              <a:rPr sz="3300" spc="-140" dirty="0">
                <a:solidFill>
                  <a:srgbClr val="1D528D"/>
                </a:solidFill>
                <a:latin typeface="Arial"/>
                <a:cs typeface="Arial"/>
              </a:rPr>
              <a:t>проходження</a:t>
            </a:r>
            <a:r>
              <a:rPr sz="3300" spc="-225" dirty="0">
                <a:solidFill>
                  <a:srgbClr val="1D528D"/>
                </a:solidFill>
                <a:latin typeface="Arial"/>
                <a:cs typeface="Arial"/>
              </a:rPr>
              <a:t> </a:t>
            </a:r>
            <a:r>
              <a:rPr sz="3300" spc="-400" dirty="0">
                <a:solidFill>
                  <a:srgbClr val="1D528D"/>
                </a:solidFill>
                <a:latin typeface="Arial"/>
                <a:cs typeface="Arial"/>
              </a:rPr>
              <a:t>ЗНО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4611" y="1442134"/>
            <a:ext cx="8826148" cy="4751832"/>
            <a:chOff x="179831" y="1557527"/>
            <a:chExt cx="8826148" cy="4751832"/>
          </a:xfrm>
        </p:grpSpPr>
        <p:sp>
          <p:nvSpPr>
            <p:cNvPr id="4" name="object 4"/>
            <p:cNvSpPr/>
            <p:nvPr/>
          </p:nvSpPr>
          <p:spPr>
            <a:xfrm>
              <a:off x="179831" y="1557527"/>
              <a:ext cx="8784336" cy="47518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06107" y="3862910"/>
              <a:ext cx="499872" cy="9006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4611" y="3898392"/>
              <a:ext cx="548640" cy="7330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4729" y="123520"/>
            <a:ext cx="331787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85" dirty="0">
                <a:latin typeface="Arial"/>
                <a:cs typeface="Arial"/>
              </a:rPr>
              <a:t>Програма</a:t>
            </a:r>
            <a:r>
              <a:rPr sz="3300" spc="-215" dirty="0">
                <a:latin typeface="Arial"/>
                <a:cs typeface="Arial"/>
              </a:rPr>
              <a:t> </a:t>
            </a:r>
            <a:r>
              <a:rPr sz="3300" spc="-130" dirty="0">
                <a:latin typeface="Arial"/>
                <a:cs typeface="Arial"/>
              </a:rPr>
              <a:t>підказує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831" y="908303"/>
            <a:ext cx="8784590" cy="5615940"/>
            <a:chOff x="179831" y="908303"/>
            <a:chExt cx="8784590" cy="5615940"/>
          </a:xfrm>
        </p:grpSpPr>
        <p:sp>
          <p:nvSpPr>
            <p:cNvPr id="4" name="object 4"/>
            <p:cNvSpPr/>
            <p:nvPr/>
          </p:nvSpPr>
          <p:spPr>
            <a:xfrm>
              <a:off x="179831" y="908303"/>
              <a:ext cx="8784336" cy="56159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12335" y="4436363"/>
              <a:ext cx="1463039" cy="7330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12406" y="1803653"/>
            <a:ext cx="1884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№086-3/о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08204" y="0"/>
            <a:ext cx="6480048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196418"/>
            <a:ext cx="638048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55" dirty="0">
                <a:latin typeface="Arial"/>
                <a:cs typeface="Arial"/>
              </a:rPr>
              <a:t>Порядок проведення </a:t>
            </a:r>
            <a:r>
              <a:rPr sz="3300" spc="-240" dirty="0">
                <a:latin typeface="Arial"/>
                <a:cs typeface="Arial"/>
              </a:rPr>
              <a:t>ДПА, </a:t>
            </a:r>
            <a:r>
              <a:rPr sz="3300" spc="-114" dirty="0">
                <a:latin typeface="Arial"/>
                <a:cs typeface="Arial"/>
              </a:rPr>
              <a:t>р. ІІ,</a:t>
            </a:r>
            <a:r>
              <a:rPr sz="3300" spc="-215" dirty="0">
                <a:latin typeface="Arial"/>
                <a:cs typeface="Arial"/>
              </a:rPr>
              <a:t> </a:t>
            </a:r>
            <a:r>
              <a:rPr sz="3300" spc="-140" dirty="0">
                <a:latin typeface="Arial"/>
                <a:cs typeface="Arial"/>
              </a:rPr>
              <a:t>п.14</a:t>
            </a:r>
            <a:endParaRPr sz="3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044092"/>
            <a:ext cx="8616315" cy="473773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565"/>
              </a:spcBef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Звільняються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від ЗНО </a:t>
            </a:r>
            <a:r>
              <a:rPr sz="2400" spc="5" dirty="0">
                <a:latin typeface="Times New Roman"/>
                <a:cs typeface="Times New Roman"/>
              </a:rPr>
              <a:t>та </a:t>
            </a:r>
            <a:r>
              <a:rPr sz="2400" spc="-30" dirty="0">
                <a:latin typeface="Times New Roman"/>
                <a:cs typeface="Times New Roman"/>
              </a:rPr>
              <a:t>проходять </a:t>
            </a:r>
            <a:r>
              <a:rPr sz="2400" spc="-5" dirty="0">
                <a:latin typeface="Times New Roman"/>
                <a:cs typeface="Times New Roman"/>
              </a:rPr>
              <a:t>ДПА </a:t>
            </a:r>
            <a:r>
              <a:rPr sz="2400" dirty="0">
                <a:latin typeface="Times New Roman"/>
                <a:cs typeface="Times New Roman"/>
              </a:rPr>
              <a:t>у ЗО </a:t>
            </a:r>
            <a:r>
              <a:rPr sz="2400" spc="5" dirty="0">
                <a:latin typeface="Times New Roman"/>
                <a:cs typeface="Times New Roman"/>
              </a:rPr>
              <a:t>особи,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які:</a:t>
            </a:r>
            <a:endParaRPr sz="2400">
              <a:latin typeface="Times New Roman"/>
              <a:cs typeface="Times New Roman"/>
            </a:endParaRPr>
          </a:p>
          <a:p>
            <a:pPr marL="184785" marR="635635" indent="-172720">
              <a:lnSpc>
                <a:spcPts val="3030"/>
              </a:lnSpc>
              <a:spcBef>
                <a:spcPts val="844"/>
              </a:spcBef>
              <a:buChar char="-"/>
              <a:tabLst>
                <a:tab pos="184785" algn="l"/>
              </a:tabLst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мають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захворювання</a:t>
            </a:r>
            <a:r>
              <a:rPr sz="2800" spc="-10" dirty="0">
                <a:latin typeface="Times New Roman"/>
                <a:cs typeface="Times New Roman"/>
              </a:rPr>
              <a:t>, </a:t>
            </a:r>
            <a:r>
              <a:rPr sz="2800" spc="-20" dirty="0">
                <a:latin typeface="Times New Roman"/>
                <a:cs typeface="Times New Roman"/>
              </a:rPr>
              <a:t>зазначені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15" dirty="0">
                <a:latin typeface="Times New Roman"/>
                <a:cs typeface="Times New Roman"/>
              </a:rPr>
              <a:t>Переліку  </a:t>
            </a:r>
            <a:r>
              <a:rPr sz="2800" spc="-10" dirty="0">
                <a:latin typeface="Times New Roman"/>
                <a:cs typeface="Times New Roman"/>
              </a:rPr>
              <a:t>захворювань, </a:t>
            </a:r>
            <a:r>
              <a:rPr sz="2800" spc="-5" dirty="0">
                <a:latin typeface="Times New Roman"/>
                <a:cs typeface="Times New Roman"/>
              </a:rPr>
              <a:t>що </a:t>
            </a:r>
            <a:r>
              <a:rPr sz="2800" spc="-15" dirty="0">
                <a:latin typeface="Times New Roman"/>
                <a:cs typeface="Times New Roman"/>
              </a:rPr>
              <a:t>можуть </a:t>
            </a:r>
            <a:r>
              <a:rPr sz="2800" spc="-30" dirty="0">
                <a:latin typeface="Times New Roman"/>
                <a:cs typeface="Times New Roman"/>
              </a:rPr>
              <a:t>бути перешкодою </a:t>
            </a:r>
            <a:r>
              <a:rPr sz="2800" spc="-5" dirty="0">
                <a:latin typeface="Times New Roman"/>
                <a:cs typeface="Times New Roman"/>
              </a:rPr>
              <a:t>для  </a:t>
            </a:r>
            <a:r>
              <a:rPr sz="2800" spc="-30" dirty="0">
                <a:latin typeface="Times New Roman"/>
                <a:cs typeface="Times New Roman"/>
              </a:rPr>
              <a:t>проходження </a:t>
            </a:r>
            <a:r>
              <a:rPr sz="2800" spc="-5" dirty="0">
                <a:latin typeface="Times New Roman"/>
                <a:cs typeface="Times New Roman"/>
              </a:rPr>
              <a:t>ЗНО </a:t>
            </a:r>
            <a:r>
              <a:rPr sz="2800" spc="-15" dirty="0">
                <a:latin typeface="Times New Roman"/>
                <a:cs typeface="Times New Roman"/>
              </a:rPr>
              <a:t>(наказ </a:t>
            </a:r>
            <a:r>
              <a:rPr sz="2800" spc="-10" dirty="0">
                <a:latin typeface="Times New Roman"/>
                <a:cs typeface="Times New Roman"/>
              </a:rPr>
              <a:t>МОН/МОЗ </a:t>
            </a:r>
            <a:r>
              <a:rPr sz="2800" spc="-5" dirty="0">
                <a:latin typeface="Times New Roman"/>
                <a:cs typeface="Times New Roman"/>
              </a:rPr>
              <a:t>від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29.08.2016</a:t>
            </a:r>
            <a:endParaRPr sz="2800">
              <a:latin typeface="Times New Roman"/>
              <a:cs typeface="Times New Roman"/>
            </a:endParaRPr>
          </a:p>
          <a:p>
            <a:pPr marL="184785">
              <a:lnSpc>
                <a:spcPts val="4645"/>
              </a:lnSpc>
            </a:pPr>
            <a:r>
              <a:rPr sz="2800" spc="-5" dirty="0">
                <a:latin typeface="Times New Roman"/>
                <a:cs typeface="Times New Roman"/>
              </a:rPr>
              <a:t>№1027/900)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та </a:t>
            </a:r>
            <a:r>
              <a:rPr sz="4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реєструвалися на</a:t>
            </a:r>
            <a:r>
              <a:rPr sz="2800" u="heavy" spc="-2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ЗНО;</a:t>
            </a:r>
            <a:endParaRPr sz="2800">
              <a:latin typeface="Times New Roman"/>
              <a:cs typeface="Times New Roman"/>
            </a:endParaRPr>
          </a:p>
          <a:p>
            <a:pPr marL="184785" marR="5080" indent="-172720">
              <a:lnSpc>
                <a:spcPts val="3020"/>
              </a:lnSpc>
              <a:spcBef>
                <a:spcPts val="905"/>
              </a:spcBef>
              <a:buChar char="-"/>
              <a:tabLst>
                <a:tab pos="185420" algn="l"/>
              </a:tabLst>
            </a:pPr>
            <a:r>
              <a:rPr sz="2800" spc="-5" dirty="0">
                <a:latin typeface="Times New Roman"/>
                <a:cs typeface="Times New Roman"/>
              </a:rPr>
              <a:t>за </a:t>
            </a:r>
            <a:r>
              <a:rPr sz="2800" spc="-10" dirty="0">
                <a:latin typeface="Times New Roman"/>
                <a:cs typeface="Times New Roman"/>
              </a:rPr>
              <a:t>рішенням </a:t>
            </a:r>
            <a:r>
              <a:rPr sz="2800" spc="-20" dirty="0">
                <a:latin typeface="Times New Roman"/>
                <a:cs typeface="Times New Roman"/>
              </a:rPr>
              <a:t>регламентної </a:t>
            </a:r>
            <a:r>
              <a:rPr sz="2800" spc="-35" dirty="0">
                <a:latin typeface="Times New Roman"/>
                <a:cs typeface="Times New Roman"/>
              </a:rPr>
              <a:t>комісії </a:t>
            </a:r>
            <a:r>
              <a:rPr sz="2800" spc="-5" dirty="0">
                <a:latin typeface="Times New Roman"/>
                <a:cs typeface="Times New Roman"/>
              </a:rPr>
              <a:t>при </a:t>
            </a:r>
            <a:r>
              <a:rPr sz="2800" spc="-10" dirty="0">
                <a:latin typeface="Times New Roman"/>
                <a:cs typeface="Times New Roman"/>
              </a:rPr>
              <a:t>РЦ отримали  </a:t>
            </a:r>
            <a:r>
              <a:rPr sz="2800" spc="-20" dirty="0">
                <a:latin typeface="Times New Roman"/>
                <a:cs typeface="Times New Roman"/>
              </a:rPr>
              <a:t>відмову </a:t>
            </a:r>
            <a:r>
              <a:rPr sz="2800" dirty="0">
                <a:latin typeface="Times New Roman"/>
                <a:cs typeface="Times New Roman"/>
              </a:rPr>
              <a:t>через </a:t>
            </a:r>
            <a:r>
              <a:rPr sz="2800" spc="-10" dirty="0">
                <a:latin typeface="Times New Roman"/>
                <a:cs typeface="Times New Roman"/>
              </a:rPr>
              <a:t>неможливість </a:t>
            </a:r>
            <a:r>
              <a:rPr sz="2800" spc="-5" dirty="0">
                <a:latin typeface="Times New Roman"/>
                <a:cs typeface="Times New Roman"/>
              </a:rPr>
              <a:t>створення особливих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умов</a:t>
            </a:r>
            <a:endParaRPr sz="2800">
              <a:latin typeface="Times New Roman"/>
              <a:cs typeface="Times New Roman"/>
            </a:endParaRPr>
          </a:p>
          <a:p>
            <a:pPr marL="329565">
              <a:lnSpc>
                <a:spcPts val="2280"/>
              </a:lnSpc>
              <a:spcBef>
                <a:spcPts val="545"/>
              </a:spcBef>
            </a:pPr>
            <a:r>
              <a:rPr sz="2000" i="1" dirty="0">
                <a:latin typeface="Times New Roman"/>
                <a:cs typeface="Times New Roman"/>
              </a:rPr>
              <a:t>Строки атестації </a:t>
            </a:r>
            <a:r>
              <a:rPr sz="2000" i="1" spc="5" dirty="0">
                <a:latin typeface="Times New Roman"/>
                <a:cs typeface="Times New Roman"/>
              </a:rPr>
              <a:t>таких </a:t>
            </a:r>
            <a:r>
              <a:rPr sz="2000" i="1" spc="-15" dirty="0">
                <a:latin typeface="Times New Roman"/>
                <a:cs typeface="Times New Roman"/>
              </a:rPr>
              <a:t>здобувачів </a:t>
            </a:r>
            <a:r>
              <a:rPr sz="2000" i="1" spc="-5" dirty="0">
                <a:latin typeface="Times New Roman"/>
                <a:cs typeface="Times New Roman"/>
              </a:rPr>
              <a:t>освіти визначаються</a:t>
            </a:r>
            <a:r>
              <a:rPr sz="2000" i="1" spc="-14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Times New Roman"/>
                <a:cs typeface="Times New Roman"/>
              </a:rPr>
              <a:t>наказом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</a:pPr>
            <a:r>
              <a:rPr sz="2000" i="1" spc="-15" dirty="0">
                <a:latin typeface="Times New Roman"/>
                <a:cs typeface="Times New Roman"/>
              </a:rPr>
              <a:t>керівника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ЗО.</a:t>
            </a:r>
            <a:endParaRPr sz="2000">
              <a:latin typeface="Times New Roman"/>
              <a:cs typeface="Times New Roman"/>
            </a:endParaRPr>
          </a:p>
          <a:p>
            <a:pPr marL="12700" marR="161290" indent="55880">
              <a:lnSpc>
                <a:spcPts val="1939"/>
              </a:lnSpc>
              <a:spcBef>
                <a:spcPts val="850"/>
              </a:spcBef>
            </a:pPr>
            <a:r>
              <a:rPr sz="1800" i="1" spc="-15" dirty="0">
                <a:latin typeface="Times New Roman"/>
                <a:cs typeface="Times New Roman"/>
              </a:rPr>
              <a:t>«Особам </a:t>
            </a:r>
            <a:r>
              <a:rPr sz="1800" i="1" dirty="0">
                <a:latin typeface="Times New Roman"/>
                <a:cs typeface="Times New Roman"/>
              </a:rPr>
              <a:t>цих </a:t>
            </a:r>
            <a:r>
              <a:rPr sz="1800" i="1" spc="-5" dirty="0">
                <a:latin typeface="Times New Roman"/>
                <a:cs typeface="Times New Roman"/>
              </a:rPr>
              <a:t>категорій, </a:t>
            </a:r>
            <a:r>
              <a:rPr sz="1800" i="1" dirty="0">
                <a:latin typeface="Times New Roman"/>
                <a:cs typeface="Times New Roman"/>
              </a:rPr>
              <a:t>які </a:t>
            </a:r>
            <a:r>
              <a:rPr sz="1800" i="1" spc="-10" dirty="0">
                <a:latin typeface="Times New Roman"/>
                <a:cs typeface="Times New Roman"/>
              </a:rPr>
              <a:t>здобувають </a:t>
            </a:r>
            <a:r>
              <a:rPr sz="1800" i="1" spc="-5" dirty="0">
                <a:latin typeface="Times New Roman"/>
                <a:cs typeface="Times New Roman"/>
              </a:rPr>
              <a:t>освітньо-кваліфікаційний рівень </a:t>
            </a:r>
            <a:r>
              <a:rPr sz="1800" i="1" spc="-10" dirty="0">
                <a:latin typeface="Times New Roman"/>
                <a:cs typeface="Times New Roman"/>
              </a:rPr>
              <a:t>молодшого  </a:t>
            </a:r>
            <a:r>
              <a:rPr sz="1800" i="1" dirty="0">
                <a:latin typeface="Times New Roman"/>
                <a:cs typeface="Times New Roman"/>
              </a:rPr>
              <a:t>спеціаліста, за їх </a:t>
            </a:r>
            <a:r>
              <a:rPr sz="1800" i="1" spc="-5" dirty="0">
                <a:latin typeface="Times New Roman"/>
                <a:cs typeface="Times New Roman"/>
              </a:rPr>
              <a:t>заявою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може </a:t>
            </a:r>
            <a:r>
              <a:rPr sz="1800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бути одноразово 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перенесено атестацію </a:t>
            </a:r>
            <a:r>
              <a:rPr sz="1800" i="1" spc="-5" dirty="0">
                <a:latin typeface="Times New Roman"/>
                <a:cs typeface="Times New Roman"/>
              </a:rPr>
              <a:t>на </a:t>
            </a:r>
            <a:r>
              <a:rPr sz="1800" i="1" spc="-10" dirty="0">
                <a:latin typeface="Times New Roman"/>
                <a:cs typeface="Times New Roman"/>
              </a:rPr>
              <a:t>наступний  </a:t>
            </a:r>
            <a:r>
              <a:rPr sz="1800" i="1" dirty="0">
                <a:latin typeface="Times New Roman"/>
                <a:cs typeface="Times New Roman"/>
              </a:rPr>
              <a:t>рік з </a:t>
            </a:r>
            <a:r>
              <a:rPr sz="1800" i="1" spc="-5" dirty="0">
                <a:latin typeface="Times New Roman"/>
                <a:cs typeface="Times New Roman"/>
              </a:rPr>
              <a:t>унесенням відповідних </a:t>
            </a:r>
            <a:r>
              <a:rPr sz="1800" i="1" spc="-15" dirty="0">
                <a:latin typeface="Times New Roman"/>
                <a:cs typeface="Times New Roman"/>
              </a:rPr>
              <a:t>змін </a:t>
            </a:r>
            <a:r>
              <a:rPr sz="1800" i="1" dirty="0">
                <a:latin typeface="Times New Roman"/>
                <a:cs typeface="Times New Roman"/>
              </a:rPr>
              <a:t>до </a:t>
            </a:r>
            <a:r>
              <a:rPr sz="1800" i="1" spc="-5" dirty="0">
                <a:latin typeface="Times New Roman"/>
                <a:cs typeface="Times New Roman"/>
              </a:rPr>
              <a:t>індивідуального навчального</a:t>
            </a:r>
            <a:r>
              <a:rPr sz="1800" i="1" dirty="0">
                <a:latin typeface="Times New Roman"/>
                <a:cs typeface="Times New Roman"/>
              </a:rPr>
              <a:t> плану»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836" y="181737"/>
            <a:ext cx="48348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1D528D"/>
                </a:solidFill>
              </a:rPr>
              <a:t>Моніторинг </a:t>
            </a:r>
            <a:r>
              <a:rPr sz="3200" spc="-55" dirty="0">
                <a:solidFill>
                  <a:srgbClr val="1D528D"/>
                </a:solidFill>
              </a:rPr>
              <a:t>ходу</a:t>
            </a:r>
            <a:r>
              <a:rPr sz="3200" spc="-45" dirty="0">
                <a:solidFill>
                  <a:srgbClr val="1D528D"/>
                </a:solidFill>
              </a:rPr>
              <a:t> </a:t>
            </a:r>
            <a:r>
              <a:rPr sz="3200" dirty="0">
                <a:solidFill>
                  <a:srgbClr val="1D528D"/>
                </a:solidFill>
              </a:rPr>
              <a:t>реєстрації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134112" y="691895"/>
            <a:ext cx="8877300" cy="5812790"/>
            <a:chOff x="134112" y="691895"/>
            <a:chExt cx="8877300" cy="5812790"/>
          </a:xfrm>
        </p:grpSpPr>
        <p:sp>
          <p:nvSpPr>
            <p:cNvPr id="4" name="object 4"/>
            <p:cNvSpPr/>
            <p:nvPr/>
          </p:nvSpPr>
          <p:spPr>
            <a:xfrm>
              <a:off x="827531" y="691895"/>
              <a:ext cx="7057644" cy="7208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0604" y="1267968"/>
              <a:ext cx="8750808" cy="52364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4112" y="4008119"/>
              <a:ext cx="1053084" cy="4282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2" y="477010"/>
            <a:ext cx="8855964" cy="6380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5282946"/>
            <a:ext cx="2465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800" dirty="0">
                <a:latin typeface="Carlito"/>
                <a:cs typeface="Carlito"/>
              </a:rPr>
              <a:t>Зробіть </a:t>
            </a:r>
            <a:r>
              <a:rPr sz="1800" spc="-10" dirty="0">
                <a:latin typeface="Carlito"/>
                <a:cs typeface="Carlito"/>
              </a:rPr>
              <a:t>копію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паспорта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051" y="1053083"/>
            <a:ext cx="9107805" cy="3816350"/>
            <a:chOff x="35051" y="1053083"/>
            <a:chExt cx="9107805" cy="3816350"/>
          </a:xfrm>
        </p:grpSpPr>
        <p:sp>
          <p:nvSpPr>
            <p:cNvPr id="4" name="object 4"/>
            <p:cNvSpPr/>
            <p:nvPr/>
          </p:nvSpPr>
          <p:spPr>
            <a:xfrm>
              <a:off x="35051" y="1053083"/>
              <a:ext cx="9107424" cy="38160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2751" y="2060447"/>
              <a:ext cx="1993392" cy="19385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58496"/>
            <a:ext cx="8895587" cy="6518148"/>
            <a:chOff x="251459" y="333755"/>
            <a:chExt cx="8895587" cy="6518148"/>
          </a:xfrm>
        </p:grpSpPr>
        <p:sp>
          <p:nvSpPr>
            <p:cNvPr id="3" name="object 3"/>
            <p:cNvSpPr/>
            <p:nvPr/>
          </p:nvSpPr>
          <p:spPr>
            <a:xfrm>
              <a:off x="251459" y="333755"/>
              <a:ext cx="8641080" cy="63352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90459" y="5204459"/>
              <a:ext cx="1656587" cy="1647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831" y="260604"/>
            <a:ext cx="8784590" cy="6337300"/>
            <a:chOff x="179831" y="260604"/>
            <a:chExt cx="8784590" cy="6337300"/>
          </a:xfrm>
        </p:grpSpPr>
        <p:sp>
          <p:nvSpPr>
            <p:cNvPr id="3" name="object 3"/>
            <p:cNvSpPr/>
            <p:nvPr/>
          </p:nvSpPr>
          <p:spPr>
            <a:xfrm>
              <a:off x="179831" y="260604"/>
              <a:ext cx="8784336" cy="63367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90816" y="2551302"/>
              <a:ext cx="777240" cy="1094740"/>
            </a:xfrm>
            <a:custGeom>
              <a:avLst/>
              <a:gdLst/>
              <a:ahLst/>
              <a:cxnLst/>
              <a:rect l="l" t="t" r="r" b="b"/>
              <a:pathLst>
                <a:path w="777240" h="1094739">
                  <a:moveTo>
                    <a:pt x="565150" y="0"/>
                  </a:moveTo>
                  <a:lnTo>
                    <a:pt x="105790" y="824357"/>
                  </a:lnTo>
                  <a:lnTo>
                    <a:pt x="0" y="765429"/>
                  </a:lnTo>
                  <a:lnTo>
                    <a:pt x="93599" y="1094740"/>
                  </a:lnTo>
                  <a:lnTo>
                    <a:pt x="423036" y="1001141"/>
                  </a:lnTo>
                  <a:lnTo>
                    <a:pt x="317246" y="942213"/>
                  </a:lnTo>
                  <a:lnTo>
                    <a:pt x="776731" y="117856"/>
                  </a:lnTo>
                  <a:lnTo>
                    <a:pt x="5651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90816" y="2551302"/>
              <a:ext cx="777240" cy="1094740"/>
            </a:xfrm>
            <a:custGeom>
              <a:avLst/>
              <a:gdLst/>
              <a:ahLst/>
              <a:cxnLst/>
              <a:rect l="l" t="t" r="r" b="b"/>
              <a:pathLst>
                <a:path w="777240" h="1094739">
                  <a:moveTo>
                    <a:pt x="0" y="765429"/>
                  </a:moveTo>
                  <a:lnTo>
                    <a:pt x="105790" y="824357"/>
                  </a:lnTo>
                  <a:lnTo>
                    <a:pt x="565150" y="0"/>
                  </a:lnTo>
                  <a:lnTo>
                    <a:pt x="776731" y="117856"/>
                  </a:lnTo>
                  <a:lnTo>
                    <a:pt x="317246" y="942213"/>
                  </a:lnTo>
                  <a:lnTo>
                    <a:pt x="423036" y="1001141"/>
                  </a:lnTo>
                  <a:lnTo>
                    <a:pt x="93599" y="1094740"/>
                  </a:lnTo>
                  <a:lnTo>
                    <a:pt x="0" y="76542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6176" y="1690115"/>
              <a:ext cx="1981200" cy="19537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2048" y="51053"/>
            <a:ext cx="172783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45" dirty="0">
                <a:latin typeface="Arial"/>
                <a:cs typeface="Arial"/>
              </a:rPr>
              <a:t>Контакти:</a:t>
            </a:r>
            <a:endParaRPr sz="3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839" y="933704"/>
            <a:ext cx="8122284" cy="314134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413384" indent="-401320">
              <a:lnSpc>
                <a:spcPct val="100000"/>
              </a:lnSpc>
              <a:spcBef>
                <a:spcPts val="640"/>
              </a:spcBef>
              <a:buClr>
                <a:srgbClr val="44536A"/>
              </a:buClr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2100" b="1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http://testportal.gov.ua</a:t>
            </a:r>
            <a:r>
              <a:rPr sz="2100" b="1" spc="-15" dirty="0">
                <a:solidFill>
                  <a:srgbClr val="0462C1"/>
                </a:solidFill>
                <a:latin typeface="Carlito"/>
                <a:cs typeface="Carlito"/>
                <a:hlinkClick r:id="rId2"/>
              </a:rPr>
              <a:t> </a:t>
            </a:r>
            <a:r>
              <a:rPr sz="2100" b="1" dirty="0">
                <a:latin typeface="Carlito"/>
                <a:cs typeface="Carlito"/>
              </a:rPr>
              <a:t>– </a:t>
            </a:r>
            <a:r>
              <a:rPr sz="2100" b="1" spc="-5" dirty="0">
                <a:latin typeface="Carlito"/>
                <a:cs typeface="Carlito"/>
              </a:rPr>
              <a:t>сайт</a:t>
            </a:r>
            <a:r>
              <a:rPr sz="2100" b="1" spc="-15" dirty="0">
                <a:latin typeface="Carlito"/>
                <a:cs typeface="Carlito"/>
              </a:rPr>
              <a:t> </a:t>
            </a:r>
            <a:r>
              <a:rPr sz="2100" b="1" spc="-20" dirty="0">
                <a:latin typeface="Carlito"/>
                <a:cs typeface="Carlito"/>
              </a:rPr>
              <a:t>УЦОЯО</a:t>
            </a:r>
            <a:endParaRPr sz="2100">
              <a:latin typeface="Carlito"/>
              <a:cs typeface="Carlito"/>
            </a:endParaRPr>
          </a:p>
          <a:p>
            <a:pPr marL="413384" indent="-401320">
              <a:lnSpc>
                <a:spcPct val="100000"/>
              </a:lnSpc>
              <a:spcBef>
                <a:spcPts val="540"/>
              </a:spcBef>
              <a:buClr>
                <a:srgbClr val="44536A"/>
              </a:buClr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2100" b="1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https://www.facebook.com/zno.ukr.center/</a:t>
            </a:r>
            <a:r>
              <a:rPr sz="2100" b="1" spc="-15" dirty="0">
                <a:solidFill>
                  <a:srgbClr val="0462C1"/>
                </a:solidFill>
                <a:latin typeface="Carlito"/>
                <a:cs typeface="Carlito"/>
                <a:hlinkClick r:id="rId3"/>
              </a:rPr>
              <a:t> </a:t>
            </a:r>
            <a:r>
              <a:rPr sz="2100" b="1" dirty="0">
                <a:latin typeface="Carlito"/>
                <a:cs typeface="Carlito"/>
              </a:rPr>
              <a:t>- </a:t>
            </a:r>
            <a:r>
              <a:rPr sz="2100" b="1" spc="-20" dirty="0">
                <a:latin typeface="Carlito"/>
                <a:cs typeface="Carlito"/>
              </a:rPr>
              <a:t>УЦОЯО </a:t>
            </a:r>
            <a:r>
              <a:rPr sz="2100" b="1" dirty="0">
                <a:latin typeface="Carlito"/>
                <a:cs typeface="Carlito"/>
              </a:rPr>
              <a:t>у</a:t>
            </a:r>
            <a:r>
              <a:rPr sz="2100" b="1" spc="15" dirty="0">
                <a:latin typeface="Carlito"/>
                <a:cs typeface="Carlito"/>
              </a:rPr>
              <a:t> </a:t>
            </a:r>
            <a:r>
              <a:rPr sz="2100" b="1" spc="-10" dirty="0">
                <a:latin typeface="Carlito"/>
                <a:cs typeface="Carlito"/>
              </a:rPr>
              <a:t>facebook</a:t>
            </a:r>
            <a:endParaRPr sz="21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2950">
              <a:latin typeface="Carlito"/>
              <a:cs typeface="Carlito"/>
            </a:endParaRPr>
          </a:p>
          <a:p>
            <a:pPr marL="413384" indent="-401320">
              <a:lnSpc>
                <a:spcPct val="100000"/>
              </a:lnSpc>
              <a:buClr>
                <a:srgbClr val="44536A"/>
              </a:buClr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2100" b="1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4"/>
              </a:rPr>
              <a:t>http://lv.testportal.gov.ua</a:t>
            </a:r>
            <a:r>
              <a:rPr sz="2100" b="1" spc="-20" dirty="0">
                <a:solidFill>
                  <a:srgbClr val="0462C1"/>
                </a:solidFill>
                <a:latin typeface="Carlito"/>
                <a:cs typeface="Carlito"/>
                <a:hlinkClick r:id="rId4"/>
              </a:rPr>
              <a:t> </a:t>
            </a:r>
            <a:r>
              <a:rPr sz="2100" b="1" dirty="0">
                <a:latin typeface="Carlito"/>
                <a:cs typeface="Carlito"/>
              </a:rPr>
              <a:t>– </a:t>
            </a:r>
            <a:r>
              <a:rPr sz="2100" b="1" spc="-10" dirty="0">
                <a:latin typeface="Carlito"/>
                <a:cs typeface="Carlito"/>
              </a:rPr>
              <a:t>сайт</a:t>
            </a:r>
            <a:r>
              <a:rPr sz="2100" b="1" spc="5" dirty="0">
                <a:latin typeface="Carlito"/>
                <a:cs typeface="Carlito"/>
              </a:rPr>
              <a:t> </a:t>
            </a:r>
            <a:r>
              <a:rPr sz="2100" b="1" spc="-15" dirty="0">
                <a:latin typeface="Carlito"/>
                <a:cs typeface="Carlito"/>
              </a:rPr>
              <a:t>ЛРЦОЯО</a:t>
            </a:r>
            <a:endParaRPr sz="2100">
              <a:latin typeface="Carlito"/>
              <a:cs typeface="Carlito"/>
            </a:endParaRPr>
          </a:p>
          <a:p>
            <a:pPr marL="413384" indent="-401320">
              <a:lnSpc>
                <a:spcPct val="100000"/>
              </a:lnSpc>
              <a:spcBef>
                <a:spcPts val="545"/>
              </a:spcBef>
              <a:buClr>
                <a:srgbClr val="44536A"/>
              </a:buClr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2100" b="1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5"/>
              </a:rPr>
              <a:t>https://www.facebook.com/LRCOYO/</a:t>
            </a:r>
            <a:r>
              <a:rPr sz="2100" b="1" spc="-20" dirty="0">
                <a:solidFill>
                  <a:srgbClr val="0462C1"/>
                </a:solidFill>
                <a:latin typeface="Carlito"/>
                <a:cs typeface="Carlito"/>
                <a:hlinkClick r:id="rId5"/>
              </a:rPr>
              <a:t> </a:t>
            </a:r>
            <a:r>
              <a:rPr sz="2100" b="1" dirty="0">
                <a:latin typeface="Carlito"/>
                <a:cs typeface="Carlito"/>
              </a:rPr>
              <a:t>Львівський </a:t>
            </a:r>
            <a:r>
              <a:rPr sz="2100" b="1" spc="-20" dirty="0">
                <a:latin typeface="Carlito"/>
                <a:cs typeface="Carlito"/>
              </a:rPr>
              <a:t>РЦОЯО </a:t>
            </a:r>
            <a:r>
              <a:rPr sz="2100" b="1" dirty="0">
                <a:latin typeface="Carlito"/>
                <a:cs typeface="Carlito"/>
              </a:rPr>
              <a:t>у</a:t>
            </a:r>
            <a:r>
              <a:rPr sz="2100" b="1" spc="85" dirty="0">
                <a:latin typeface="Carlito"/>
                <a:cs typeface="Carlito"/>
              </a:rPr>
              <a:t> </a:t>
            </a:r>
            <a:r>
              <a:rPr sz="2100" b="1" spc="-10" dirty="0">
                <a:latin typeface="Carlito"/>
                <a:cs typeface="Carlito"/>
              </a:rPr>
              <a:t>facebook</a:t>
            </a:r>
            <a:endParaRPr sz="2100">
              <a:latin typeface="Carlito"/>
              <a:cs typeface="Carlito"/>
            </a:endParaRPr>
          </a:p>
          <a:p>
            <a:pPr marL="413384" indent="-401320">
              <a:lnSpc>
                <a:spcPct val="100000"/>
              </a:lnSpc>
              <a:spcBef>
                <a:spcPts val="550"/>
              </a:spcBef>
              <a:buClr>
                <a:srgbClr val="44536A"/>
              </a:buClr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2100" b="1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6"/>
              </a:rPr>
              <a:t>lvivtest@lv.testportal.gov.ua</a:t>
            </a:r>
            <a:r>
              <a:rPr sz="2100" b="1" spc="-20" dirty="0">
                <a:solidFill>
                  <a:srgbClr val="0462C1"/>
                </a:solidFill>
                <a:latin typeface="Carlito"/>
                <a:cs typeface="Carlito"/>
                <a:hlinkClick r:id="rId6"/>
              </a:rPr>
              <a:t> </a:t>
            </a:r>
            <a:r>
              <a:rPr sz="2100" b="1" dirty="0">
                <a:latin typeface="Carlito"/>
                <a:cs typeface="Carlito"/>
              </a:rPr>
              <a:t>– </a:t>
            </a:r>
            <a:r>
              <a:rPr sz="2100" b="1" spc="-5" dirty="0">
                <a:latin typeface="Carlito"/>
                <a:cs typeface="Carlito"/>
              </a:rPr>
              <a:t>e-mail</a:t>
            </a:r>
            <a:r>
              <a:rPr sz="2100" b="1" spc="-10" dirty="0">
                <a:latin typeface="Carlito"/>
                <a:cs typeface="Carlito"/>
              </a:rPr>
              <a:t> </a:t>
            </a:r>
            <a:r>
              <a:rPr sz="2100" b="1" spc="-15" dirty="0">
                <a:latin typeface="Carlito"/>
                <a:cs typeface="Carlito"/>
              </a:rPr>
              <a:t>ЛРЦОЯО</a:t>
            </a:r>
            <a:endParaRPr sz="21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2950">
              <a:latin typeface="Carlito"/>
              <a:cs typeface="Carlito"/>
            </a:endParaRPr>
          </a:p>
          <a:p>
            <a:pPr marL="413384" indent="-401320">
              <a:lnSpc>
                <a:spcPct val="100000"/>
              </a:lnSpc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2100" b="1" spc="-5" dirty="0">
                <a:latin typeface="Carlito"/>
                <a:cs typeface="Carlito"/>
              </a:rPr>
              <a:t>(032)2422660/ </a:t>
            </a:r>
            <a:r>
              <a:rPr sz="2100" b="1" dirty="0">
                <a:latin typeface="Carlito"/>
                <a:cs typeface="Carlito"/>
              </a:rPr>
              <a:t>+ (067) </a:t>
            </a:r>
            <a:r>
              <a:rPr sz="2100" b="1" spc="-5" dirty="0">
                <a:latin typeface="Carlito"/>
                <a:cs typeface="Carlito"/>
              </a:rPr>
              <a:t>673-4981 </a:t>
            </a:r>
            <a:r>
              <a:rPr sz="2100" b="1" dirty="0">
                <a:latin typeface="Carlito"/>
                <a:cs typeface="Carlito"/>
              </a:rPr>
              <a:t>– </a:t>
            </a:r>
            <a:r>
              <a:rPr sz="2100" b="1" spc="-10" dirty="0">
                <a:latin typeface="Carlito"/>
                <a:cs typeface="Carlito"/>
              </a:rPr>
              <a:t>телефони гарячої</a:t>
            </a:r>
            <a:r>
              <a:rPr sz="2100" b="1" spc="-35" dirty="0">
                <a:latin typeface="Carlito"/>
                <a:cs typeface="Carlito"/>
              </a:rPr>
              <a:t> </a:t>
            </a:r>
            <a:r>
              <a:rPr sz="2100" b="1" spc="-5" dirty="0">
                <a:latin typeface="Carlito"/>
                <a:cs typeface="Carlito"/>
              </a:rPr>
              <a:t>лінії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3616" y="4293108"/>
            <a:ext cx="2048255" cy="2008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0872" y="58189"/>
            <a:ext cx="7382256" cy="6799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4715" y="323583"/>
            <a:ext cx="8514715" cy="6376670"/>
            <a:chOff x="394715" y="323583"/>
            <a:chExt cx="8514715" cy="6376670"/>
          </a:xfrm>
        </p:grpSpPr>
        <p:sp>
          <p:nvSpPr>
            <p:cNvPr id="3" name="object 3"/>
            <p:cNvSpPr/>
            <p:nvPr/>
          </p:nvSpPr>
          <p:spPr>
            <a:xfrm>
              <a:off x="394715" y="323583"/>
              <a:ext cx="8514588" cy="63764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93458" y="2277617"/>
              <a:ext cx="1511935" cy="360045"/>
            </a:xfrm>
            <a:custGeom>
              <a:avLst/>
              <a:gdLst/>
              <a:ahLst/>
              <a:cxnLst/>
              <a:rect l="l" t="t" r="r" b="b"/>
              <a:pathLst>
                <a:path w="1511934" h="360044">
                  <a:moveTo>
                    <a:pt x="0" y="179832"/>
                  </a:moveTo>
                  <a:lnTo>
                    <a:pt x="30194" y="129349"/>
                  </a:lnTo>
                  <a:lnTo>
                    <a:pt x="81232" y="98650"/>
                  </a:lnTo>
                  <a:lnTo>
                    <a:pt x="154041" y="71019"/>
                  </a:lnTo>
                  <a:lnTo>
                    <a:pt x="197816" y="58543"/>
                  </a:lnTo>
                  <a:lnTo>
                    <a:pt x="246083" y="47060"/>
                  </a:lnTo>
                  <a:lnTo>
                    <a:pt x="298526" y="36646"/>
                  </a:lnTo>
                  <a:lnTo>
                    <a:pt x="354826" y="27376"/>
                  </a:lnTo>
                  <a:lnTo>
                    <a:pt x="414668" y="19325"/>
                  </a:lnTo>
                  <a:lnTo>
                    <a:pt x="477734" y="12569"/>
                  </a:lnTo>
                  <a:lnTo>
                    <a:pt x="543707" y="7183"/>
                  </a:lnTo>
                  <a:lnTo>
                    <a:pt x="612271" y="3242"/>
                  </a:lnTo>
                  <a:lnTo>
                    <a:pt x="683109" y="823"/>
                  </a:lnTo>
                  <a:lnTo>
                    <a:pt x="755903" y="0"/>
                  </a:lnTo>
                  <a:lnTo>
                    <a:pt x="828698" y="823"/>
                  </a:lnTo>
                  <a:lnTo>
                    <a:pt x="899536" y="3242"/>
                  </a:lnTo>
                  <a:lnTo>
                    <a:pt x="968100" y="7183"/>
                  </a:lnTo>
                  <a:lnTo>
                    <a:pt x="1034073" y="12569"/>
                  </a:lnTo>
                  <a:lnTo>
                    <a:pt x="1097139" y="19325"/>
                  </a:lnTo>
                  <a:lnTo>
                    <a:pt x="1156981" y="27376"/>
                  </a:lnTo>
                  <a:lnTo>
                    <a:pt x="1213281" y="36646"/>
                  </a:lnTo>
                  <a:lnTo>
                    <a:pt x="1265724" y="47060"/>
                  </a:lnTo>
                  <a:lnTo>
                    <a:pt x="1313991" y="58543"/>
                  </a:lnTo>
                  <a:lnTo>
                    <a:pt x="1357766" y="71019"/>
                  </a:lnTo>
                  <a:lnTo>
                    <a:pt x="1396733" y="84413"/>
                  </a:lnTo>
                  <a:lnTo>
                    <a:pt x="1458973" y="113653"/>
                  </a:lnTo>
                  <a:lnTo>
                    <a:pt x="1498176" y="145660"/>
                  </a:lnTo>
                  <a:lnTo>
                    <a:pt x="1511808" y="179832"/>
                  </a:lnTo>
                  <a:lnTo>
                    <a:pt x="1508347" y="197150"/>
                  </a:lnTo>
                  <a:lnTo>
                    <a:pt x="1481613" y="230314"/>
                  </a:lnTo>
                  <a:lnTo>
                    <a:pt x="1430575" y="261013"/>
                  </a:lnTo>
                  <a:lnTo>
                    <a:pt x="1357766" y="288644"/>
                  </a:lnTo>
                  <a:lnTo>
                    <a:pt x="1313991" y="301120"/>
                  </a:lnTo>
                  <a:lnTo>
                    <a:pt x="1265724" y="312603"/>
                  </a:lnTo>
                  <a:lnTo>
                    <a:pt x="1213281" y="323017"/>
                  </a:lnTo>
                  <a:lnTo>
                    <a:pt x="1156981" y="332287"/>
                  </a:lnTo>
                  <a:lnTo>
                    <a:pt x="1097139" y="340338"/>
                  </a:lnTo>
                  <a:lnTo>
                    <a:pt x="1034073" y="347094"/>
                  </a:lnTo>
                  <a:lnTo>
                    <a:pt x="968100" y="352480"/>
                  </a:lnTo>
                  <a:lnTo>
                    <a:pt x="899536" y="356421"/>
                  </a:lnTo>
                  <a:lnTo>
                    <a:pt x="828698" y="358840"/>
                  </a:lnTo>
                  <a:lnTo>
                    <a:pt x="755903" y="359664"/>
                  </a:lnTo>
                  <a:lnTo>
                    <a:pt x="683109" y="358840"/>
                  </a:lnTo>
                  <a:lnTo>
                    <a:pt x="612271" y="356421"/>
                  </a:lnTo>
                  <a:lnTo>
                    <a:pt x="543707" y="352480"/>
                  </a:lnTo>
                  <a:lnTo>
                    <a:pt x="477734" y="347094"/>
                  </a:lnTo>
                  <a:lnTo>
                    <a:pt x="414668" y="340338"/>
                  </a:lnTo>
                  <a:lnTo>
                    <a:pt x="354826" y="332287"/>
                  </a:lnTo>
                  <a:lnTo>
                    <a:pt x="298526" y="323017"/>
                  </a:lnTo>
                  <a:lnTo>
                    <a:pt x="246083" y="312603"/>
                  </a:lnTo>
                  <a:lnTo>
                    <a:pt x="197816" y="301120"/>
                  </a:lnTo>
                  <a:lnTo>
                    <a:pt x="154041" y="288644"/>
                  </a:lnTo>
                  <a:lnTo>
                    <a:pt x="115074" y="275250"/>
                  </a:lnTo>
                  <a:lnTo>
                    <a:pt x="52834" y="246010"/>
                  </a:lnTo>
                  <a:lnTo>
                    <a:pt x="13631" y="214003"/>
                  </a:lnTo>
                  <a:lnTo>
                    <a:pt x="0" y="179832"/>
                  </a:lnTo>
                  <a:close/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344" y="2190413"/>
            <a:ext cx="7944587" cy="2639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1194" y="1185672"/>
            <a:ext cx="8362577" cy="4486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212" y="1050036"/>
            <a:ext cx="8807196" cy="4380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462</Words>
  <Application>Microsoft Office PowerPoint</Application>
  <PresentationFormat>Экран (4:3)</PresentationFormat>
  <Paragraphs>77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Office Theme</vt:lpstr>
      <vt:lpstr>Презентация PowerPoint</vt:lpstr>
      <vt:lpstr>Учням, батькам, учителям 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Програма підказує…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Перевірка внесених даних</vt:lpstr>
      <vt:lpstr>Презентация PowerPoint</vt:lpstr>
      <vt:lpstr>Презентация PowerPoint</vt:lpstr>
      <vt:lpstr>Презентация PowerPoint</vt:lpstr>
      <vt:lpstr>реєстраційна картка</vt:lpstr>
      <vt:lpstr>Комплект документів  для реєстрації на ЗНО 2022</vt:lpstr>
      <vt:lpstr>Під час основного періоду реєстрації</vt:lpstr>
      <vt:lpstr>Відповідальний за реєстрацію в ЗО:</vt:lpstr>
      <vt:lpstr>Презентация PowerPoint</vt:lpstr>
      <vt:lpstr>Презентация PowerPoint</vt:lpstr>
      <vt:lpstr>Презентация PowerPoint</vt:lpstr>
      <vt:lpstr>Окремі ситуації</vt:lpstr>
      <vt:lpstr>Якщо є зміни у назві та/або підпорядкуванні  закладу освіти (органу управління освітою), що не  відображені в ПК УЦОЯО, – надіслати офіційний  лист в ЛРЦОЯО</vt:lpstr>
      <vt:lpstr>Презентация PowerPoint</vt:lpstr>
      <vt:lpstr>Програма підказує</vt:lpstr>
      <vt:lpstr>№086-3/о</vt:lpstr>
      <vt:lpstr>Порядок проведення ДПА, р. ІІ, п.14</vt:lpstr>
      <vt:lpstr>Моніторинг ходу реєстрації</vt:lpstr>
      <vt:lpstr>Презентация PowerPoint</vt:lpstr>
      <vt:lpstr>Презентация PowerPoint</vt:lpstr>
      <vt:lpstr>Презентация PowerPoint</vt:lpstr>
      <vt:lpstr>Контакти: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В І Т</dc:title>
  <dc:creator>Prime Auditor</dc:creator>
  <cp:lastModifiedBy>Olga</cp:lastModifiedBy>
  <cp:revision>5</cp:revision>
  <dcterms:created xsi:type="dcterms:W3CDTF">2022-02-02T08:35:22Z</dcterms:created>
  <dcterms:modified xsi:type="dcterms:W3CDTF">2022-02-02T09:03:15Z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2022-02-02T00:00:00Z</vt:filetime>
  </property>
</Properties>
</file>