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0" r:id="rId3"/>
    <p:sldId id="271" r:id="rId4"/>
    <p:sldId id="257" r:id="rId5"/>
    <p:sldId id="275" r:id="rId6"/>
    <p:sldId id="280" r:id="rId7"/>
    <p:sldId id="258" r:id="rId8"/>
    <p:sldId id="259" r:id="rId9"/>
    <p:sldId id="262" r:id="rId10"/>
    <p:sldId id="260" r:id="rId11"/>
    <p:sldId id="261" r:id="rId12"/>
    <p:sldId id="265" r:id="rId13"/>
    <p:sldId id="268" r:id="rId14"/>
    <p:sldId id="274" r:id="rId15"/>
    <p:sldId id="264" r:id="rId16"/>
    <p:sldId id="269" r:id="rId17"/>
    <p:sldId id="272" r:id="rId18"/>
    <p:sldId id="273" r:id="rId19"/>
    <p:sldId id="277" r:id="rId20"/>
    <p:sldId id="279"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54084-3F15-461C-BB8E-BFA1B25CA528}" type="datetimeFigureOut">
              <a:rPr lang="uk-UA" smtClean="0"/>
              <a:pPr/>
              <a:t>26.10.2022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7AEC7-F31C-436D-B62E-99DD9213DDBA}"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6F47AEC7-F31C-436D-B62E-99DD9213DDBA}" type="slidenum">
              <a:rPr lang="uk-UA" smtClean="0"/>
              <a:pPr/>
              <a:t>11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F9A1117C-0B94-46F9-BA63-A6EC8C045DB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A1117C-0B94-46F9-BA63-A6EC8C045DB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A1117C-0B94-46F9-BA63-A6EC8C045DB8}"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0105B93-968C-495B-844D-7A49187B56F6}" type="datetimeFigureOut">
              <a:rPr lang="uk-UA" smtClean="0"/>
              <a:pPr/>
              <a:t>26.10.2022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F9A1117C-0B94-46F9-BA63-A6EC8C045DB8}"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105B93-968C-495B-844D-7A49187B56F6}" type="datetimeFigureOut">
              <a:rPr lang="uk-UA" smtClean="0"/>
              <a:pPr/>
              <a:t>26.10.2022</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A1117C-0B94-46F9-BA63-A6EC8C045DB8}"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planetakino/?__cft__%5b0%5d=AZXm5G8afjemvMtpl0J4QyBK7EhbBFH9YgYNzuPKgLRlyvUnTk1QXCMuYTcF6wUM2Exu1fG4KR6LqAUSfoJQNZvZ1QLG1GssD5FhP9CQVfVGDBKBTZXV_JI2sVPw7egcDXI--Z0_Vc9IGrL4xN26_DyW&amp;__tn__=kK-R"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www.facebook.com/MNS.GOV.UA?__cft__%5b0%5d=AZXm5G8afjemvMtpl0J4QyBK7EhbBFH9YgYNzuPKgLRlyvUnTk1QXCMuYTcF6wUM2Exu1fG4KR6LqAUSfoJQNZvZ1QLG1GssD5FhP9CQVfVGDBKBTZXV_JI2sVPw7egcDXI--Z0_Vc9IGrL4xN26_DyW&amp;__tn__=-%5dK-R" TargetMode="External"/><Relationship Id="rId4" Type="http://schemas.openxmlformats.org/officeDocument/2006/relationships/hyperlink" Target="https://www.facebook.com/uamultiplex/?__cft__%5b0%5d=AZXm5G8afjemvMtpl0J4QyBK7EhbBFH9YgYNzuPKgLRlyvUnTk1QXCMuYTcF6wUM2Exu1fG4KR6LqAUSfoJQNZvZ1QLG1GssD5FhP9CQVfVGDBKBTZXV_JI2sVPw7egcDXI--Z0_Vc9IGrL4xN26_DyW&amp;__tn__=kK-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2800" dirty="0" smtClean="0">
                <a:solidFill>
                  <a:schemeClr val="bg1"/>
                </a:solidFill>
                <a:latin typeface="Times New Roman" pitchFamily="18" charset="0"/>
                <a:cs typeface="Times New Roman" pitchFamily="18" charset="0"/>
              </a:rPr>
              <a:t>Організація просвітницької роботи з правилами поводження у надзвичайних ситуаціях з учасниками освітнього процесу в закладах дошкільної освіти</a:t>
            </a:r>
            <a:endParaRPr lang="uk-UA" sz="28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pPr algn="r"/>
            <a:r>
              <a:rPr lang="uk-UA" sz="2000" dirty="0" err="1" smtClean="0">
                <a:solidFill>
                  <a:schemeClr val="bg1"/>
                </a:solidFill>
                <a:latin typeface="Times New Roman" pitchFamily="18" charset="0"/>
                <a:cs typeface="Times New Roman" pitchFamily="18" charset="0"/>
              </a:rPr>
              <a:t>Рокитнівський</a:t>
            </a:r>
            <a:r>
              <a:rPr lang="uk-UA" sz="2000" dirty="0" smtClean="0">
                <a:solidFill>
                  <a:schemeClr val="bg1"/>
                </a:solidFill>
                <a:latin typeface="Times New Roman" pitchFamily="18" charset="0"/>
                <a:cs typeface="Times New Roman" pitchFamily="18" charset="0"/>
              </a:rPr>
              <a:t> ЗДО комбінованого типу</a:t>
            </a:r>
          </a:p>
          <a:p>
            <a:pPr algn="r"/>
            <a:r>
              <a:rPr lang="uk-UA" sz="2000" dirty="0" smtClean="0">
                <a:solidFill>
                  <a:schemeClr val="bg1"/>
                </a:solidFill>
                <a:latin typeface="Times New Roman" pitchFamily="18" charset="0"/>
                <a:cs typeface="Times New Roman" pitchFamily="18" charset="0"/>
              </a:rPr>
              <a:t> №3 </a:t>
            </a:r>
            <a:r>
              <a:rPr lang="uk-UA" sz="2000" dirty="0" err="1" smtClean="0">
                <a:solidFill>
                  <a:schemeClr val="bg1"/>
                </a:solidFill>
                <a:latin typeface="Times New Roman" pitchFamily="18" charset="0"/>
                <a:cs typeface="Times New Roman" pitchFamily="18" charset="0"/>
              </a:rPr>
              <a:t>“Казка”</a:t>
            </a:r>
            <a:r>
              <a:rPr lang="uk-UA" sz="2000" dirty="0" smtClean="0">
                <a:solidFill>
                  <a:schemeClr val="bg1"/>
                </a:solidFill>
                <a:latin typeface="Times New Roman" pitchFamily="18" charset="0"/>
                <a:cs typeface="Times New Roman" pitchFamily="18" charset="0"/>
              </a:rPr>
              <a:t> </a:t>
            </a:r>
            <a:r>
              <a:rPr lang="uk-UA" sz="2000" dirty="0" err="1" smtClean="0">
                <a:solidFill>
                  <a:schemeClr val="bg1"/>
                </a:solidFill>
                <a:latin typeface="Times New Roman" pitchFamily="18" charset="0"/>
                <a:cs typeface="Times New Roman" pitchFamily="18" charset="0"/>
              </a:rPr>
              <a:t>Рокитнівської</a:t>
            </a:r>
            <a:r>
              <a:rPr lang="uk-UA" sz="2000" dirty="0" smtClean="0">
                <a:solidFill>
                  <a:schemeClr val="bg1"/>
                </a:solidFill>
                <a:latin typeface="Times New Roman" pitchFamily="18" charset="0"/>
                <a:cs typeface="Times New Roman" pitchFamily="18" charset="0"/>
              </a:rPr>
              <a:t> селищної ради</a:t>
            </a:r>
            <a:endParaRPr lang="uk-UA"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71504"/>
          </a:xfrm>
        </p:spPr>
        <p:txBody>
          <a:bodyPr>
            <a:normAutofit/>
          </a:bodyPr>
          <a:lstStyle/>
          <a:p>
            <a:pPr algn="ctr"/>
            <a:r>
              <a:rPr lang="uk-UA" sz="3200" b="1" dirty="0" smtClean="0">
                <a:solidFill>
                  <a:srgbClr val="FF0000"/>
                </a:solidFill>
                <a:latin typeface="Times New Roman" pitchFamily="18" charset="0"/>
                <a:cs typeface="Times New Roman" pitchFamily="18" charset="0"/>
              </a:rPr>
              <a:t>Освітня діяльність</a:t>
            </a:r>
            <a:endParaRPr lang="uk-UA"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8229600" cy="4967302"/>
          </a:xfrm>
        </p:spPr>
        <p:txBody>
          <a:bodyPr>
            <a:normAutofit fontScale="77500" lnSpcReduction="20000"/>
          </a:bodyPr>
          <a:lstStyle/>
          <a:p>
            <a:pPr algn="just"/>
            <a:r>
              <a:rPr lang="uk-UA" b="1" i="1" dirty="0" err="1" smtClean="0">
                <a:latin typeface="Times New Roman" pitchFamily="18" charset="0"/>
                <a:cs typeface="Times New Roman" pitchFamily="18" charset="0"/>
              </a:rPr>
              <a:t>Пріорітетні</a:t>
            </a:r>
            <a:r>
              <a:rPr lang="uk-UA" b="1" i="1" dirty="0" smtClean="0">
                <a:latin typeface="Times New Roman" pitchFamily="18" charset="0"/>
                <a:cs typeface="Times New Roman" pitchFamily="18" charset="0"/>
              </a:rPr>
              <a:t> завдання на 2022-2023 </a:t>
            </a:r>
            <a:r>
              <a:rPr lang="uk-UA" b="1" i="1" dirty="0" err="1" smtClean="0">
                <a:latin typeface="Times New Roman" pitchFamily="18" charset="0"/>
                <a:cs typeface="Times New Roman" pitchFamily="18" charset="0"/>
              </a:rPr>
              <a:t>н.р</a:t>
            </a:r>
            <a:r>
              <a:rPr lang="uk-UA" b="1" i="1"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Продовжити роботу по охороні життя, зміцненню здоров'я, фізичного розвитку дошкільника, створюючи емоційно-позитивний мікроклімат між усіма учасниками </a:t>
            </a:r>
            <a:r>
              <a:rPr lang="uk-UA" dirty="0" err="1" smtClean="0">
                <a:latin typeface="Times New Roman" pitchFamily="18" charset="0"/>
                <a:cs typeface="Times New Roman" pitchFamily="18" charset="0"/>
              </a:rPr>
              <a:t>освітньо</a:t>
            </a:r>
            <a:r>
              <a:rPr lang="uk-UA" dirty="0" smtClean="0">
                <a:latin typeface="Times New Roman" pitchFamily="18" charset="0"/>
                <a:cs typeface="Times New Roman" pitchFamily="18" charset="0"/>
              </a:rPr>
              <a:t> процесу, зокрема із дітьми  з ООП  в умовах воєнного стану.</a:t>
            </a:r>
          </a:p>
          <a:p>
            <a:pPr algn="just"/>
            <a:r>
              <a:rPr lang="uk-UA" b="1" i="1" dirty="0" smtClean="0">
                <a:latin typeface="Times New Roman" pitchFamily="18" charset="0"/>
                <a:cs typeface="Times New Roman" pitchFamily="18" charset="0"/>
              </a:rPr>
              <a:t>Педрада 16.11.22.р Безпека </a:t>
            </a:r>
            <a:r>
              <a:rPr lang="uk-UA" b="1" i="1" dirty="0" err="1" smtClean="0">
                <a:latin typeface="Times New Roman" pitchFamily="18" charset="0"/>
                <a:cs typeface="Times New Roman" pitchFamily="18" charset="0"/>
              </a:rPr>
              <a:t>дитини-</a:t>
            </a:r>
            <a:r>
              <a:rPr lang="uk-UA" b="1" i="1" dirty="0" smtClean="0">
                <a:latin typeface="Times New Roman" pitchFamily="18" charset="0"/>
                <a:cs typeface="Times New Roman" pitchFamily="18" charset="0"/>
              </a:rPr>
              <a:t> </a:t>
            </a:r>
            <a:r>
              <a:rPr lang="uk-UA" b="1" i="1" dirty="0" err="1" smtClean="0">
                <a:latin typeface="Times New Roman" pitchFamily="18" charset="0"/>
                <a:cs typeface="Times New Roman" pitchFamily="18" charset="0"/>
              </a:rPr>
              <a:t>пріорітет</a:t>
            </a:r>
            <a:r>
              <a:rPr lang="uk-UA" b="1" i="1" dirty="0" smtClean="0">
                <a:latin typeface="Times New Roman" pitchFamily="18" charset="0"/>
                <a:cs typeface="Times New Roman" pitchFamily="18" charset="0"/>
              </a:rPr>
              <a:t> закладу дошкільної освіти</a:t>
            </a:r>
          </a:p>
          <a:p>
            <a:pPr algn="just"/>
            <a:r>
              <a:rPr lang="uk-UA" dirty="0" smtClean="0">
                <a:latin typeface="Times New Roman" pitchFamily="18" charset="0"/>
                <a:cs typeface="Times New Roman" pitchFamily="18" charset="0"/>
              </a:rPr>
              <a:t>1. Виконання рішень засідання  попередньої педагогічної ради.</a:t>
            </a:r>
          </a:p>
          <a:p>
            <a:pPr algn="just"/>
            <a:r>
              <a:rPr lang="uk-UA" dirty="0" smtClean="0">
                <a:latin typeface="Times New Roman" pitchFamily="18" charset="0"/>
                <a:cs typeface="Times New Roman" pitchFamily="18" charset="0"/>
              </a:rPr>
              <a:t>2. Основні завдання діяльності ЗДО з питань безпеки життєдіяльності дитини.</a:t>
            </a:r>
          </a:p>
          <a:p>
            <a:pPr algn="just"/>
            <a:r>
              <a:rPr lang="uk-UA"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План </a:t>
            </a:r>
            <a:r>
              <a:rPr lang="ru-RU" dirty="0" err="1" smtClean="0">
                <a:latin typeface="Times New Roman" pitchFamily="18" charset="0"/>
                <a:cs typeface="Times New Roman" pitchFamily="18" charset="0"/>
              </a:rPr>
              <a:t>реагування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надзвичайні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ситуації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вихователя</a:t>
            </a:r>
            <a:r>
              <a:rPr lang="ru-RU" dirty="0" smtClean="0">
                <a:latin typeface="Times New Roman" pitchFamily="18" charset="0"/>
                <a:cs typeface="Times New Roman" pitchFamily="18" charset="0"/>
              </a:rPr>
              <a:t> закладу </a:t>
            </a:r>
            <a:r>
              <a:rPr lang="ru-RU" dirty="0" err="1" smtClean="0">
                <a:latin typeface="Times New Roman" pitchFamily="18" charset="0"/>
                <a:cs typeface="Times New Roman" pitchFamily="18" charset="0"/>
              </a:rPr>
              <a:t>дошкільної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освіти</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4.Організація роботи з дітьми у захисних спорудах.</a:t>
            </a:r>
          </a:p>
          <a:p>
            <a:pPr algn="just"/>
            <a:r>
              <a:rPr lang="uk-UA" dirty="0" smtClean="0">
                <a:latin typeface="Times New Roman" pitchFamily="18" charset="0"/>
                <a:cs typeface="Times New Roman" pitchFamily="18" charset="0"/>
              </a:rPr>
              <a:t>5. Стан роботи з безпеки життєдіяльності в РЗДО (за результатами тематичного вивчення)</a:t>
            </a:r>
          </a:p>
          <a:p>
            <a:pPr algn="just"/>
            <a:r>
              <a:rPr lang="uk-UA" dirty="0" smtClean="0">
                <a:latin typeface="Times New Roman" pitchFamily="18" charset="0"/>
                <a:cs typeface="Times New Roman" pitchFamily="18" charset="0"/>
              </a:rPr>
              <a:t>6.Особиста безпека дітей з ООП (з досвіду роботи)</a:t>
            </a:r>
          </a:p>
          <a:p>
            <a:pPr algn="just"/>
            <a:r>
              <a:rPr lang="uk-UA" dirty="0" smtClean="0">
                <a:latin typeface="Times New Roman" pitchFamily="18" charset="0"/>
                <a:cs typeface="Times New Roman" pitchFamily="18" charset="0"/>
              </a:rPr>
              <a:t>7. Результати конкурсу «Кращий куточок з БЖД в групі»</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785795"/>
            <a:ext cx="8143932" cy="5538806"/>
          </a:xfrm>
        </p:spPr>
        <p:txBody>
          <a:bodyPr>
            <a:normAutofit lnSpcReduction="10000"/>
          </a:bodyPr>
          <a:lstStyle/>
          <a:p>
            <a:pPr algn="just"/>
            <a:r>
              <a:rPr lang="uk-UA" sz="2400" b="1" dirty="0" smtClean="0">
                <a:latin typeface="Times New Roman" pitchFamily="18" charset="0"/>
                <a:cs typeface="Times New Roman" pitchFamily="18" charset="0"/>
              </a:rPr>
              <a:t>Круглий стіл </a:t>
            </a:r>
            <a:endParaRPr lang="uk-UA"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«Бережемо емоційне здоров’я дитини в умовах воєнного </a:t>
            </a:r>
            <a:r>
              <a:rPr lang="uk-UA" sz="2400" dirty="0" err="1" smtClean="0">
                <a:latin typeface="Times New Roman" pitchFamily="18" charset="0"/>
                <a:cs typeface="Times New Roman" pitchFamily="18" charset="0"/>
              </a:rPr>
              <a:t>стану»-жовтень</a:t>
            </a:r>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Тиждень </a:t>
            </a:r>
            <a:r>
              <a:rPr lang="uk-UA" sz="2400" dirty="0" err="1" smtClean="0">
                <a:latin typeface="Times New Roman" pitchFamily="18" charset="0"/>
                <a:cs typeface="Times New Roman" pitchFamily="18" charset="0"/>
              </a:rPr>
              <a:t>безпеки-</a:t>
            </a:r>
            <a:r>
              <a:rPr lang="uk-UA" sz="2400" dirty="0" smtClean="0">
                <a:latin typeface="Times New Roman" pitchFamily="18" charset="0"/>
                <a:cs typeface="Times New Roman" pitchFamily="18" charset="0"/>
              </a:rPr>
              <a:t> 24-28.10.22.р</a:t>
            </a:r>
          </a:p>
          <a:p>
            <a:pPr algn="just"/>
            <a:r>
              <a:rPr lang="uk-UA" sz="2400" b="1" dirty="0" smtClean="0">
                <a:latin typeface="Times New Roman" pitchFamily="18" charset="0"/>
                <a:cs typeface="Times New Roman" pitchFamily="18" charset="0"/>
              </a:rPr>
              <a:t>Консультації для вихователів:</a:t>
            </a:r>
          </a:p>
          <a:p>
            <a:pPr algn="just">
              <a:buFontTx/>
              <a:buChar char="-"/>
            </a:pPr>
            <a:r>
              <a:rPr lang="ru-RU" sz="2400" dirty="0" err="1" smtClean="0">
                <a:latin typeface="Times New Roman" pitchFamily="18" charset="0"/>
                <a:cs typeface="Times New Roman" pitchFamily="18" charset="0"/>
              </a:rPr>
              <a:t>Особливості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організації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освітнього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процесу</a:t>
            </a:r>
            <a:r>
              <a:rPr lang="ru-RU" sz="2400" dirty="0" smtClean="0">
                <a:latin typeface="Times New Roman" pitchFamily="18" charset="0"/>
                <a:cs typeface="Times New Roman" pitchFamily="18" charset="0"/>
              </a:rPr>
              <a:t> у новому </a:t>
            </a:r>
            <a:r>
              <a:rPr lang="ru-RU" sz="2400" dirty="0" err="1" smtClean="0">
                <a:latin typeface="Times New Roman" pitchFamily="18" charset="0"/>
                <a:cs typeface="Times New Roman" pitchFamily="18" charset="0"/>
              </a:rPr>
              <a:t>навчальному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році</a:t>
            </a:r>
            <a:r>
              <a:rPr lang="uk-UA" sz="2400" dirty="0" smtClean="0">
                <a:latin typeface="Times New Roman" pitchFamily="18" charset="0"/>
                <a:cs typeface="Times New Roman" pitchFamily="18" charset="0"/>
              </a:rPr>
              <a:t> в умовах воєнного стану</a:t>
            </a:r>
          </a:p>
          <a:p>
            <a:pPr algn="just">
              <a:buFontTx/>
              <a:buChar char="-"/>
            </a:pPr>
            <a:r>
              <a:rPr lang="ru-RU" sz="2400" dirty="0" err="1" smtClean="0">
                <a:latin typeface="Times New Roman" pitchFamily="18" charset="0"/>
                <a:cs typeface="Times New Roman" pitchFamily="18" charset="0"/>
              </a:rPr>
              <a:t>Організація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роботи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дітьми</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захисних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спорудах</a:t>
            </a:r>
            <a:r>
              <a:rPr lang="ru-RU" sz="2400" dirty="0" smtClean="0">
                <a:latin typeface="Times New Roman" pitchFamily="18" charset="0"/>
                <a:cs typeface="Times New Roman" pitchFamily="18" charset="0"/>
              </a:rPr>
              <a:t> </a:t>
            </a:r>
          </a:p>
          <a:p>
            <a:pPr algn="just">
              <a:buFontTx/>
              <a:buChar char="-"/>
            </a:pPr>
            <a:r>
              <a:rPr lang="ru-RU" sz="2400" dirty="0" smtClean="0">
                <a:latin typeface="Times New Roman" pitchFamily="18" charset="0"/>
                <a:cs typeface="Times New Roman" pitchFamily="18" charset="0"/>
              </a:rPr>
              <a:t>Як </a:t>
            </a:r>
            <a:r>
              <a:rPr lang="ru-RU" sz="2400" dirty="0" err="1" smtClean="0">
                <a:latin typeface="Times New Roman" pitchFamily="18" charset="0"/>
                <a:cs typeface="Times New Roman" pitchFamily="18" charset="0"/>
              </a:rPr>
              <a:t>розповісти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дитині</a:t>
            </a:r>
            <a:r>
              <a:rPr lang="ru-RU" sz="2400" dirty="0" smtClean="0">
                <a:latin typeface="Times New Roman" pitchFamily="18" charset="0"/>
                <a:cs typeface="Times New Roman" pitchFamily="18" charset="0"/>
              </a:rPr>
              <a:t> про </a:t>
            </a:r>
            <a:r>
              <a:rPr lang="ru-RU" sz="2400" dirty="0" err="1" smtClean="0">
                <a:latin typeface="Times New Roman" pitchFamily="18" charset="0"/>
                <a:cs typeface="Times New Roman" pitchFamily="18" charset="0"/>
              </a:rPr>
              <a:t>війну</a:t>
            </a:r>
            <a:r>
              <a:rPr lang="ru-RU" sz="2400" dirty="0" smtClean="0">
                <a:latin typeface="Times New Roman" pitchFamily="18" charset="0"/>
                <a:cs typeface="Times New Roman" pitchFamily="18" charset="0"/>
              </a:rPr>
              <a:t>?</a:t>
            </a:r>
          </a:p>
          <a:p>
            <a:pPr algn="just">
              <a:buFontTx/>
              <a:buChar char="-"/>
            </a:pPr>
            <a:r>
              <a:rPr lang="ru-RU" sz="2400" dirty="0" smtClean="0">
                <a:latin typeface="Times New Roman" pitchFamily="18" charset="0"/>
                <a:cs typeface="Times New Roman" pitchFamily="18" charset="0"/>
              </a:rPr>
              <a:t>Як </a:t>
            </a:r>
            <a:r>
              <a:rPr lang="ru-RU" sz="2400" dirty="0" err="1" smtClean="0">
                <a:latin typeface="Times New Roman" pitchFamily="18" charset="0"/>
                <a:cs typeface="Times New Roman" pitchFamily="18" charset="0"/>
              </a:rPr>
              <a:t>подолати</a:t>
            </a:r>
            <a:r>
              <a:rPr lang="ru-RU" sz="2400" dirty="0" smtClean="0">
                <a:latin typeface="Times New Roman" pitchFamily="18" charset="0"/>
                <a:cs typeface="Times New Roman" pitchFamily="18" charset="0"/>
              </a:rPr>
              <a:t> дитячий страх у </a:t>
            </a:r>
            <a:r>
              <a:rPr lang="ru-RU" sz="2400" dirty="0" err="1" smtClean="0">
                <a:latin typeface="Times New Roman" pitchFamily="18" charset="0"/>
                <a:cs typeface="Times New Roman" pitchFamily="18" charset="0"/>
              </a:rPr>
              <a:t>укритті</a:t>
            </a:r>
            <a:r>
              <a:rPr lang="ru-RU" sz="2400" dirty="0" smtClean="0">
                <a:latin typeface="Times New Roman" pitchFamily="18" charset="0"/>
                <a:cs typeface="Times New Roman" pitchFamily="18" charset="0"/>
              </a:rPr>
              <a:t>?</a:t>
            </a:r>
          </a:p>
          <a:p>
            <a:pPr algn="just">
              <a:buFontTx/>
              <a:buChar char="-"/>
            </a:pPr>
            <a:r>
              <a:rPr lang="ru-RU" sz="2400" b="1" dirty="0" err="1" smtClean="0">
                <a:latin typeface="Times New Roman" pitchFamily="18" charset="0"/>
                <a:cs typeface="Times New Roman" pitchFamily="18" charset="0"/>
              </a:rPr>
              <a:t>Консультації</a:t>
            </a:r>
            <a:r>
              <a:rPr lang="ru-RU" sz="2400" b="1" dirty="0" smtClean="0">
                <a:latin typeface="Times New Roman" pitchFamily="18" charset="0"/>
                <a:cs typeface="Times New Roman" pitchFamily="18" charset="0"/>
              </a:rPr>
              <a:t> для </a:t>
            </a:r>
            <a:r>
              <a:rPr lang="ru-RU" sz="2400" b="1" dirty="0" err="1" smtClean="0">
                <a:latin typeface="Times New Roman" pitchFamily="18" charset="0"/>
                <a:cs typeface="Times New Roman" pitchFamily="18" charset="0"/>
              </a:rPr>
              <a:t>батьків</a:t>
            </a:r>
            <a:endParaRPr lang="ru-RU" sz="2400" b="1" dirty="0" smtClean="0">
              <a:latin typeface="Times New Roman" pitchFamily="18" charset="0"/>
              <a:cs typeface="Times New Roman" pitchFamily="18" charset="0"/>
            </a:endParaRPr>
          </a:p>
          <a:p>
            <a:pPr algn="just">
              <a:buFontTx/>
              <a:buChar char="-"/>
            </a:pPr>
            <a:r>
              <a:rPr lang="uk-UA" sz="2400" dirty="0" smtClean="0">
                <a:latin typeface="Times New Roman" pitchFamily="18" charset="0"/>
                <a:cs typeface="Times New Roman" pitchFamily="18" charset="0"/>
              </a:rPr>
              <a:t>Пам’ятка для батьків у час воєнної небезпеки та ін.</a:t>
            </a:r>
            <a:endParaRPr lang="en-US" sz="2400" dirty="0" smtClean="0">
              <a:latin typeface="Times New Roman" pitchFamily="18" charset="0"/>
              <a:cs typeface="Times New Roman" pitchFamily="18" charset="0"/>
            </a:endParaRPr>
          </a:p>
          <a:p>
            <a:pPr algn="just">
              <a:buFontTx/>
              <a:buChar char="-"/>
            </a:pPr>
            <a:r>
              <a:rPr lang="uk-UA" sz="2400" dirty="0" err="1" smtClean="0">
                <a:latin typeface="Times New Roman" pitchFamily="18" charset="0"/>
                <a:cs typeface="Times New Roman" pitchFamily="18" charset="0"/>
              </a:rPr>
              <a:t>Педгодини</a:t>
            </a:r>
            <a:endParaRPr lang="uk-UA" sz="2400" dirty="0" smtClean="0">
              <a:latin typeface="Times New Roman" pitchFamily="18" charset="0"/>
              <a:cs typeface="Times New Roman" pitchFamily="18" charset="0"/>
            </a:endParaRPr>
          </a:p>
          <a:p>
            <a:pPr algn="just">
              <a:buFontTx/>
              <a:buChar char="-"/>
            </a:pPr>
            <a:endParaRPr lang="uk-UA"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Osnovy-profesiynoi-ta-emotsiynoi-bezpeky-2-1-800x445.jpg"/>
          <p:cNvPicPr>
            <a:picLocks noGrp="1" noChangeAspect="1" noChangeArrowheads="1"/>
          </p:cNvPicPr>
          <p:nvPr>
            <p:ph idx="4294967295"/>
          </p:nvPr>
        </p:nvPicPr>
        <p:blipFill>
          <a:blip r:embed="rId2"/>
          <a:srcRect/>
          <a:stretch>
            <a:fillRect/>
          </a:stretch>
        </p:blipFill>
        <p:spPr bwMode="auto">
          <a:xfrm>
            <a:off x="200637" y="642917"/>
            <a:ext cx="8729081" cy="60567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фото-1-1024x576-2.jpg"/>
          <p:cNvPicPr>
            <a:picLocks noChangeAspect="1" noChangeArrowheads="1"/>
          </p:cNvPicPr>
          <p:nvPr/>
        </p:nvPicPr>
        <p:blipFill>
          <a:blip r:embed="rId2"/>
          <a:srcRect/>
          <a:stretch>
            <a:fillRect/>
          </a:stretch>
        </p:blipFill>
        <p:spPr bwMode="auto">
          <a:xfrm>
            <a:off x="285720" y="571480"/>
            <a:ext cx="4647839" cy="2643206"/>
          </a:xfrm>
          <a:prstGeom prst="rect">
            <a:avLst/>
          </a:prstGeom>
          <a:noFill/>
        </p:spPr>
      </p:pic>
      <p:pic>
        <p:nvPicPr>
          <p:cNvPr id="2051" name="Picture 3" descr="C:\Users\Home\Desktop\22-800x445-1.png"/>
          <p:cNvPicPr>
            <a:picLocks noChangeAspect="1" noChangeArrowheads="1"/>
          </p:cNvPicPr>
          <p:nvPr/>
        </p:nvPicPr>
        <p:blipFill>
          <a:blip r:embed="rId3"/>
          <a:srcRect/>
          <a:stretch>
            <a:fillRect/>
          </a:stretch>
        </p:blipFill>
        <p:spPr bwMode="auto">
          <a:xfrm>
            <a:off x="4714876" y="857232"/>
            <a:ext cx="4238121" cy="2357454"/>
          </a:xfrm>
          <a:prstGeom prst="rect">
            <a:avLst/>
          </a:prstGeom>
          <a:noFill/>
        </p:spPr>
      </p:pic>
      <p:pic>
        <p:nvPicPr>
          <p:cNvPr id="2052" name="Picture 4" descr="C:\Users\Home\Desktop\55-2.jpg"/>
          <p:cNvPicPr>
            <a:picLocks noChangeAspect="1" noChangeArrowheads="1"/>
          </p:cNvPicPr>
          <p:nvPr/>
        </p:nvPicPr>
        <p:blipFill>
          <a:blip r:embed="rId4"/>
          <a:srcRect/>
          <a:stretch>
            <a:fillRect/>
          </a:stretch>
        </p:blipFill>
        <p:spPr bwMode="auto">
          <a:xfrm>
            <a:off x="2214546" y="3143248"/>
            <a:ext cx="4572000" cy="34194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Home\Desktop\1647966234_58-kartinkin-net-p-kartinki-dlya-prezi-61.jpg"/>
          <p:cNvPicPr>
            <a:picLocks noChangeAspect="1" noChangeArrowheads="1"/>
          </p:cNvPicPr>
          <p:nvPr/>
        </p:nvPicPr>
        <p:blipFill>
          <a:blip r:embed="rId2" cstate="print"/>
          <a:srcRect/>
          <a:stretch>
            <a:fillRect/>
          </a:stretch>
        </p:blipFill>
        <p:spPr bwMode="auto">
          <a:xfrm>
            <a:off x="6000760" y="4214818"/>
            <a:ext cx="2835275" cy="2126456"/>
          </a:xfrm>
          <a:prstGeom prst="rect">
            <a:avLst/>
          </a:prstGeom>
          <a:noFill/>
        </p:spPr>
      </p:pic>
      <p:sp>
        <p:nvSpPr>
          <p:cNvPr id="2" name="Заголовок 1"/>
          <p:cNvSpPr>
            <a:spLocks noGrp="1"/>
          </p:cNvSpPr>
          <p:nvPr>
            <p:ph type="title"/>
          </p:nvPr>
        </p:nvSpPr>
        <p:spPr>
          <a:xfrm>
            <a:off x="457200" y="704088"/>
            <a:ext cx="8229600" cy="581772"/>
          </a:xfrm>
        </p:spPr>
        <p:txBody>
          <a:bodyPr>
            <a:normAutofit/>
          </a:bodyPr>
          <a:lstStyle/>
          <a:p>
            <a:pPr algn="ctr"/>
            <a:r>
              <a:rPr lang="uk-UA" sz="3200" b="1" dirty="0" smtClean="0">
                <a:solidFill>
                  <a:srgbClr val="FF0000"/>
                </a:solidFill>
                <a:latin typeface="Times New Roman" pitchFamily="18" charset="0"/>
                <a:cs typeface="Times New Roman" pitchFamily="18" charset="0"/>
              </a:rPr>
              <a:t>Журнал  Дошкільне виховання</a:t>
            </a:r>
            <a:endParaRPr lang="uk-UA"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4824426"/>
          </a:xfrm>
        </p:spPr>
        <p:txBody>
          <a:bodyPr/>
          <a:lstStyle/>
          <a:p>
            <a:pPr algn="just">
              <a:buNone/>
            </a:pPr>
            <a:r>
              <a:rPr lang="uk-UA" b="1" dirty="0" smtClean="0">
                <a:latin typeface="Times New Roman" pitchFamily="18" charset="0"/>
                <a:cs typeface="Times New Roman" pitchFamily="18" charset="0"/>
              </a:rPr>
              <a:t>Самоосвіта.</a:t>
            </a:r>
          </a:p>
          <a:p>
            <a:pPr algn="just"/>
            <a:r>
              <a:rPr lang="uk-UA" dirty="0" smtClean="0">
                <a:latin typeface="Times New Roman" pitchFamily="18" charset="0"/>
                <a:cs typeface="Times New Roman" pitchFamily="18" charset="0"/>
              </a:rPr>
              <a:t>№3-4 У фокусі: Підтримка дітей під час війни</a:t>
            </a:r>
          </a:p>
          <a:p>
            <a:pPr algn="just"/>
            <a:r>
              <a:rPr lang="uk-UA" dirty="0" smtClean="0">
                <a:latin typeface="Times New Roman" pitchFamily="18" charset="0"/>
                <a:cs typeface="Times New Roman" pitchFamily="18" charset="0"/>
              </a:rPr>
              <a:t>№5Пам’ятка для батьків у час воєнної небезпеки</a:t>
            </a:r>
          </a:p>
          <a:p>
            <a:pPr algn="just"/>
            <a:r>
              <a:rPr lang="uk-UA" dirty="0" smtClean="0">
                <a:latin typeface="Times New Roman" pitchFamily="18" charset="0"/>
                <a:cs typeface="Times New Roman" pitchFamily="18" charset="0"/>
              </a:rPr>
              <a:t>№6 Комунікативно-освітній простір ЗДО в умовах війни</a:t>
            </a:r>
          </a:p>
          <a:p>
            <a:pPr algn="just"/>
            <a:r>
              <a:rPr lang="uk-UA" dirty="0" smtClean="0">
                <a:latin typeface="Times New Roman" pitchFamily="18" charset="0"/>
                <a:cs typeface="Times New Roman" pitchFamily="18" charset="0"/>
              </a:rPr>
              <a:t>№7-8 Організація роботи з дітьми в захисних спорудах чи бомбосховищах</a:t>
            </a:r>
          </a:p>
          <a:p>
            <a:pPr algn="just"/>
            <a:r>
              <a:rPr lang="uk-UA" dirty="0" smtClean="0">
                <a:latin typeface="Times New Roman" pitchFamily="18" charset="0"/>
                <a:cs typeface="Times New Roman" pitchFamily="18" charset="0"/>
              </a:rPr>
              <a:t>Не просто укриття, а простір для життя</a:t>
            </a:r>
          </a:p>
          <a:p>
            <a:pPr algn="just"/>
            <a:r>
              <a:rPr lang="uk-UA" dirty="0" smtClean="0">
                <a:latin typeface="Times New Roman" pitchFamily="18" charset="0"/>
                <a:cs typeface="Times New Roman" pitchFamily="18" charset="0"/>
              </a:rPr>
              <a:t>№9 У фокусі:  Простір безпеки та любові</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Home\Desktop\1638240828_46-abrakadabra-fun-p-dvigayushchiesya-chelovechki-dlya-prezenta-52.png"/>
          <p:cNvPicPr>
            <a:picLocks noChangeAspect="1" noChangeArrowheads="1"/>
          </p:cNvPicPr>
          <p:nvPr/>
        </p:nvPicPr>
        <p:blipFill>
          <a:blip r:embed="rId2" cstate="print"/>
          <a:srcRect/>
          <a:stretch>
            <a:fillRect/>
          </a:stretch>
        </p:blipFill>
        <p:spPr bwMode="auto">
          <a:xfrm flipH="1">
            <a:off x="6929454" y="642918"/>
            <a:ext cx="1907540" cy="2928958"/>
          </a:xfrm>
          <a:prstGeom prst="rect">
            <a:avLst/>
          </a:prstGeom>
          <a:noFill/>
        </p:spPr>
      </p:pic>
      <p:sp>
        <p:nvSpPr>
          <p:cNvPr id="2" name="Заголовок 1"/>
          <p:cNvSpPr>
            <a:spLocks noGrp="1"/>
          </p:cNvSpPr>
          <p:nvPr>
            <p:ph type="title"/>
          </p:nvPr>
        </p:nvSpPr>
        <p:spPr>
          <a:xfrm>
            <a:off x="457200" y="428604"/>
            <a:ext cx="8229600" cy="857256"/>
          </a:xfrm>
        </p:spPr>
        <p:txBody>
          <a:bodyPr>
            <a:normAutofit/>
          </a:bodyPr>
          <a:lstStyle/>
          <a:p>
            <a:pPr algn="ctr"/>
            <a:r>
              <a:rPr lang="uk-UA" sz="3200" b="1" dirty="0" smtClean="0">
                <a:solidFill>
                  <a:srgbClr val="FF0000"/>
                </a:solidFill>
                <a:latin typeface="Times New Roman" pitchFamily="18" charset="0"/>
                <a:cs typeface="Times New Roman" pitchFamily="18" charset="0"/>
              </a:rPr>
              <a:t>Робота з батьками</a:t>
            </a:r>
            <a:endParaRPr lang="uk-UA"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1285860"/>
            <a:ext cx="8229600" cy="4967302"/>
          </a:xfrm>
        </p:spPr>
        <p:txBody>
          <a:bodyPr>
            <a:normAutofit fontScale="92500" lnSpcReduction="10000"/>
          </a:bodyPr>
          <a:lstStyle/>
          <a:p>
            <a:pPr algn="just"/>
            <a:r>
              <a:rPr lang="uk-UA" dirty="0" smtClean="0"/>
              <a:t>Соціальні мережі </a:t>
            </a:r>
            <a:r>
              <a:rPr lang="en-US" dirty="0" err="1" smtClean="0"/>
              <a:t>Viber</a:t>
            </a:r>
            <a:r>
              <a:rPr lang="uk-UA" dirty="0" smtClean="0"/>
              <a:t>, </a:t>
            </a:r>
            <a:r>
              <a:rPr lang="en-US" dirty="0" smtClean="0"/>
              <a:t>Telegram </a:t>
            </a:r>
            <a:endParaRPr lang="uk-UA" dirty="0" smtClean="0"/>
          </a:p>
          <a:p>
            <a:pPr algn="just"/>
            <a:r>
              <a:rPr lang="uk-UA" dirty="0" smtClean="0"/>
              <a:t>Сайт закладу</a:t>
            </a:r>
          </a:p>
          <a:p>
            <a:pPr algn="just"/>
            <a:r>
              <a:rPr lang="uk-UA" dirty="0" smtClean="0"/>
              <a:t>Куточки для </a:t>
            </a:r>
            <a:r>
              <a:rPr lang="uk-UA" dirty="0" err="1" smtClean="0"/>
              <a:t>батьків-</a:t>
            </a:r>
            <a:r>
              <a:rPr lang="uk-UA" dirty="0" smtClean="0"/>
              <a:t> пам’ятки, поради</a:t>
            </a:r>
          </a:p>
          <a:p>
            <a:pPr algn="just"/>
            <a:r>
              <a:rPr lang="uk-UA" dirty="0" smtClean="0"/>
              <a:t>Індивідуальне консультування</a:t>
            </a:r>
          </a:p>
          <a:p>
            <a:pPr algn="just"/>
            <a:r>
              <a:rPr lang="uk-UA" dirty="0" smtClean="0"/>
              <a:t>Інструктажі </a:t>
            </a:r>
            <a:endParaRPr lang="en-US" dirty="0" smtClean="0"/>
          </a:p>
          <a:p>
            <a:pPr algn="just"/>
            <a:r>
              <a:rPr lang="uk-UA" dirty="0" smtClean="0"/>
              <a:t>Інформування ВПО в  яких є діти дошкільного віку, що можуть долучитись до освітнього процесу.</a:t>
            </a:r>
            <a:endParaRPr lang="en-US" dirty="0" smtClean="0"/>
          </a:p>
          <a:p>
            <a:pPr algn="just"/>
            <a:r>
              <a:rPr lang="en-US" dirty="0" smtClean="0"/>
              <a:t> </a:t>
            </a:r>
            <a:r>
              <a:rPr lang="uk-UA" dirty="0" smtClean="0"/>
              <a:t>Психологічний супровід дітей та їхніх батьків у кризовому стані.</a:t>
            </a:r>
          </a:p>
          <a:p>
            <a:pPr algn="just"/>
            <a:r>
              <a:rPr lang="uk-UA" dirty="0" smtClean="0"/>
              <a:t>Робота Консультативного центру (діти, які на період воєнного стану не відвідують ЗДО)</a:t>
            </a:r>
          </a:p>
          <a:p>
            <a:pPr algn="just"/>
            <a:r>
              <a:rPr lang="uk-UA" dirty="0" smtClean="0"/>
              <a:t>Організація роботи з батьками дітей з ООП</a:t>
            </a:r>
          </a:p>
          <a:p>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uk-UA" sz="3200" b="1" dirty="0" smtClean="0">
                <a:solidFill>
                  <a:srgbClr val="FF0000"/>
                </a:solidFill>
                <a:latin typeface="Times New Roman" pitchFamily="18" charset="0"/>
                <a:cs typeface="Times New Roman" pitchFamily="18" charset="0"/>
              </a:rPr>
              <a:t>Просвітницька робота з дітьми</a:t>
            </a:r>
            <a:br>
              <a:rPr lang="uk-UA" sz="3200" b="1" dirty="0" smtClean="0">
                <a:solidFill>
                  <a:srgbClr val="FF0000"/>
                </a:solidFill>
                <a:latin typeface="Times New Roman" pitchFamily="18" charset="0"/>
                <a:cs typeface="Times New Roman" pitchFamily="18" charset="0"/>
              </a:rPr>
            </a:br>
            <a:endParaRPr lang="uk-UA" sz="3200" b="1" dirty="0">
              <a:solidFill>
                <a:srgbClr val="FF0000"/>
              </a:solidFill>
              <a:latin typeface="Times New Roman" pitchFamily="18" charset="0"/>
              <a:cs typeface="Times New Roman" pitchFamily="18" charset="0"/>
            </a:endParaRPr>
          </a:p>
        </p:txBody>
      </p:sp>
      <p:pic>
        <p:nvPicPr>
          <p:cNvPr id="3074" name="Picture 2" descr="C:\Users\Home\Desktop\20221020_041145.jpg"/>
          <p:cNvPicPr>
            <a:picLocks noGrp="1" noChangeAspect="1" noChangeArrowheads="1"/>
          </p:cNvPicPr>
          <p:nvPr>
            <p:ph idx="1"/>
          </p:nvPr>
        </p:nvPicPr>
        <p:blipFill>
          <a:blip r:embed="rId2" cstate="print"/>
          <a:srcRect/>
          <a:stretch>
            <a:fillRect/>
          </a:stretch>
        </p:blipFill>
        <p:spPr bwMode="auto">
          <a:xfrm>
            <a:off x="5500694" y="4714884"/>
            <a:ext cx="3427167" cy="1851027"/>
          </a:xfrm>
          <a:prstGeom prst="rect">
            <a:avLst/>
          </a:prstGeom>
          <a:noFill/>
        </p:spPr>
      </p:pic>
      <p:sp>
        <p:nvSpPr>
          <p:cNvPr id="4" name="Прямоугольник 3"/>
          <p:cNvSpPr/>
          <p:nvPr/>
        </p:nvSpPr>
        <p:spPr>
          <a:xfrm>
            <a:off x="428596" y="1142984"/>
            <a:ext cx="7643866" cy="4524315"/>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Тижні безпеки </a:t>
            </a:r>
          </a:p>
          <a:p>
            <a:pPr algn="just"/>
            <a:r>
              <a:rPr lang="uk-UA" b="1" dirty="0" smtClean="0">
                <a:solidFill>
                  <a:srgbClr val="FF0000"/>
                </a:solidFill>
                <a:latin typeface="Times New Roman" pitchFamily="18" charset="0"/>
                <a:cs typeface="Times New Roman" pitchFamily="18" charset="0"/>
              </a:rPr>
              <a:t>День Миру</a:t>
            </a:r>
          </a:p>
          <a:p>
            <a:pPr algn="just"/>
            <a:r>
              <a:rPr lang="uk-UA" b="1" dirty="0" smtClean="0">
                <a:solidFill>
                  <a:srgbClr val="FF0000"/>
                </a:solidFill>
                <a:latin typeface="Times New Roman" pitchFamily="18" charset="0"/>
                <a:cs typeface="Times New Roman" pitchFamily="18" charset="0"/>
              </a:rPr>
              <a:t>Розвага </a:t>
            </a:r>
            <a:r>
              <a:rPr lang="uk-UA" b="1" dirty="0" err="1" smtClean="0">
                <a:solidFill>
                  <a:srgbClr val="FF0000"/>
                </a:solidFill>
                <a:latin typeface="Times New Roman" pitchFamily="18" charset="0"/>
                <a:cs typeface="Times New Roman" pitchFamily="18" charset="0"/>
              </a:rPr>
              <a:t>“Козацькі</a:t>
            </a:r>
            <a:r>
              <a:rPr lang="uk-UA" b="1" dirty="0" smtClean="0">
                <a:solidFill>
                  <a:srgbClr val="FF0000"/>
                </a:solidFill>
                <a:latin typeface="Times New Roman" pitchFamily="18" charset="0"/>
                <a:cs typeface="Times New Roman" pitchFamily="18" charset="0"/>
              </a:rPr>
              <a:t> </a:t>
            </a:r>
            <a:r>
              <a:rPr lang="uk-UA" b="1" dirty="0" err="1" smtClean="0">
                <a:solidFill>
                  <a:srgbClr val="FF0000"/>
                </a:solidFill>
                <a:latin typeface="Times New Roman" pitchFamily="18" charset="0"/>
                <a:cs typeface="Times New Roman" pitchFamily="18" charset="0"/>
              </a:rPr>
              <a:t>забави”</a:t>
            </a:r>
            <a:endParaRPr lang="uk-UA" b="1" dirty="0" smtClean="0">
              <a:solidFill>
                <a:srgbClr val="FF0000"/>
              </a:solidFill>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По всій Україні у мережі кінотеатрів </a:t>
            </a:r>
            <a:r>
              <a:rPr lang="uk-UA" dirty="0" smtClean="0">
                <a:latin typeface="Times New Roman" pitchFamily="18" charset="0"/>
                <a:cs typeface="Times New Roman" pitchFamily="18" charset="0"/>
                <a:hlinkClick r:id="rId3"/>
              </a:rPr>
              <a:t>Планета Кіно</a:t>
            </a:r>
            <a:r>
              <a:rPr lang="uk-UA" dirty="0" smtClean="0">
                <a:latin typeface="Times New Roman" pitchFamily="18" charset="0"/>
                <a:cs typeface="Times New Roman" pitchFamily="18" charset="0"/>
              </a:rPr>
              <a:t> та </a:t>
            </a:r>
            <a:r>
              <a:rPr lang="en-US" dirty="0" smtClean="0">
                <a:latin typeface="Times New Roman" pitchFamily="18" charset="0"/>
                <a:cs typeface="Times New Roman" pitchFamily="18" charset="0"/>
                <a:hlinkClick r:id="rId4"/>
              </a:rPr>
              <a:t>Multiplex</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транслюються анімаційні уроки </a:t>
            </a:r>
            <a:r>
              <a:rPr lang="uk-UA" dirty="0" smtClean="0">
                <a:latin typeface="Times New Roman" pitchFamily="18" charset="0"/>
                <a:cs typeface="Times New Roman" pitchFamily="18" charset="0"/>
                <a:hlinkClick r:id="rId5"/>
              </a:rPr>
              <a:t>ДСНС України</a:t>
            </a:r>
            <a:r>
              <a:rPr lang="uk-UA" dirty="0" smtClean="0">
                <a:latin typeface="Times New Roman" pitchFamily="18" charset="0"/>
                <a:cs typeface="Times New Roman" pitchFamily="18" charset="0"/>
              </a:rPr>
              <a:t> на тему актуальних загроз сьогодення. </a:t>
            </a:r>
          </a:p>
          <a:p>
            <a:pPr algn="just"/>
            <a:r>
              <a:rPr lang="uk-UA" dirty="0" err="1" smtClean="0">
                <a:latin typeface="Times New Roman" pitchFamily="18" charset="0"/>
                <a:cs typeface="Times New Roman" pitchFamily="18" charset="0"/>
              </a:rPr>
              <a:t>Мульфільми</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“Що</a:t>
            </a:r>
            <a:r>
              <a:rPr lang="uk-UA" dirty="0" smtClean="0">
                <a:latin typeface="Times New Roman" pitchFamily="18" charset="0"/>
                <a:cs typeface="Times New Roman" pitchFamily="18" charset="0"/>
              </a:rPr>
              <a:t> робити , коли лунає </a:t>
            </a:r>
            <a:r>
              <a:rPr lang="uk-UA" dirty="0" err="1" smtClean="0">
                <a:latin typeface="Times New Roman" pitchFamily="18" charset="0"/>
                <a:cs typeface="Times New Roman" pitchFamily="18" charset="0"/>
              </a:rPr>
              <a:t>сирена”</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“ДіккіПесик</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Патрон”</a:t>
            </a:r>
            <a:endParaRPr lang="uk-UA"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«Правила </a:t>
            </a:r>
            <a:r>
              <a:rPr lang="ru-RU" dirty="0" err="1" smtClean="0">
                <a:latin typeface="Times New Roman" pitchFamily="18" charset="0"/>
                <a:cs typeface="Times New Roman" pitchFamily="18" charset="0"/>
              </a:rPr>
              <a:t>поведінки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a:t>
            </a:r>
            <a:r>
              <a:rPr lang="ru-RU" dirty="0" err="1" smtClean="0">
                <a:latin typeface="Times New Roman" pitchFamily="18" charset="0"/>
                <a:cs typeface="Times New Roman" pitchFamily="18" charset="0"/>
              </a:rPr>
              <a:t>повітряної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тривоги</a:t>
            </a:r>
            <a:r>
              <a:rPr lang="ru-RU" dirty="0" smtClean="0">
                <a:latin typeface="Times New Roman" pitchFamily="18" charset="0"/>
                <a:cs typeface="Times New Roman" pitchFamily="18" charset="0"/>
              </a:rPr>
              <a:t>. Сирена -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робити</a:t>
            </a:r>
            <a:r>
              <a:rPr lang="ru-RU" dirty="0" smtClean="0">
                <a:latin typeface="Times New Roman" pitchFamily="18" charset="0"/>
                <a:cs typeface="Times New Roman" pitchFamily="18" charset="0"/>
              </a:rPr>
              <a:t>? Правила </a:t>
            </a:r>
            <a:r>
              <a:rPr lang="ru-RU" dirty="0" err="1" smtClean="0">
                <a:latin typeface="Times New Roman" pitchFamily="18" charset="0"/>
                <a:cs typeface="Times New Roman" pitchFamily="18" charset="0"/>
              </a:rPr>
              <a:t>поведінки</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a:t>
            </a:r>
            <a:r>
              <a:rPr lang="ru-RU" dirty="0" smtClean="0"/>
              <a:t>Як </a:t>
            </a:r>
            <a:r>
              <a:rPr lang="ru-RU" dirty="0" err="1" smtClean="0"/>
              <a:t>діяти</a:t>
            </a:r>
            <a:r>
              <a:rPr lang="ru-RU" dirty="0" smtClean="0"/>
              <a:t> </a:t>
            </a:r>
            <a:r>
              <a:rPr lang="ru-RU" dirty="0" err="1" smtClean="0"/>
              <a:t>під</a:t>
            </a:r>
            <a:r>
              <a:rPr lang="ru-RU" dirty="0" smtClean="0"/>
              <a:t> час сигналу "</a:t>
            </a:r>
            <a:r>
              <a:rPr lang="ru-RU" dirty="0" err="1" smtClean="0"/>
              <a:t>Повітряна</a:t>
            </a:r>
            <a:r>
              <a:rPr lang="ru-RU" dirty="0" smtClean="0"/>
              <a:t> </a:t>
            </a:r>
            <a:r>
              <a:rPr lang="ru-RU" dirty="0" err="1" smtClean="0"/>
              <a:t>тривога</a:t>
            </a:r>
            <a:r>
              <a:rPr lang="ru-RU" dirty="0" smtClean="0"/>
              <a:t>". </a:t>
            </a:r>
            <a:r>
              <a:rPr lang="ru-RU" dirty="0" err="1" smtClean="0"/>
              <a:t>Пам'ятка</a:t>
            </a:r>
            <a:r>
              <a:rPr lang="ru-RU" dirty="0" smtClean="0"/>
              <a:t> для </a:t>
            </a:r>
            <a:r>
              <a:rPr lang="ru-RU" dirty="0" err="1" smtClean="0"/>
              <a:t>дітей</a:t>
            </a:r>
            <a:r>
              <a:rPr lang="ru-RU" dirty="0" smtClean="0"/>
              <a:t>.»</a:t>
            </a:r>
          </a:p>
          <a:p>
            <a:pPr algn="just"/>
            <a:r>
              <a:rPr lang="ru-RU" dirty="0" smtClean="0">
                <a:latin typeface="Times New Roman" pitchFamily="18" charset="0"/>
                <a:cs typeface="Times New Roman" pitchFamily="18" charset="0"/>
              </a:rPr>
              <a:t>«</a:t>
            </a:r>
            <a:r>
              <a:rPr lang="ru-RU" b="1" dirty="0" err="1" smtClean="0"/>
              <a:t>Безпека</a:t>
            </a:r>
            <a:r>
              <a:rPr lang="ru-RU" b="1" dirty="0" smtClean="0"/>
              <a:t> для </a:t>
            </a:r>
            <a:r>
              <a:rPr lang="ru-RU" b="1" dirty="0" err="1" smtClean="0"/>
              <a:t>дітей</a:t>
            </a:r>
            <a:r>
              <a:rPr lang="ru-RU" b="1" dirty="0" smtClean="0"/>
              <a:t> </a:t>
            </a:r>
            <a:r>
              <a:rPr lang="ru-RU" b="1" dirty="0" err="1" smtClean="0"/>
              <a:t>під</a:t>
            </a:r>
            <a:r>
              <a:rPr lang="ru-RU" b="1" dirty="0" smtClean="0"/>
              <a:t> час </a:t>
            </a:r>
            <a:r>
              <a:rPr lang="ru-RU" b="1" dirty="0" err="1" smtClean="0"/>
              <a:t>війни</a:t>
            </a:r>
            <a:r>
              <a:rPr lang="ru-RU" b="1" dirty="0" smtClean="0"/>
              <a:t>.»</a:t>
            </a:r>
          </a:p>
          <a:p>
            <a:pPr algn="just"/>
            <a:r>
              <a:rPr lang="ru-RU" b="1" dirty="0" smtClean="0">
                <a:latin typeface="Times New Roman" pitchFamily="18" charset="0"/>
                <a:cs typeface="Times New Roman" pitchFamily="18" charset="0"/>
              </a:rPr>
              <a:t>«</a:t>
            </a:r>
            <a:r>
              <a:rPr lang="ru-RU" b="1" dirty="0" smtClean="0"/>
              <a:t>Як </a:t>
            </a:r>
            <a:r>
              <a:rPr lang="ru-RU" b="1" dirty="0" err="1" smtClean="0"/>
              <a:t>позбутися</a:t>
            </a:r>
            <a:r>
              <a:rPr lang="ru-RU" b="1" dirty="0" smtClean="0"/>
              <a:t> </a:t>
            </a:r>
            <a:r>
              <a:rPr lang="ru-RU" b="1" dirty="0" err="1" smtClean="0"/>
              <a:t>від</a:t>
            </a:r>
            <a:r>
              <a:rPr lang="ru-RU" b="1" dirty="0" smtClean="0"/>
              <a:t> </a:t>
            </a:r>
            <a:r>
              <a:rPr lang="ru-RU" b="1" dirty="0" err="1" smtClean="0"/>
              <a:t>тривоги</a:t>
            </a:r>
            <a:r>
              <a:rPr lang="ru-RU" b="1" dirty="0" smtClean="0"/>
              <a:t>, страху та </a:t>
            </a:r>
            <a:r>
              <a:rPr lang="ru-RU" b="1" dirty="0" err="1" smtClean="0"/>
              <a:t>занепокоєння</a:t>
            </a:r>
            <a:r>
              <a:rPr lang="ru-RU" b="1" dirty="0" smtClean="0"/>
              <a:t>?»</a:t>
            </a:r>
          </a:p>
          <a:p>
            <a:pPr algn="just"/>
            <a:r>
              <a:rPr lang="ru-RU" b="1" dirty="0" smtClean="0"/>
              <a:t>«Ой у </a:t>
            </a:r>
            <a:r>
              <a:rPr lang="ru-RU" b="1" dirty="0" err="1" smtClean="0"/>
              <a:t>лузі</a:t>
            </a:r>
            <a:r>
              <a:rPr lang="ru-RU" b="1" dirty="0" smtClean="0"/>
              <a:t> </a:t>
            </a:r>
            <a:r>
              <a:rPr lang="ru-RU" b="1" dirty="0" err="1" smtClean="0"/>
              <a:t>червона</a:t>
            </a:r>
            <a:r>
              <a:rPr lang="ru-RU" b="1" dirty="0" smtClean="0"/>
              <a:t> калина»</a:t>
            </a:r>
          </a:p>
          <a:p>
            <a:pPr algn="just"/>
            <a:r>
              <a:rPr lang="uk-UA" dirty="0" err="1" smtClean="0">
                <a:latin typeface="Times New Roman" pitchFamily="18" charset="0"/>
                <a:cs typeface="Times New Roman" pitchFamily="18" charset="0"/>
              </a:rPr>
              <a:t>Мультфільм-</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руханка</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“Коли</a:t>
            </a:r>
            <a:r>
              <a:rPr lang="uk-UA" dirty="0" smtClean="0">
                <a:latin typeface="Times New Roman" pitchFamily="18" charset="0"/>
                <a:cs typeface="Times New Roman" pitchFamily="18" charset="0"/>
              </a:rPr>
              <a:t> сирену </a:t>
            </a:r>
            <a:r>
              <a:rPr lang="uk-UA" dirty="0" err="1" smtClean="0">
                <a:latin typeface="Times New Roman" pitchFamily="18" charset="0"/>
                <a:cs typeface="Times New Roman" pitchFamily="18" charset="0"/>
              </a:rPr>
              <a:t>чуєш-</a:t>
            </a:r>
            <a:r>
              <a:rPr lang="uk-UA" dirty="0" smtClean="0">
                <a:latin typeface="Times New Roman" pitchFamily="18" charset="0"/>
                <a:cs typeface="Times New Roman" pitchFamily="18" charset="0"/>
              </a:rPr>
              <a:t> то ЗСУ </a:t>
            </a:r>
            <a:r>
              <a:rPr lang="uk-UA" dirty="0" err="1" smtClean="0">
                <a:latin typeface="Times New Roman" pitchFamily="18" charset="0"/>
                <a:cs typeface="Times New Roman" pitchFamily="18" charset="0"/>
              </a:rPr>
              <a:t>працює”</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“Крокуй</a:t>
            </a:r>
            <a:r>
              <a:rPr lang="uk-UA" dirty="0" smtClean="0">
                <a:latin typeface="Times New Roman" pitchFamily="18" charset="0"/>
                <a:cs typeface="Times New Roman" pitchFamily="18" charset="0"/>
              </a:rPr>
              <a:t> до </a:t>
            </a:r>
            <a:r>
              <a:rPr lang="uk-UA" dirty="0" err="1" smtClean="0">
                <a:latin typeface="Times New Roman" pitchFamily="18" charset="0"/>
                <a:cs typeface="Times New Roman" pitchFamily="18" charset="0"/>
              </a:rPr>
              <a:t>укриття”</a:t>
            </a:r>
            <a:endParaRPr lang="uk-UA" dirty="0">
              <a:latin typeface="Times New Roman" pitchFamily="18" charset="0"/>
              <a:cs typeface="Times New Roman" pitchFamily="18" charset="0"/>
            </a:endParaRPr>
          </a:p>
        </p:txBody>
      </p:sp>
      <p:sp>
        <p:nvSpPr>
          <p:cNvPr id="1026" name="AutoShape 2" descr="file:///C:/Users/Home/Desktop/hqdefaul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028" name="AutoShape 4" descr="file:///C:/Users/Home/Desktop/hqdefaul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pPr algn="ctr"/>
            <a:r>
              <a:rPr lang="uk-UA" sz="3200" b="1" dirty="0" smtClean="0">
                <a:solidFill>
                  <a:srgbClr val="FF0000"/>
                </a:solidFill>
                <a:latin typeface="Times New Roman" pitchFamily="18" charset="0"/>
                <a:cs typeface="Times New Roman" pitchFamily="18" charset="0"/>
              </a:rPr>
              <a:t>Пам’ятки для дітей</a:t>
            </a:r>
            <a:endParaRPr lang="uk-UA" sz="3200" b="1"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tretch>
            <a:fillRect/>
          </a:stretch>
        </p:blipFill>
        <p:spPr bwMode="auto">
          <a:xfrm>
            <a:off x="457200" y="1571612"/>
            <a:ext cx="8229600" cy="47201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71472" y="357167"/>
            <a:ext cx="8143932" cy="5967434"/>
          </a:xfrm>
        </p:spPr>
        <p:txBody>
          <a:bodyPr>
            <a:normAutofit fontScale="55000" lnSpcReduction="20000"/>
          </a:bodyPr>
          <a:lstStyle/>
          <a:p>
            <a:pPr algn="just"/>
            <a:r>
              <a:rPr lang="uk-UA" sz="3200" dirty="0" smtClean="0">
                <a:latin typeface="Times New Roman" pitchFamily="18" charset="0"/>
                <a:cs typeface="Times New Roman" pitchFamily="18" charset="0"/>
              </a:rPr>
              <a:t>Для організації роботи з дітьми радимо скористатися </a:t>
            </a:r>
            <a:r>
              <a:rPr lang="uk-UA" sz="3200" dirty="0" err="1" smtClean="0">
                <a:latin typeface="Times New Roman" pitchFamily="18" charset="0"/>
                <a:cs typeface="Times New Roman" pitchFamily="18" charset="0"/>
              </a:rPr>
              <a:t>інформаційно</a:t>
            </a:r>
            <a:r>
              <a:rPr lang="uk-UA" sz="3200" dirty="0" smtClean="0">
                <a:latin typeface="Times New Roman" pitchFamily="18" charset="0"/>
                <a:cs typeface="Times New Roman" pitchFamily="18" charset="0"/>
              </a:rPr>
              <a:t> освітніми матеріалами, що розміщені на сайті МОН у вільному доступі: </a:t>
            </a:r>
          </a:p>
          <a:p>
            <a:pPr algn="just"/>
            <a:r>
              <a:rPr lang="uk-UA" sz="3200" dirty="0" smtClean="0">
                <a:latin typeface="Times New Roman" pitchFamily="18" charset="0"/>
                <a:cs typeface="Times New Roman" pitchFamily="18" charset="0"/>
              </a:rPr>
              <a:t>• «Сучасне </a:t>
            </a:r>
            <a:r>
              <a:rPr lang="uk-UA" sz="3200" dirty="0" err="1" smtClean="0">
                <a:latin typeface="Times New Roman" pitchFamily="18" charset="0"/>
                <a:cs typeface="Times New Roman" pitchFamily="18" charset="0"/>
              </a:rPr>
              <a:t>дошкілля</a:t>
            </a:r>
            <a:r>
              <a:rPr lang="uk-UA" sz="3200" dirty="0" smtClean="0">
                <a:latin typeface="Times New Roman" pitchFamily="18" charset="0"/>
                <a:cs typeface="Times New Roman" pitchFamily="18" charset="0"/>
              </a:rPr>
              <a:t> під крилами захисту». </a:t>
            </a:r>
          </a:p>
          <a:p>
            <a:pPr algn="just"/>
            <a:r>
              <a:rPr lang="uk-UA" sz="3200" dirty="0" smtClean="0">
                <a:latin typeface="Times New Roman" pitchFamily="18" charset="0"/>
                <a:cs typeface="Times New Roman" pitchFamily="18" charset="0"/>
              </a:rPr>
              <a:t>• поради з надання першої психологічної допомоги людям, які пережили кризову подію; </a:t>
            </a:r>
          </a:p>
          <a:p>
            <a:pPr algn="just"/>
            <a:r>
              <a:rPr lang="uk-UA" sz="3200" dirty="0" smtClean="0">
                <a:latin typeface="Times New Roman" pitchFamily="18" charset="0"/>
                <a:cs typeface="Times New Roman" pitchFamily="18" charset="0"/>
              </a:rPr>
              <a:t>• поради </a:t>
            </a:r>
            <a:r>
              <a:rPr lang="uk-UA" sz="3200" dirty="0" err="1" smtClean="0">
                <a:latin typeface="Times New Roman" pitchFamily="18" charset="0"/>
                <a:cs typeface="Times New Roman" pitchFamily="18" charset="0"/>
              </a:rPr>
              <a:t>ід</a:t>
            </a:r>
            <a:r>
              <a:rPr lang="uk-UA" sz="3200" dirty="0" smtClean="0">
                <a:latin typeface="Times New Roman" pitchFamily="18" charset="0"/>
                <a:cs typeface="Times New Roman" pitchFamily="18" charset="0"/>
              </a:rPr>
              <a:t> експертів ЮНІСЕФ «Як підтримати дітей у стресових ситуаціях»; </a:t>
            </a:r>
          </a:p>
          <a:p>
            <a:pPr algn="just"/>
            <a:r>
              <a:rPr lang="uk-UA" sz="3200" dirty="0" smtClean="0">
                <a:latin typeface="Times New Roman" pitchFamily="18" charset="0"/>
                <a:cs typeface="Times New Roman" pitchFamily="18" charset="0"/>
              </a:rPr>
              <a:t>• інформаційний комікс для дітей «Поради від захисника України»; </a:t>
            </a:r>
          </a:p>
          <a:p>
            <a:pPr algn="just"/>
            <a:r>
              <a:rPr lang="uk-UA" sz="3200" dirty="0" smtClean="0">
                <a:latin typeface="Times New Roman" pitchFamily="18" charset="0"/>
                <a:cs typeface="Times New Roman" pitchFamily="18" charset="0"/>
              </a:rPr>
              <a:t>• хрестоматія для дітей дошкільного віку «Моя країна – Україна» з національно-патріотичного виховання;  </a:t>
            </a:r>
          </a:p>
          <a:p>
            <a:pPr algn="just"/>
            <a:r>
              <a:rPr lang="uk-UA" sz="3200" dirty="0" smtClean="0">
                <a:latin typeface="Times New Roman" pitchFamily="18" charset="0"/>
                <a:cs typeface="Times New Roman" pitchFamily="18" charset="0"/>
              </a:rPr>
              <a:t>• довідник «У разі надзвичайної ситуації або війни», в якому зібрані поради, як захистити себе у надзвичайній ситуації; </a:t>
            </a:r>
          </a:p>
          <a:p>
            <a:pPr algn="just"/>
            <a:r>
              <a:rPr lang="uk-UA" sz="3200" dirty="0" smtClean="0">
                <a:latin typeface="Times New Roman" pitchFamily="18" charset="0"/>
                <a:cs typeface="Times New Roman" pitchFamily="18" charset="0"/>
              </a:rPr>
              <a:t>• про забезпечення психологічного супроводу учасників освітнього процесу в умовах воєнного стану можна дізнатися з листа МОН № 1/3737-22 від 29.03.2022. </a:t>
            </a:r>
          </a:p>
          <a:p>
            <a:pPr algn="just"/>
            <a:r>
              <a:rPr lang="uk-UA" sz="3200" dirty="0" err="1" smtClean="0">
                <a:latin typeface="Times New Roman" pitchFamily="18" charset="0"/>
                <a:cs typeface="Times New Roman" pitchFamily="18" charset="0"/>
              </a:rPr>
              <a:t>•питання</a:t>
            </a:r>
            <a:r>
              <a:rPr lang="uk-UA" sz="3200" dirty="0" smtClean="0">
                <a:latin typeface="Times New Roman" pitchFamily="18" charset="0"/>
                <a:cs typeface="Times New Roman" pitchFamily="18" charset="0"/>
              </a:rPr>
              <a:t> організації освітнього процесу у закладах освіти регламентовано листом МОН № 1/3371-22 від 06.03.2022 «Про організацію освітнього процесу в умовах військових дій»; </a:t>
            </a:r>
          </a:p>
          <a:p>
            <a:pPr algn="just"/>
            <a:r>
              <a:rPr lang="uk-UA" sz="3200" dirty="0" smtClean="0">
                <a:latin typeface="Times New Roman" pitchFamily="18" charset="0"/>
                <a:cs typeface="Times New Roman" pitchFamily="18" charset="0"/>
              </a:rPr>
              <a:t>• лист МОН від 02.04.2022 р. № 1/3845-22 «Про рекомендації для працівників закладів дошкільної освіти на період дії воєнного стану в Україні» </a:t>
            </a:r>
          </a:p>
          <a:p>
            <a:pPr algn="just"/>
            <a:r>
              <a:rPr lang="uk-UA" sz="3200" dirty="0" smtClean="0">
                <a:latin typeface="Times New Roman" pitchFamily="18" charset="0"/>
                <a:cs typeface="Times New Roman" pitchFamily="18" charset="0"/>
              </a:rPr>
              <a:t>Довідник «У разі надзвичайної ситуації або війни» (поради, як захистити себе у надзвичайній ситуації)</a:t>
            </a:r>
          </a:p>
          <a:p>
            <a:pPr algn="just"/>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428603"/>
            <a:ext cx="8358246" cy="5895997"/>
          </a:xfrm>
        </p:spPr>
        <p:txBody>
          <a:bodyPr>
            <a:noAutofit/>
          </a:bodyPr>
          <a:lstStyle/>
          <a:p>
            <a:pPr algn="just"/>
            <a:r>
              <a:rPr lang="uk-UA" sz="1800" dirty="0" smtClean="0">
                <a:latin typeface="Times New Roman" pitchFamily="18" charset="0"/>
                <a:cs typeface="Times New Roman" pitchFamily="18" charset="0"/>
              </a:rPr>
              <a:t>Лист МОН № 1/3737-22 від 29.03. 2022 «Про забезпечення психологічного супроводу учасників освітнього процесу в умовах воєнного стану в Україні». </a:t>
            </a:r>
          </a:p>
          <a:p>
            <a:pPr algn="just"/>
            <a:r>
              <a:rPr lang="uk-UA" sz="1800" dirty="0" smtClean="0">
                <a:latin typeface="Times New Roman" pitchFamily="18" charset="0"/>
                <a:cs typeface="Times New Roman" pitchFamily="18" charset="0"/>
              </a:rPr>
              <a:t>Як заспокоїти дітей під час війни </a:t>
            </a:r>
            <a:r>
              <a:rPr lang="en-US" sz="1800" dirty="0" smtClean="0">
                <a:latin typeface="Times New Roman" pitchFamily="18" charset="0"/>
                <a:cs typeface="Times New Roman" pitchFamily="18" charset="0"/>
              </a:rPr>
              <a:t>https://mon.gov.ua/ua/news/monzapuskaye-informacijnu-kampaniyu-pro-te-yak-zaspokoyiti-ditej-pid-chas-vijni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Як подбати про дитину, якщо ви знаходитеся з нею в укритті </a:t>
            </a:r>
            <a:r>
              <a:rPr lang="en-US" sz="1800" dirty="0" smtClean="0">
                <a:latin typeface="Times New Roman" pitchFamily="18" charset="0"/>
                <a:cs typeface="Times New Roman" pitchFamily="18" charset="0"/>
              </a:rPr>
              <a:t>https://www.youtube.com/watch?v=VpJXr3UXCvo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Правила підтримки, якщо родина евакуюється з дитиною </a:t>
            </a:r>
            <a:r>
              <a:rPr lang="en-US" sz="1800" dirty="0" smtClean="0">
                <a:latin typeface="Times New Roman" pitchFamily="18" charset="0"/>
                <a:cs typeface="Times New Roman" pitchFamily="18" charset="0"/>
              </a:rPr>
              <a:t>https://www.youtube.com/watch?v=8ml9RPFun7s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Фізична безпека дітей під час війни. Сайт «Освітній омбудсмен України» </a:t>
            </a:r>
            <a:r>
              <a:rPr lang="en-US" sz="1800" dirty="0" smtClean="0">
                <a:latin typeface="Times New Roman" pitchFamily="18" charset="0"/>
                <a:cs typeface="Times New Roman" pitchFamily="18" charset="0"/>
              </a:rPr>
              <a:t>https://eo.gov.ua/fizychna-bezpeka-ditey-pid-chas-viyny-pravylapovedinky-v-evakuatsii-na-okupovanykh-terytoriiakh-i-v-zoni-boyovykhdiy/2022/03/19/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Як допомагати дітям у замкненому просторі </a:t>
            </a:r>
            <a:r>
              <a:rPr lang="en-US" sz="1800" dirty="0" smtClean="0">
                <a:latin typeface="Times New Roman" pitchFamily="18" charset="0"/>
                <a:cs typeface="Times New Roman" pitchFamily="18" charset="0"/>
              </a:rPr>
              <a:t>http://www.barabooka.com.ua/yak-dopomagati-dityam-u-zamknenomu-prostori/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Як говорити про війну та повітряну тривогу з дітьми: поради чернівецької </a:t>
            </a:r>
            <a:r>
              <a:rPr lang="uk-UA" sz="1800" dirty="0" err="1" smtClean="0">
                <a:latin typeface="Times New Roman" pitchFamily="18" charset="0"/>
                <a:cs typeface="Times New Roman" pitchFamily="18" charset="0"/>
              </a:rPr>
              <a:t>психологині</a:t>
            </a:r>
            <a:r>
              <a:rPr lang="uk-UA"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https://shpalta.media/2022/03/02/yak-govoriti-provijnu-ta-povitryanu-trivogu-z-ditmi-poradi-cherniveckoi-psixologini/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Лист МОН № 1/3371-22 від 06.03.2022 «Про організацію освітнього процесу в умовах військових дій» (питання організації освітнього процесу у закладах освіти) </a:t>
            </a:r>
          </a:p>
          <a:p>
            <a:pPr algn="just"/>
            <a:r>
              <a:rPr lang="uk-UA" sz="1800" dirty="0" smtClean="0">
                <a:latin typeface="Times New Roman" pitchFamily="18" charset="0"/>
                <a:cs typeface="Times New Roman" pitchFamily="18" charset="0"/>
              </a:rPr>
              <a:t>Лист МОН від 02.04.2022 р. № 1/3845-22 «Про рекомендації для працівників закладів дошкільної освіти на період дії воєнного стану в Україні».</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928671"/>
            <a:ext cx="7729566" cy="5395930"/>
          </a:xfrm>
        </p:spPr>
        <p:txBody>
          <a:bodyPr>
            <a:normAutofit/>
          </a:bodyPr>
          <a:lstStyle/>
          <a:p>
            <a:pPr algn="just"/>
            <a:r>
              <a:rPr lang="uk-UA" b="1" dirty="0" smtClean="0">
                <a:solidFill>
                  <a:srgbClr val="FF0000"/>
                </a:solidFill>
              </a:rPr>
              <a:t>Просвітницька </a:t>
            </a:r>
            <a:r>
              <a:rPr lang="uk-UA" b="1" dirty="0" err="1" smtClean="0">
                <a:solidFill>
                  <a:srgbClr val="FF0000"/>
                </a:solidFill>
              </a:rPr>
              <a:t>діяльність–це</a:t>
            </a:r>
            <a:r>
              <a:rPr lang="uk-UA" b="1" dirty="0" smtClean="0">
                <a:solidFill>
                  <a:srgbClr val="FF0000"/>
                </a:solidFill>
              </a:rPr>
              <a:t> </a:t>
            </a:r>
            <a:r>
              <a:rPr lang="uk-UA" dirty="0" smtClean="0"/>
              <a:t>сталий, цілеспрямований процес створення інтерактивного середовища для саморозвитку та самовдосконалення особистості, яка усвідомлює сутність обраної проблеми, теми. Яка має на меті формування у громадян відповідних якостей, вмінь, навичок</a:t>
            </a:r>
          </a:p>
          <a:p>
            <a:pPr algn="just"/>
            <a:endParaRPr lang="uk-UA" dirty="0"/>
          </a:p>
        </p:txBody>
      </p:sp>
      <p:pic>
        <p:nvPicPr>
          <p:cNvPr id="5122" name="Picture 2" descr="Топ Шаблоны Презентаций Powerpoint стикеры для Android и iOS | Gfycat"/>
          <p:cNvPicPr>
            <a:picLocks noChangeAspect="1" noChangeArrowheads="1" noCrop="1"/>
          </p:cNvPicPr>
          <p:nvPr/>
        </p:nvPicPr>
        <p:blipFill>
          <a:blip r:embed="rId2"/>
          <a:srcRect/>
          <a:stretch>
            <a:fillRect/>
          </a:stretch>
        </p:blipFill>
        <p:spPr bwMode="auto">
          <a:xfrm>
            <a:off x="5000628" y="3714752"/>
            <a:ext cx="3887031" cy="26431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d0b3d0bed0bbd183d0b1-d0bcd0b8d180d183.jpg"/>
          <p:cNvPicPr>
            <a:picLocks noChangeAspect="1" noChangeArrowheads="1"/>
          </p:cNvPicPr>
          <p:nvPr/>
        </p:nvPicPr>
        <p:blipFill>
          <a:blip r:embed="rId2"/>
          <a:srcRect/>
          <a:stretch>
            <a:fillRect/>
          </a:stretch>
        </p:blipFill>
        <p:spPr bwMode="auto">
          <a:xfrm>
            <a:off x="2071670" y="428604"/>
            <a:ext cx="4762500" cy="4762500"/>
          </a:xfrm>
          <a:prstGeom prst="rect">
            <a:avLst/>
          </a:prstGeom>
          <a:ln>
            <a:noFill/>
          </a:ln>
          <a:effectLst>
            <a:softEdge rad="112500"/>
          </a:effectLst>
        </p:spPr>
      </p:pic>
      <p:sp>
        <p:nvSpPr>
          <p:cNvPr id="4" name="Заголовок 3"/>
          <p:cNvSpPr>
            <a:spLocks noGrp="1"/>
          </p:cNvSpPr>
          <p:nvPr>
            <p:ph type="title"/>
          </p:nvPr>
        </p:nvSpPr>
        <p:spPr>
          <a:xfrm>
            <a:off x="457200" y="5000636"/>
            <a:ext cx="8305800" cy="1143008"/>
          </a:xfrm>
        </p:spPr>
        <p:txBody>
          <a:bodyPr>
            <a:normAutofit/>
          </a:bodyPr>
          <a:lstStyle/>
          <a:p>
            <a:pPr algn="ctr"/>
            <a:r>
              <a:rPr lang="uk-UA" sz="5400" b="1" dirty="0" smtClean="0">
                <a:solidFill>
                  <a:srgbClr val="FF0000"/>
                </a:solidFill>
                <a:latin typeface="Times New Roman" pitchFamily="18" charset="0"/>
                <a:cs typeface="Times New Roman" pitchFamily="18" charset="0"/>
              </a:rPr>
              <a:t>Дякую за увагу</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a:bodyPr>
          <a:lstStyle/>
          <a:p>
            <a:pPr algn="ctr"/>
            <a:r>
              <a:rPr lang="uk-UA" sz="3200" b="1" dirty="0" smtClean="0">
                <a:solidFill>
                  <a:srgbClr val="FF0000"/>
                </a:solidFill>
                <a:latin typeface="Times New Roman" pitchFamily="18" charset="0"/>
                <a:cs typeface="Times New Roman" pitchFamily="18" charset="0"/>
              </a:rPr>
              <a:t>Просвітницька діяльність :</a:t>
            </a:r>
            <a:endParaRPr lang="uk-UA"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uk-UA" sz="2200" dirty="0" smtClean="0">
                <a:latin typeface="Times New Roman" pitchFamily="18" charset="0"/>
                <a:cs typeface="Times New Roman" pitchFamily="18" charset="0"/>
              </a:rPr>
              <a:t>реалізується шляхом інтеграції просвітницьких заходів установи:</a:t>
            </a:r>
          </a:p>
          <a:p>
            <a:pPr lvl="0" algn="just"/>
            <a:r>
              <a:rPr lang="uk-UA" sz="2200" dirty="0" smtClean="0">
                <a:latin typeface="Times New Roman" pitchFamily="18" charset="0"/>
                <a:cs typeface="Times New Roman" pitchFamily="18" charset="0"/>
              </a:rPr>
              <a:t>створення команди однодумців:</a:t>
            </a:r>
          </a:p>
          <a:p>
            <a:pPr lvl="0" algn="just"/>
            <a:r>
              <a:rPr lang="uk-UA" sz="2200" dirty="0" smtClean="0">
                <a:latin typeface="Times New Roman" pitchFamily="18" charset="0"/>
                <a:cs typeface="Times New Roman" pitchFamily="18" charset="0"/>
              </a:rPr>
              <a:t>проведення інформаційно-просвітницьких заходів:</a:t>
            </a:r>
          </a:p>
          <a:p>
            <a:pPr lvl="0" algn="just"/>
            <a:r>
              <a:rPr lang="uk-UA" sz="2200" dirty="0" smtClean="0">
                <a:latin typeface="Times New Roman" pitchFamily="18" charset="0"/>
                <a:cs typeface="Times New Roman" pitchFamily="18" charset="0"/>
              </a:rPr>
              <a:t>залучення майстер-класів, гостьових зустрічей, круглих столів, годин кураторів академічних груп:</a:t>
            </a:r>
          </a:p>
          <a:p>
            <a:pPr lvl="0" algn="just"/>
            <a:r>
              <a:rPr lang="uk-UA" sz="2200" dirty="0" smtClean="0">
                <a:latin typeface="Times New Roman" pitchFamily="18" charset="0"/>
                <a:cs typeface="Times New Roman" pitchFamily="18" charset="0"/>
              </a:rPr>
              <a:t>участі у благодійних акціях. </a:t>
            </a:r>
          </a:p>
          <a:p>
            <a:pPr lvl="0" algn="just">
              <a:buNone/>
            </a:pPr>
            <a:r>
              <a:rPr lang="uk-UA" sz="2200" b="1" dirty="0" smtClean="0">
                <a:solidFill>
                  <a:srgbClr val="0000FF"/>
                </a:solidFill>
                <a:latin typeface="Times New Roman" pitchFamily="18" charset="0"/>
                <a:cs typeface="Times New Roman" pitchFamily="18" charset="0"/>
              </a:rPr>
              <a:t>Суб’єктами просвітницької діяльності з учасниками освітнього процесу у ЗДО є: колектив закладу, вихованці, батьки.</a:t>
            </a: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28694"/>
          </a:xfrm>
        </p:spPr>
        <p:txBody>
          <a:bodyPr>
            <a:normAutofit/>
          </a:bodyPr>
          <a:lstStyle/>
          <a:p>
            <a:pPr algn="ctr"/>
            <a:r>
              <a:rPr lang="uk-UA" sz="3200" b="1" dirty="0" smtClean="0">
                <a:solidFill>
                  <a:srgbClr val="FF0000"/>
                </a:solidFill>
                <a:latin typeface="Times New Roman" pitchFamily="18" charset="0"/>
                <a:cs typeface="Times New Roman" pitchFamily="18" charset="0"/>
              </a:rPr>
              <a:t>Нормативно-правові документи</a:t>
            </a:r>
            <a:endParaRPr lang="uk-UA"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32500" lnSpcReduction="20000"/>
          </a:bodyPr>
          <a:lstStyle/>
          <a:p>
            <a:pPr algn="just">
              <a:buFont typeface="Wingdings" pitchFamily="2" charset="2"/>
              <a:buChar char="Ø"/>
            </a:pPr>
            <a:r>
              <a:rPr lang="uk-UA" sz="5500" dirty="0" smtClean="0">
                <a:latin typeface="Times New Roman" pitchFamily="18" charset="0"/>
                <a:cs typeface="Times New Roman" pitchFamily="18" charset="0"/>
              </a:rPr>
              <a:t>Наказ </a:t>
            </a:r>
            <a:r>
              <a:rPr lang="uk-UA" sz="5500" dirty="0">
                <a:latin typeface="Times New Roman" pitchFamily="18" charset="0"/>
                <a:cs typeface="Times New Roman" pitchFamily="18" charset="0"/>
              </a:rPr>
              <a:t>відділу освіти, молоді та спорту </a:t>
            </a:r>
            <a:r>
              <a:rPr lang="uk-UA" sz="5500" dirty="0" err="1">
                <a:latin typeface="Times New Roman" pitchFamily="18" charset="0"/>
                <a:cs typeface="Times New Roman" pitchFamily="18" charset="0"/>
              </a:rPr>
              <a:t>Рокитнівської</a:t>
            </a:r>
            <a:r>
              <a:rPr lang="uk-UA" sz="5500" dirty="0">
                <a:latin typeface="Times New Roman" pitchFamily="18" charset="0"/>
                <a:cs typeface="Times New Roman" pitchFamily="18" charset="0"/>
              </a:rPr>
              <a:t> селищної ради №21 від 21.07.2022 року «Про підготовку закладів освіти, фізичної культури та спорту до нового 2022/2023 навчального року та роботи в осінньо-зимовий період</a:t>
            </a:r>
            <a:r>
              <a:rPr lang="uk-UA" sz="5500" dirty="0" smtClean="0">
                <a:latin typeface="Times New Roman" pitchFamily="18" charset="0"/>
                <a:cs typeface="Times New Roman" pitchFamily="18" charset="0"/>
              </a:rPr>
              <a:t>»</a:t>
            </a:r>
          </a:p>
          <a:p>
            <a:pPr algn="just">
              <a:buFont typeface="Wingdings" pitchFamily="2" charset="2"/>
              <a:buChar char="Ø"/>
            </a:pPr>
            <a:r>
              <a:rPr lang="uk-UA" sz="5500" dirty="0" smtClean="0">
                <a:latin typeface="Times New Roman" pitchFamily="18" charset="0"/>
                <a:cs typeface="Times New Roman" pitchFamily="18" charset="0"/>
              </a:rPr>
              <a:t> </a:t>
            </a:r>
            <a:r>
              <a:rPr lang="uk-UA" sz="5500" dirty="0">
                <a:latin typeface="Times New Roman" pitchFamily="18" charset="0"/>
                <a:cs typeface="Times New Roman" pitchFamily="18" charset="0"/>
              </a:rPr>
              <a:t>розпорядження </a:t>
            </a:r>
            <a:r>
              <a:rPr lang="uk-UA" sz="5500" dirty="0" err="1">
                <a:latin typeface="Times New Roman" pitchFamily="18" charset="0"/>
                <a:cs typeface="Times New Roman" pitchFamily="18" charset="0"/>
              </a:rPr>
              <a:t>Рокитнівської</a:t>
            </a:r>
            <a:r>
              <a:rPr lang="uk-UA" sz="5500" dirty="0">
                <a:latin typeface="Times New Roman" pitchFamily="18" charset="0"/>
                <a:cs typeface="Times New Roman" pitchFamily="18" charset="0"/>
              </a:rPr>
              <a:t> селищної ради від 31.08.2022 року «Про організацію освітнього процесу в закладах освіти </a:t>
            </a:r>
            <a:r>
              <a:rPr lang="uk-UA" sz="5500" dirty="0" err="1">
                <a:latin typeface="Times New Roman" pitchFamily="18" charset="0"/>
                <a:cs typeface="Times New Roman" pitchFamily="18" charset="0"/>
              </a:rPr>
              <a:t>Рокитнівської</a:t>
            </a:r>
            <a:r>
              <a:rPr lang="uk-UA" sz="5500" dirty="0">
                <a:latin typeface="Times New Roman" pitchFamily="18" charset="0"/>
                <a:cs typeface="Times New Roman" pitchFamily="18" charset="0"/>
              </a:rPr>
              <a:t> селищної територіальної громади у 2022-2023 навчальному році» та від 07.09.2022 року №114 «Про організацію освітнього процесу в окремих закладах освіти </a:t>
            </a:r>
            <a:r>
              <a:rPr lang="uk-UA" sz="5500" dirty="0" err="1">
                <a:latin typeface="Times New Roman" pitchFamily="18" charset="0"/>
                <a:cs typeface="Times New Roman" pitchFamily="18" charset="0"/>
              </a:rPr>
              <a:t>Рокитнівської</a:t>
            </a:r>
            <a:r>
              <a:rPr lang="uk-UA" sz="5500" dirty="0">
                <a:latin typeface="Times New Roman" pitchFamily="18" charset="0"/>
                <a:cs typeface="Times New Roman" pitchFamily="18" charset="0"/>
              </a:rPr>
              <a:t> селищної територіальної громади» за наявності письмових звернень батьків вихованців на відвідування дітьми закладу освіти. </a:t>
            </a:r>
            <a:endParaRPr lang="uk-UA" sz="5500" dirty="0" smtClean="0">
              <a:latin typeface="Times New Roman" pitchFamily="18" charset="0"/>
              <a:cs typeface="Times New Roman" pitchFamily="18" charset="0"/>
            </a:endParaRPr>
          </a:p>
          <a:p>
            <a:pPr algn="just">
              <a:buFont typeface="Wingdings" pitchFamily="2" charset="2"/>
              <a:buChar char="Ø"/>
            </a:pPr>
            <a:r>
              <a:rPr lang="uk-UA" sz="5500" dirty="0" smtClean="0">
                <a:latin typeface="Times New Roman" pitchFamily="18" charset="0"/>
                <a:cs typeface="Times New Roman" pitchFamily="18" charset="0"/>
              </a:rPr>
              <a:t>Наявності </a:t>
            </a:r>
            <a:r>
              <a:rPr lang="uk-UA" sz="5500" dirty="0">
                <a:latin typeface="Times New Roman" pitchFamily="18" charset="0"/>
                <a:cs typeface="Times New Roman" pitchFamily="18" charset="0"/>
              </a:rPr>
              <a:t>акту оцінки об’єкта щодо можливості його використання для укриття населення як найпростішого </a:t>
            </a:r>
            <a:r>
              <a:rPr lang="uk-UA" sz="5500" dirty="0" err="1">
                <a:latin typeface="Times New Roman" pitchFamily="18" charset="0"/>
                <a:cs typeface="Times New Roman" pitchFamily="18" charset="0"/>
              </a:rPr>
              <a:t>укриття-</a:t>
            </a:r>
            <a:r>
              <a:rPr lang="uk-UA" sz="5500" dirty="0">
                <a:latin typeface="Times New Roman" pitchFamily="18" charset="0"/>
                <a:cs typeface="Times New Roman" pitchFamily="18" charset="0"/>
              </a:rPr>
              <a:t> від 15.08.2022 р</a:t>
            </a:r>
            <a:r>
              <a:rPr lang="uk-UA" sz="5500" dirty="0" smtClean="0">
                <a:latin typeface="Times New Roman" pitchFamily="18" charset="0"/>
                <a:cs typeface="Times New Roman" pitchFamily="18" charset="0"/>
              </a:rPr>
              <a:t>.,</a:t>
            </a:r>
          </a:p>
          <a:p>
            <a:pPr algn="just">
              <a:buFont typeface="Wingdings" pitchFamily="2" charset="2"/>
              <a:buChar char="Ø"/>
            </a:pPr>
            <a:r>
              <a:rPr lang="uk-UA" sz="5500" dirty="0" smtClean="0">
                <a:latin typeface="Times New Roman" pitchFamily="18" charset="0"/>
                <a:cs typeface="Times New Roman" pitchFamily="18" charset="0"/>
              </a:rPr>
              <a:t> </a:t>
            </a:r>
            <a:r>
              <a:rPr lang="uk-UA" sz="5500" dirty="0">
                <a:latin typeface="Times New Roman" pitchFamily="18" charset="0"/>
                <a:cs typeface="Times New Roman" pitchFamily="18" charset="0"/>
              </a:rPr>
              <a:t>акту прийому готовності закладу до нового навчального року від 25.08.2022 року, з метою підготовки та забезпечення здорових умов навчання, виховання та праці учасників освітнього </a:t>
            </a:r>
            <a:r>
              <a:rPr lang="uk-UA" sz="5500" dirty="0" smtClean="0">
                <a:latin typeface="Times New Roman" pitchFamily="18" charset="0"/>
                <a:cs typeface="Times New Roman" pitchFamily="18" charset="0"/>
              </a:rPr>
              <a:t>процесу</a:t>
            </a:r>
          </a:p>
          <a:p>
            <a:pPr algn="just">
              <a:buFont typeface="Wingdings" pitchFamily="2" charset="2"/>
              <a:buChar char="Ø"/>
            </a:pPr>
            <a:r>
              <a:rPr lang="uk-UA" sz="5500" dirty="0" smtClean="0">
                <a:latin typeface="Times New Roman" pitchFamily="18" charset="0"/>
                <a:cs typeface="Times New Roman" pitchFamily="18" charset="0"/>
              </a:rPr>
              <a:t>. </a:t>
            </a:r>
            <a:r>
              <a:rPr lang="uk-UA" sz="5500" dirty="0">
                <a:latin typeface="Times New Roman" pitchFamily="18" charset="0"/>
                <a:cs typeface="Times New Roman" pitchFamily="18" charset="0"/>
              </a:rPr>
              <a:t>Відповідно до цих наказів з наказом по ЗДО «Про відкриття ЗДО до роботи в 2022-2023 </a:t>
            </a:r>
            <a:r>
              <a:rPr lang="uk-UA" sz="5500" dirty="0" err="1">
                <a:latin typeface="Times New Roman" pitchFamily="18" charset="0"/>
                <a:cs typeface="Times New Roman" pitchFamily="18" charset="0"/>
              </a:rPr>
              <a:t>н.р</a:t>
            </a:r>
            <a:r>
              <a:rPr lang="uk-UA" sz="5500" dirty="0">
                <a:latin typeface="Times New Roman" pitchFamily="18" charset="0"/>
                <a:cs typeface="Times New Roman" pitchFamily="18" charset="0"/>
              </a:rPr>
              <a:t>.» від 31.08.2022 року №42.</a:t>
            </a:r>
          </a:p>
          <a:p>
            <a:r>
              <a:rPr lang="uk-UA" dirty="0"/>
              <a:t> </a:t>
            </a:r>
          </a:p>
          <a:p>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20" y="214291"/>
            <a:ext cx="8572560" cy="6110310"/>
          </a:xfrm>
        </p:spPr>
        <p:txBody>
          <a:bodyPr>
            <a:noAutofit/>
          </a:bodyPr>
          <a:lstStyle/>
          <a:p>
            <a:pPr algn="just"/>
            <a:r>
              <a:rPr lang="uk-UA" sz="2000" dirty="0" smtClean="0">
                <a:latin typeface="Times New Roman" pitchFamily="18" charset="0"/>
                <a:cs typeface="Times New Roman" pitchFamily="18" charset="0"/>
              </a:rPr>
              <a:t>Одним із важливих пріоритетів у діяльності закладів дошкільної освіти є забезпечення безпеки учасників освітнього процесу, які на сьогодні страждають від російської воєнної агресії. А життя та здоров’я дітей – це найбільша цінність людства. Володіти необхідними знаннями, потрібними для подальшої безпечної життєдіяльності, є важливим завданням для кожного з дорослих. Враховуючи широкомасштабну війну російських окупаційних військ на всій території України, є велика загроза отримати враження мінами та вибухонебезпечними предметами. Вбачаємо за доцільне проведення протягом місяця роботи з просвіти учасників освітнього процесу в закладах дошкільної освіти щодо питань мінної небезпеки і вибухонебезпечних предметів та дій в надзвичайних ситуаціях. Головним для всіх дорослих, які опікуються дітьми раннього та дошкільного віку, повинен бути контроль за переміщенням дітей за межами будівель. Не допускати прогулянок дітей без догляду дорослих. Обов’язково обстежувати територію, де проходять прогулянки, з метою виявлення вибухонебезпечних та підозрілих предметів. Пояснювати дітям, про небезпеку, яку несуть незнайомі предмети, покинуті іграшки тощо. Рекомендуємо вихователям проводити з дітьми дошкільного віку роз’яснювальну роботу щодо безпечної поведінки в умовах воєнного стану з використанням різних форм організації освітньої діяльності.</a:t>
            </a:r>
            <a:endParaRPr lang="uk-U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14380"/>
          </a:xfrm>
        </p:spPr>
        <p:txBody>
          <a:bodyPr>
            <a:normAutofit/>
          </a:bodyPr>
          <a:lstStyle/>
          <a:p>
            <a:pPr algn="ctr"/>
            <a:r>
              <a:rPr lang="uk-UA" sz="3200" b="1" dirty="0" smtClean="0">
                <a:solidFill>
                  <a:srgbClr val="FF0000"/>
                </a:solidFill>
                <a:latin typeface="Times New Roman" pitchFamily="18" charset="0"/>
                <a:cs typeface="Times New Roman" pitchFamily="18" charset="0"/>
              </a:rPr>
              <a:t>Мистецтво жити в невизначених умовах</a:t>
            </a:r>
            <a:endParaRPr lang="uk-UA" sz="3200" dirty="0"/>
          </a:p>
        </p:txBody>
      </p:sp>
      <p:sp>
        <p:nvSpPr>
          <p:cNvPr id="3" name="Содержимое 2"/>
          <p:cNvSpPr>
            <a:spLocks noGrp="1"/>
          </p:cNvSpPr>
          <p:nvPr>
            <p:ph idx="1"/>
          </p:nvPr>
        </p:nvSpPr>
        <p:spPr>
          <a:xfrm>
            <a:off x="457200" y="1142984"/>
            <a:ext cx="8229600" cy="5181616"/>
          </a:xfrm>
        </p:spPr>
        <p:txBody>
          <a:bodyPr>
            <a:normAutofit fontScale="92500" lnSpcReduction="10000"/>
          </a:bodyPr>
          <a:lstStyle/>
          <a:p>
            <a:pPr algn="just">
              <a:buNone/>
            </a:pPr>
            <a:r>
              <a:rPr lang="uk-UA" sz="2800" b="1" i="1" dirty="0" smtClean="0">
                <a:latin typeface="Times New Roman" pitchFamily="18" charset="0"/>
                <a:cs typeface="Times New Roman" pitchFamily="18" charset="0"/>
              </a:rPr>
              <a:t>Вже всі зрозуміли, що під час війни кожен має робити те, що. вміє робити найкраще.</a:t>
            </a:r>
          </a:p>
          <a:p>
            <a:pPr algn="just">
              <a:buNone/>
            </a:pPr>
            <a:r>
              <a:rPr lang="uk-UA" sz="2800" b="1" dirty="0" smtClean="0">
                <a:latin typeface="Times New Roman" pitchFamily="18" charset="0"/>
                <a:cs typeface="Times New Roman" pitchFamily="18" charset="0"/>
              </a:rPr>
              <a:t>Навички, потрібні педагогу в умовах війни:</a:t>
            </a:r>
          </a:p>
          <a:p>
            <a:pPr algn="just">
              <a:buFont typeface="Wingdings" pitchFamily="2" charset="2"/>
              <a:buChar char="Ø"/>
            </a:pPr>
            <a:r>
              <a:rPr lang="uk-UA" sz="2800" dirty="0" smtClean="0">
                <a:latin typeface="Times New Roman" pitchFamily="18" charset="0"/>
                <a:cs typeface="Times New Roman" pitchFamily="18" charset="0"/>
              </a:rPr>
              <a:t>Тримати емоційний тон</a:t>
            </a:r>
          </a:p>
          <a:p>
            <a:pPr algn="just">
              <a:buFont typeface="Wingdings" pitchFamily="2" charset="2"/>
              <a:buChar char="Ø"/>
            </a:pPr>
            <a:r>
              <a:rPr lang="uk-UA" sz="2800" dirty="0" smtClean="0">
                <a:latin typeface="Times New Roman" pitchFamily="18" charset="0"/>
                <a:cs typeface="Times New Roman" pitchFamily="18" charset="0"/>
              </a:rPr>
              <a:t>Брати відповідальність</a:t>
            </a:r>
          </a:p>
          <a:p>
            <a:pPr algn="just">
              <a:buFont typeface="Wingdings" pitchFamily="2" charset="2"/>
              <a:buChar char="Ø"/>
            </a:pPr>
            <a:r>
              <a:rPr lang="uk-UA" sz="2800" dirty="0" smtClean="0">
                <a:latin typeface="Times New Roman" pitchFamily="18" charset="0"/>
                <a:cs typeface="Times New Roman" pitchFamily="18" charset="0"/>
              </a:rPr>
              <a:t>Надавати психологічну підтримку собі, колегам, вихованцям.</a:t>
            </a:r>
          </a:p>
          <a:p>
            <a:pPr algn="just">
              <a:buNone/>
            </a:pPr>
            <a:r>
              <a:rPr lang="uk-UA" sz="2800" b="1" dirty="0" smtClean="0">
                <a:latin typeface="Times New Roman" pitchFamily="18" charset="0"/>
                <a:cs typeface="Times New Roman" pitchFamily="18" charset="0"/>
              </a:rPr>
              <a:t>Навички, необхідні дітям у надзвичайних ситуаціях</a:t>
            </a:r>
          </a:p>
          <a:p>
            <a:pPr algn="just">
              <a:buFont typeface="Wingdings" pitchFamily="2" charset="2"/>
              <a:buChar char="Ø"/>
            </a:pPr>
            <a:r>
              <a:rPr lang="uk-UA" sz="2800" dirty="0" smtClean="0"/>
              <a:t>Швидко збиратися </a:t>
            </a:r>
            <a:r>
              <a:rPr lang="uk-UA" sz="2800" dirty="0" err="1" smtClean="0"/>
              <a:t>разим</a:t>
            </a:r>
            <a:endParaRPr lang="uk-UA" sz="2800" dirty="0" smtClean="0"/>
          </a:p>
          <a:p>
            <a:pPr algn="just">
              <a:buFont typeface="Wingdings" pitchFamily="2" charset="2"/>
              <a:buChar char="Ø"/>
            </a:pPr>
            <a:r>
              <a:rPr lang="uk-UA" sz="2800" dirty="0" smtClean="0"/>
              <a:t>Ходити разом (потягом, парами)</a:t>
            </a:r>
          </a:p>
          <a:p>
            <a:pPr algn="just">
              <a:buFont typeface="Wingdings" pitchFamily="2" charset="2"/>
              <a:buChar char="Ø"/>
            </a:pPr>
            <a:r>
              <a:rPr lang="uk-UA" sz="2800" dirty="0" smtClean="0"/>
              <a:t>Здійснювати на новому місці певний ритуал</a:t>
            </a:r>
          </a:p>
          <a:p>
            <a:pPr algn="just">
              <a:buFont typeface="Wingdings" pitchFamily="2" charset="2"/>
              <a:buChar char="Ø"/>
            </a:pPr>
            <a:r>
              <a:rPr lang="uk-UA" sz="2800" dirty="0" smtClean="0"/>
              <a:t>Гуртуватися для спільної діяльності.</a:t>
            </a:r>
          </a:p>
          <a:p>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400" b="1" dirty="0">
                <a:solidFill>
                  <a:srgbClr val="FF0000"/>
                </a:solidFill>
                <a:latin typeface="Times New Roman" pitchFamily="18" charset="0"/>
                <a:cs typeface="Times New Roman" pitchFamily="18" charset="0"/>
              </a:rPr>
              <a:t>План реагування на надзвичайні ситуації вихователя </a:t>
            </a:r>
            <a:r>
              <a:rPr lang="uk-UA" sz="2400" b="1" dirty="0" err="1">
                <a:solidFill>
                  <a:srgbClr val="FF0000"/>
                </a:solidFill>
                <a:latin typeface="Times New Roman" pitchFamily="18" charset="0"/>
                <a:cs typeface="Times New Roman" pitchFamily="18" charset="0"/>
              </a:rPr>
              <a:t>Рокитнівського</a:t>
            </a:r>
            <a:r>
              <a:rPr lang="uk-UA" sz="2400" b="1" dirty="0">
                <a:solidFill>
                  <a:srgbClr val="FF0000"/>
                </a:solidFill>
                <a:latin typeface="Times New Roman" pitchFamily="18" charset="0"/>
                <a:cs typeface="Times New Roman" pitchFamily="18" charset="0"/>
              </a:rPr>
              <a:t> закладу дошкільної освіти комбінованого типу №3 «Казка» </a:t>
            </a:r>
            <a:r>
              <a:rPr lang="uk-UA" sz="2400" b="1" dirty="0" err="1">
                <a:solidFill>
                  <a:srgbClr val="FF0000"/>
                </a:solidFill>
                <a:latin typeface="Times New Roman" pitchFamily="18" charset="0"/>
                <a:cs typeface="Times New Roman" pitchFamily="18" charset="0"/>
              </a:rPr>
              <a:t>Рокитнівської</a:t>
            </a:r>
            <a:r>
              <a:rPr lang="uk-UA" sz="2400" b="1" dirty="0">
                <a:solidFill>
                  <a:srgbClr val="FF0000"/>
                </a:solidFill>
                <a:latin typeface="Times New Roman" pitchFamily="18" charset="0"/>
                <a:cs typeface="Times New Roman" pitchFamily="18" charset="0"/>
              </a:rPr>
              <a:t> селищної ради</a:t>
            </a:r>
            <a:endParaRPr lang="uk-UA" sz="2400" dirty="0">
              <a:solidFill>
                <a:srgbClr val="FF0000"/>
              </a:solidFill>
              <a:latin typeface="Times New Roman" pitchFamily="18" charset="0"/>
              <a:cs typeface="Times New Roman" pitchFamily="18" charset="0"/>
            </a:endParaRPr>
          </a:p>
        </p:txBody>
      </p:sp>
      <p:pic>
        <p:nvPicPr>
          <p:cNvPr id="1026" name="Picture 2" descr="C:\Users\Home\Desktop\Новая папка (3)\IMG_20221025_102117.jpg"/>
          <p:cNvPicPr>
            <a:picLocks noGrp="1" noChangeAspect="1" noChangeArrowheads="1"/>
          </p:cNvPicPr>
          <p:nvPr>
            <p:ph idx="1"/>
          </p:nvPr>
        </p:nvPicPr>
        <p:blipFill>
          <a:blip r:embed="rId2" cstate="print"/>
          <a:stretch>
            <a:fillRect/>
          </a:stretch>
        </p:blipFill>
        <p:spPr bwMode="auto">
          <a:xfrm>
            <a:off x="3643306" y="2000240"/>
            <a:ext cx="1658389" cy="2215342"/>
          </a:xfrm>
          <a:prstGeom prst="rect">
            <a:avLst/>
          </a:prstGeom>
          <a:noFill/>
        </p:spPr>
      </p:pic>
      <p:pic>
        <p:nvPicPr>
          <p:cNvPr id="6" name="Рисунок 5" descr="C:\Users\Home\Desktop\Новая папка (3)\IMG_20221025_102143.jpg"/>
          <p:cNvPicPr/>
          <p:nvPr/>
        </p:nvPicPr>
        <p:blipFill>
          <a:blip r:embed="rId3" cstate="print"/>
          <a:srcRect l="60501" r="7092" b="779"/>
          <a:stretch>
            <a:fillRect/>
          </a:stretch>
        </p:blipFill>
        <p:spPr bwMode="auto">
          <a:xfrm rot="16200000">
            <a:off x="1071537" y="1928803"/>
            <a:ext cx="1357322" cy="2214576"/>
          </a:xfrm>
          <a:prstGeom prst="rect">
            <a:avLst/>
          </a:prstGeom>
          <a:noFill/>
        </p:spPr>
      </p:pic>
      <p:pic>
        <p:nvPicPr>
          <p:cNvPr id="7" name="Рисунок 6" descr="C:\Users\Home\Desktop\Новая папка (3)\IMG_20221025_102153.jpg"/>
          <p:cNvPicPr/>
          <p:nvPr/>
        </p:nvPicPr>
        <p:blipFill>
          <a:blip r:embed="rId4" cstate="print"/>
          <a:srcRect/>
          <a:stretch>
            <a:fillRect/>
          </a:stretch>
        </p:blipFill>
        <p:spPr bwMode="auto">
          <a:xfrm rot="16200000">
            <a:off x="678632" y="4464849"/>
            <a:ext cx="2000263" cy="1928828"/>
          </a:xfrm>
          <a:prstGeom prst="rect">
            <a:avLst/>
          </a:prstGeom>
          <a:noFill/>
          <a:ln w="9525">
            <a:noFill/>
            <a:miter lim="800000"/>
            <a:headEnd/>
            <a:tailEnd/>
          </a:ln>
        </p:spPr>
      </p:pic>
      <p:pic>
        <p:nvPicPr>
          <p:cNvPr id="8" name="Рисунок 7" descr="C:\Users\Home\Desktop\Новая папка (3)\IMG_20221025_102837.jpg"/>
          <p:cNvPicPr/>
          <p:nvPr/>
        </p:nvPicPr>
        <p:blipFill>
          <a:blip r:embed="rId5" cstate="print"/>
          <a:srcRect b="3383"/>
          <a:stretch>
            <a:fillRect/>
          </a:stretch>
        </p:blipFill>
        <p:spPr bwMode="auto">
          <a:xfrm>
            <a:off x="5857884" y="2071678"/>
            <a:ext cx="2428892" cy="1711765"/>
          </a:xfrm>
          <a:prstGeom prst="rect">
            <a:avLst/>
          </a:prstGeom>
          <a:noFill/>
          <a:ln w="9525">
            <a:noFill/>
            <a:miter lim="800000"/>
            <a:headEnd/>
            <a:tailEnd/>
          </a:ln>
        </p:spPr>
      </p:pic>
      <p:pic>
        <p:nvPicPr>
          <p:cNvPr id="9" name="Рисунок 8" descr="C:\Users\Home\Desktop\Новая папка (3)\IMG_20221025_102223.jpg"/>
          <p:cNvPicPr/>
          <p:nvPr/>
        </p:nvPicPr>
        <p:blipFill>
          <a:blip r:embed="rId6" cstate="print"/>
          <a:srcRect t="419" r="30473"/>
          <a:stretch>
            <a:fillRect/>
          </a:stretch>
        </p:blipFill>
        <p:spPr bwMode="auto">
          <a:xfrm rot="5400000">
            <a:off x="5865475" y="4278665"/>
            <a:ext cx="2689653" cy="1990455"/>
          </a:xfrm>
          <a:prstGeom prst="rect">
            <a:avLst/>
          </a:prstGeom>
          <a:noFill/>
          <a:ln w="9525">
            <a:noFill/>
            <a:miter lim="800000"/>
            <a:headEnd/>
            <a:tailEnd/>
          </a:ln>
        </p:spPr>
      </p:pic>
      <p:pic>
        <p:nvPicPr>
          <p:cNvPr id="10" name="Рисунок 9" descr="C:\Users\Home\Desktop\Новая папка (3)\IMG_20221025_102234.jpg"/>
          <p:cNvPicPr/>
          <p:nvPr/>
        </p:nvPicPr>
        <p:blipFill>
          <a:blip r:embed="rId7" cstate="print"/>
          <a:srcRect t="-53" r="4508" b="4556"/>
          <a:stretch>
            <a:fillRect/>
          </a:stretch>
        </p:blipFill>
        <p:spPr bwMode="auto">
          <a:xfrm rot="5400000">
            <a:off x="3337500" y="4520623"/>
            <a:ext cx="2219371" cy="189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fontScale="90000"/>
          </a:bodyPr>
          <a:lstStyle/>
          <a:p>
            <a:pPr algn="ct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dirty="0" smtClean="0"/>
              <a:t/>
            </a:r>
            <a:br>
              <a:rPr lang="uk-UA" dirty="0" smtClean="0"/>
            </a:br>
            <a:r>
              <a:rPr lang="uk-UA" sz="5400" b="1" dirty="0" smtClean="0">
                <a:latin typeface="Times New Roman" pitchFamily="18" charset="0"/>
                <a:cs typeface="Times New Roman" pitchFamily="18" charset="0"/>
              </a:rPr>
              <a:t> </a:t>
            </a:r>
            <a:r>
              <a:rPr lang="uk-UA" sz="1800" b="1" dirty="0" smtClean="0">
                <a:solidFill>
                  <a:srgbClr val="FF0000"/>
                </a:solidFill>
                <a:latin typeface="Times New Roman" pitchFamily="18" charset="0"/>
                <a:cs typeface="Times New Roman" pitchFamily="18" charset="0"/>
              </a:rPr>
              <a:t>ЦІЛЬОВИЙ ІНСТРУКТАЖ </a:t>
            </a:r>
            <a:r>
              <a:rPr lang="uk-UA" sz="1800" dirty="0" smtClean="0">
                <a:solidFill>
                  <a:srgbClr val="FF0000"/>
                </a:solidFill>
                <a:latin typeface="Times New Roman" pitchFamily="18" charset="0"/>
                <a:cs typeface="Times New Roman" pitchFamily="18" charset="0"/>
              </a:rPr>
              <a:t/>
            </a:r>
            <a:br>
              <a:rPr lang="uk-UA" sz="1800" dirty="0" smtClean="0">
                <a:solidFill>
                  <a:srgbClr val="FF0000"/>
                </a:solidFill>
                <a:latin typeface="Times New Roman" pitchFamily="18" charset="0"/>
                <a:cs typeface="Times New Roman" pitchFamily="18" charset="0"/>
              </a:rPr>
            </a:br>
            <a:r>
              <a:rPr lang="uk-UA" sz="1800" b="1" dirty="0" smtClean="0">
                <a:solidFill>
                  <a:srgbClr val="FF0000"/>
                </a:solidFill>
                <a:latin typeface="Times New Roman" pitchFamily="18" charset="0"/>
                <a:cs typeface="Times New Roman" pitchFamily="18" charset="0"/>
              </a:rPr>
              <a:t>для  працівників </a:t>
            </a:r>
            <a:r>
              <a:rPr lang="uk-UA" sz="1800" b="1" dirty="0" err="1" smtClean="0">
                <a:solidFill>
                  <a:srgbClr val="FF0000"/>
                </a:solidFill>
                <a:latin typeface="Times New Roman" pitchFamily="18" charset="0"/>
                <a:cs typeface="Times New Roman" pitchFamily="18" charset="0"/>
              </a:rPr>
              <a:t>Рокитнівського</a:t>
            </a:r>
            <a:r>
              <a:rPr lang="uk-UA" sz="1800" b="1" dirty="0" smtClean="0">
                <a:solidFill>
                  <a:srgbClr val="FF0000"/>
                </a:solidFill>
                <a:latin typeface="Times New Roman" pitchFamily="18" charset="0"/>
                <a:cs typeface="Times New Roman" pitchFamily="18" charset="0"/>
              </a:rPr>
              <a:t> ЗДО комбінованого типу №3 «Казка» </a:t>
            </a:r>
            <a:r>
              <a:rPr lang="uk-UA" sz="1800" b="1" dirty="0" err="1" smtClean="0">
                <a:solidFill>
                  <a:srgbClr val="FF0000"/>
                </a:solidFill>
                <a:latin typeface="Times New Roman" pitchFamily="18" charset="0"/>
                <a:cs typeface="Times New Roman" pitchFamily="18" charset="0"/>
              </a:rPr>
              <a:t>Рокитнівської</a:t>
            </a:r>
            <a:r>
              <a:rPr lang="uk-UA" sz="1800" b="1" dirty="0" smtClean="0">
                <a:solidFill>
                  <a:srgbClr val="FF0000"/>
                </a:solidFill>
                <a:latin typeface="Times New Roman" pitchFamily="18" charset="0"/>
                <a:cs typeface="Times New Roman" pitchFamily="18" charset="0"/>
              </a:rPr>
              <a:t> селищної ради </a:t>
            </a:r>
            <a:r>
              <a:rPr lang="uk-UA" sz="1800" dirty="0" smtClean="0">
                <a:solidFill>
                  <a:srgbClr val="FF0000"/>
                </a:solidFill>
                <a:latin typeface="Times New Roman" pitchFamily="18" charset="0"/>
                <a:cs typeface="Times New Roman" pitchFamily="18" charset="0"/>
              </a:rPr>
              <a:t/>
            </a:r>
            <a:br>
              <a:rPr lang="uk-UA" sz="1800" dirty="0" smtClean="0">
                <a:solidFill>
                  <a:srgbClr val="FF0000"/>
                </a:solidFill>
                <a:latin typeface="Times New Roman" pitchFamily="18" charset="0"/>
                <a:cs typeface="Times New Roman" pitchFamily="18" charset="0"/>
              </a:rPr>
            </a:br>
            <a:r>
              <a:rPr lang="uk-UA" sz="1800" b="1" dirty="0" smtClean="0">
                <a:solidFill>
                  <a:srgbClr val="FF0000"/>
                </a:solidFill>
                <a:latin typeface="Times New Roman" pitchFamily="18" charset="0"/>
                <a:cs typeface="Times New Roman" pitchFamily="18" charset="0"/>
              </a:rPr>
              <a:t>на випадок надзвичайної ситуації в умовах воєнного стану в Україні </a:t>
            </a:r>
            <a:endParaRPr lang="uk-UA" sz="1800" dirty="0">
              <a:solidFill>
                <a:srgbClr val="FF0000"/>
              </a:solidFill>
            </a:endParaRPr>
          </a:p>
        </p:txBody>
      </p:sp>
      <p:sp>
        <p:nvSpPr>
          <p:cNvPr id="3" name="Содержимое 2"/>
          <p:cNvSpPr>
            <a:spLocks noGrp="1"/>
          </p:cNvSpPr>
          <p:nvPr>
            <p:ph idx="1"/>
          </p:nvPr>
        </p:nvSpPr>
        <p:spPr>
          <a:xfrm>
            <a:off x="457200" y="1500174"/>
            <a:ext cx="8229600" cy="4824426"/>
          </a:xfrm>
        </p:spPr>
        <p:txBody>
          <a:bodyPr>
            <a:normAutofit/>
          </a:bodyPr>
          <a:lstStyle/>
          <a:p>
            <a:pPr algn="just">
              <a:buNone/>
            </a:pPr>
            <a:r>
              <a:rPr lang="uk-UA" sz="1800" dirty="0" smtClean="0">
                <a:latin typeface="Times New Roman" pitchFamily="18" charset="0"/>
                <a:cs typeface="Times New Roman" pitchFamily="18" charset="0"/>
              </a:rPr>
              <a:t>І.Загальні положення</a:t>
            </a:r>
          </a:p>
          <a:p>
            <a:pPr algn="just">
              <a:buNone/>
            </a:pPr>
            <a:r>
              <a:rPr lang="uk-UA" sz="1800" dirty="0" smtClean="0">
                <a:latin typeface="Times New Roman" pitchFamily="18" charset="0"/>
                <a:cs typeface="Times New Roman" pitchFamily="18" charset="0"/>
              </a:rPr>
              <a:t>ІІ..Правила поводження у надзвичайних ситуаціях</a:t>
            </a:r>
          </a:p>
          <a:p>
            <a:pPr algn="just">
              <a:buFontTx/>
              <a:buChar char="-"/>
            </a:pPr>
            <a:r>
              <a:rPr lang="uk-UA" sz="1800" dirty="0" smtClean="0">
                <a:latin typeface="Times New Roman" pitchFamily="18" charset="0"/>
                <a:cs typeface="Times New Roman" pitchFamily="18" charset="0"/>
              </a:rPr>
              <a:t>Під час повітряної тривоги</a:t>
            </a:r>
          </a:p>
          <a:p>
            <a:pPr algn="just">
              <a:buFontTx/>
              <a:buChar char="-"/>
            </a:pPr>
            <a:r>
              <a:rPr lang="uk-UA" sz="1800" dirty="0" err="1" smtClean="0">
                <a:latin typeface="Times New Roman" pitchFamily="18" charset="0"/>
                <a:cs typeface="Times New Roman" pitchFamily="18" charset="0"/>
              </a:rPr>
              <a:t>-Якщо</a:t>
            </a:r>
            <a:r>
              <a:rPr lang="uk-UA" sz="1800" dirty="0" smtClean="0">
                <a:latin typeface="Times New Roman" pitchFamily="18" charset="0"/>
                <a:cs typeface="Times New Roman" pitchFamily="18" charset="0"/>
              </a:rPr>
              <a:t> стався вибух</a:t>
            </a:r>
          </a:p>
          <a:p>
            <a:pPr algn="just">
              <a:buFontTx/>
              <a:buChar char="-"/>
            </a:pPr>
            <a:r>
              <a:rPr lang="uk-UA" sz="1800" dirty="0" smtClean="0">
                <a:latin typeface="Times New Roman" pitchFamily="18" charset="0"/>
                <a:cs typeface="Times New Roman" pitchFamily="18" charset="0"/>
              </a:rPr>
              <a:t>-У разі загрози ураження стрілецькою зброєю</a:t>
            </a:r>
          </a:p>
          <a:p>
            <a:pPr algn="just">
              <a:buFontTx/>
              <a:buChar char="-"/>
            </a:pPr>
            <a:r>
              <a:rPr lang="uk-UA" sz="1800" dirty="0" smtClean="0">
                <a:latin typeface="Times New Roman" pitchFamily="18" charset="0"/>
                <a:cs typeface="Times New Roman" pitchFamily="18" charset="0"/>
              </a:rPr>
              <a:t>У разі загрози чи ведення бойових дій</a:t>
            </a:r>
          </a:p>
          <a:p>
            <a:pPr algn="just">
              <a:buFontTx/>
              <a:buChar char="-"/>
            </a:pPr>
            <a:r>
              <a:rPr lang="uk-UA" sz="1800" dirty="0" smtClean="0">
                <a:latin typeface="Times New Roman" pitchFamily="18" charset="0"/>
                <a:cs typeface="Times New Roman" pitchFamily="18" charset="0"/>
              </a:rPr>
              <a:t>Під час масових заворушень</a:t>
            </a:r>
          </a:p>
          <a:p>
            <a:pPr algn="just">
              <a:buFontTx/>
              <a:buChar char="-"/>
            </a:pPr>
            <a:r>
              <a:rPr lang="uk-UA" sz="1800" dirty="0" smtClean="0">
                <a:latin typeface="Times New Roman" pitchFamily="18" charset="0"/>
                <a:cs typeface="Times New Roman" pitchFamily="18" charset="0"/>
              </a:rPr>
              <a:t>Якщо вас захопили у заручники і вашому життю є загроза</a:t>
            </a:r>
          </a:p>
          <a:p>
            <a:pPr algn="just">
              <a:buFontTx/>
              <a:buChar char="-"/>
            </a:pPr>
            <a:r>
              <a:rPr lang="uk-UA" sz="1800" dirty="0" smtClean="0">
                <a:latin typeface="Times New Roman" pitchFamily="18" charset="0"/>
                <a:cs typeface="Times New Roman" pitchFamily="18" charset="0"/>
              </a:rPr>
              <a:t>При проведенні евакуації з небезпечної зони</a:t>
            </a:r>
          </a:p>
          <a:p>
            <a:pPr algn="just">
              <a:buNone/>
            </a:pPr>
            <a:r>
              <a:rPr lang="uk-UA" sz="1800" dirty="0" smtClean="0">
                <a:latin typeface="Times New Roman" pitchFamily="18" charset="0"/>
                <a:cs typeface="Times New Roman" pitchFamily="18" charset="0"/>
              </a:rPr>
              <a:t>ІІІ. Правила поводження з вибухонебезпечними предметами</a:t>
            </a:r>
          </a:p>
          <a:p>
            <a:pPr algn="just">
              <a:buNone/>
            </a:pPr>
            <a:r>
              <a:rPr lang="uk-UA" sz="1800" dirty="0" smtClean="0">
                <a:latin typeface="Times New Roman" pitchFamily="18" charset="0"/>
                <a:cs typeface="Times New Roman" pitchFamily="18" charset="0"/>
              </a:rPr>
              <a:t>-У разі знаходження вибухонебезпечного пристрою.</a:t>
            </a:r>
          </a:p>
          <a:p>
            <a:pPr algn="just">
              <a:buNone/>
            </a:pPr>
            <a:r>
              <a:rPr lang="uk-UA" sz="1800" dirty="0" err="1" smtClean="0">
                <a:latin typeface="Times New Roman" pitchFamily="18" charset="0"/>
                <a:cs typeface="Times New Roman" pitchFamily="18" charset="0"/>
              </a:rPr>
              <a:t>-.Якщо</a:t>
            </a:r>
            <a:r>
              <a:rPr lang="uk-UA" sz="1800" dirty="0" smtClean="0">
                <a:latin typeface="Times New Roman" pitchFamily="18" charset="0"/>
                <a:cs typeface="Times New Roman" pitchFamily="18" charset="0"/>
              </a:rPr>
              <a:t> ЗДО опинився поблизу епіцентру вибуху</a:t>
            </a:r>
          </a:p>
          <a:p>
            <a:r>
              <a:rPr lang="uk-UA" sz="1800" dirty="0" smtClean="0"/>
              <a:t>Поради керівнику ЗДОІ</a:t>
            </a:r>
            <a:r>
              <a:rPr lang="en-US" sz="1800" dirty="0" smtClean="0"/>
              <a:t>V</a:t>
            </a:r>
            <a:r>
              <a:rPr lang="uk-UA" sz="1800" dirty="0" smtClean="0"/>
              <a:t>. Алгоритм дій у надзвичайній ситуації</a:t>
            </a:r>
          </a:p>
          <a:p>
            <a:r>
              <a:rPr lang="en-US" sz="1800" dirty="0" smtClean="0"/>
              <a:t>V</a:t>
            </a:r>
            <a:r>
              <a:rPr lang="uk-UA" sz="1800" dirty="0" smtClean="0"/>
              <a:t>. Телефони рятувальних та аварійних служб</a:t>
            </a:r>
          </a:p>
          <a:p>
            <a:pPr algn="just">
              <a:buFontTx/>
              <a:buChar char="-"/>
            </a:pPr>
            <a:endParaRPr lang="uk-UA" sz="1800" dirty="0" smtClean="0"/>
          </a:p>
          <a:p>
            <a:pPr algn="just">
              <a:buFontTx/>
              <a:buChar char="-"/>
            </a:pPr>
            <a:endParaRPr lang="uk-UA" sz="1800" dirty="0" smtClean="0"/>
          </a:p>
          <a:p>
            <a:pPr algn="just">
              <a:buFontTx/>
              <a:buChar char="-"/>
            </a:pPr>
            <a:endParaRPr lang="uk-UA" sz="1800" dirty="0" smtClean="0">
              <a:latin typeface="Times New Roman" pitchFamily="18" charset="0"/>
              <a:cs typeface="Times New Roman" pitchFamily="18" charset="0"/>
            </a:endParaRPr>
          </a:p>
          <a:p>
            <a:pPr>
              <a:buFontTx/>
              <a:buChar char="-"/>
            </a:pPr>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928694"/>
          </a:xfrm>
        </p:spPr>
        <p:txBody>
          <a:bodyPr>
            <a:normAutofit/>
          </a:bodyPr>
          <a:lstStyle/>
          <a:p>
            <a:pPr algn="ctr"/>
            <a:r>
              <a:rPr lang="uk-UA" sz="3200" b="1" dirty="0" smtClean="0">
                <a:solidFill>
                  <a:srgbClr val="FF0000"/>
                </a:solidFill>
                <a:latin typeface="Times New Roman" pitchFamily="18" charset="0"/>
                <a:cs typeface="Times New Roman" pitchFamily="18" charset="0"/>
              </a:rPr>
              <a:t>Інструктажі</a:t>
            </a:r>
            <a:endParaRPr lang="uk-UA"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681550"/>
          </a:xfrm>
        </p:spPr>
        <p:txBody>
          <a:bodyPr/>
          <a:lstStyle/>
          <a:p>
            <a:r>
              <a:rPr lang="uk-UA" dirty="0" smtClean="0"/>
              <a:t>09.09.22 </a:t>
            </a:r>
            <a:r>
              <a:rPr lang="uk-UA" dirty="0" err="1" smtClean="0"/>
              <a:t>“Про</a:t>
            </a:r>
            <a:r>
              <a:rPr lang="uk-UA" dirty="0" smtClean="0"/>
              <a:t> заходи безпеки учасників освітнього процесу в період воєнного </a:t>
            </a:r>
            <a:r>
              <a:rPr lang="uk-UA" dirty="0" err="1" smtClean="0"/>
              <a:t>стану”</a:t>
            </a:r>
            <a:r>
              <a:rPr lang="uk-UA" dirty="0" smtClean="0"/>
              <a:t> (цільовий інструктаж, інструкція щодо дій на реагування на НС в ЗДО, інструктаж з працівниками, батьками). </a:t>
            </a:r>
          </a:p>
          <a:p>
            <a:r>
              <a:rPr lang="uk-UA" dirty="0" smtClean="0"/>
              <a:t>Підготовка укриття до безпечного перебування та організації освітньої діяльності.</a:t>
            </a:r>
          </a:p>
          <a:p>
            <a:r>
              <a:rPr lang="uk-UA" dirty="0" smtClean="0"/>
              <a:t>Розподіл </a:t>
            </a:r>
            <a:r>
              <a:rPr lang="uk-UA" dirty="0" err="1" smtClean="0"/>
              <a:t>обв’язків</a:t>
            </a:r>
            <a:r>
              <a:rPr lang="uk-UA" dirty="0" smtClean="0"/>
              <a:t> між працівниками, які залучені до евакуації дітей у разі </a:t>
            </a:r>
            <a:r>
              <a:rPr lang="uk-UA" dirty="0" err="1" smtClean="0"/>
              <a:t>сигнагу</a:t>
            </a:r>
            <a:r>
              <a:rPr lang="uk-UA" dirty="0" smtClean="0"/>
              <a:t> </a:t>
            </a:r>
            <a:r>
              <a:rPr lang="uk-UA" dirty="0" err="1" smtClean="0"/>
              <a:t>“Повітряна</a:t>
            </a:r>
            <a:r>
              <a:rPr lang="uk-UA" dirty="0" smtClean="0"/>
              <a:t> </a:t>
            </a:r>
            <a:r>
              <a:rPr lang="uk-UA" dirty="0" err="1" smtClean="0"/>
              <a:t>тривога”</a:t>
            </a:r>
            <a:r>
              <a:rPr lang="uk-UA" dirty="0" smtClean="0"/>
              <a:t>.</a:t>
            </a: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TotalTime>
  <Words>1515</Words>
  <Application>Microsoft Office PowerPoint</Application>
  <PresentationFormat>Экран (4:3)</PresentationFormat>
  <Paragraphs>129</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Організація просвітницької роботи з правилами поводження у надзвичайних ситуаціях з учасниками освітнього процесу в закладах дошкільної освіти</vt:lpstr>
      <vt:lpstr>Слайд 2</vt:lpstr>
      <vt:lpstr>Просвітницька діяльність :</vt:lpstr>
      <vt:lpstr>Нормативно-правові документи</vt:lpstr>
      <vt:lpstr>Слайд 5</vt:lpstr>
      <vt:lpstr>Мистецтво жити в невизначених умовах</vt:lpstr>
      <vt:lpstr>План реагування на надзвичайні ситуації вихователя Рокитнівського закладу дошкільної освіти комбінованого типу №3 «Казка» Рокитнівської селищної ради</vt:lpstr>
      <vt:lpstr>      ЦІЛЬОВИЙ ІНСТРУКТАЖ  для  працівників Рокитнівського ЗДО комбінованого типу №3 «Казка» Рокитнівської селищної ради  на випадок надзвичайної ситуації в умовах воєнного стану в Україні </vt:lpstr>
      <vt:lpstr>Інструктажі</vt:lpstr>
      <vt:lpstr>Освітня діяльність</vt:lpstr>
      <vt:lpstr>Слайд 11</vt:lpstr>
      <vt:lpstr>Слайд 12</vt:lpstr>
      <vt:lpstr>Слайд 13</vt:lpstr>
      <vt:lpstr>Журнал  Дошкільне виховання</vt:lpstr>
      <vt:lpstr>Робота з батьками</vt:lpstr>
      <vt:lpstr>Просвітницька робота з дітьми </vt:lpstr>
      <vt:lpstr>Пам’ятки для дітей</vt:lpstr>
      <vt:lpstr>Слайд 18</vt:lpstr>
      <vt:lpstr>Слайд 19</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Організація просвітницької роботи з правилами поводження у надзвичайних ситуаціях з учасниками освітнього процесу в закладах дошкільної освіти</dc:title>
  <dc:creator>Home</dc:creator>
  <cp:lastModifiedBy>Home</cp:lastModifiedBy>
  <cp:revision>10</cp:revision>
  <dcterms:created xsi:type="dcterms:W3CDTF">2022-10-25T07:07:22Z</dcterms:created>
  <dcterms:modified xsi:type="dcterms:W3CDTF">2022-10-26T13:52:02Z</dcterms:modified>
</cp:coreProperties>
</file>