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73" r:id="rId10"/>
    <p:sldId id="275" r:id="rId11"/>
    <p:sldId id="274" r:id="rId12"/>
    <p:sldId id="276" r:id="rId13"/>
    <p:sldId id="277" r:id="rId14"/>
    <p:sldId id="278" r:id="rId15"/>
    <p:sldId id="279" r:id="rId16"/>
    <p:sldId id="281" r:id="rId17"/>
    <p:sldId id="282" r:id="rId18"/>
    <p:sldId id="264" r:id="rId19"/>
    <p:sldId id="265" r:id="rId20"/>
    <p:sldId id="266" r:id="rId21"/>
    <p:sldId id="267" r:id="rId22"/>
    <p:sldId id="268" r:id="rId23"/>
    <p:sldId id="269" r:id="rId24"/>
    <p:sldId id="270" r:id="rId25"/>
    <p:sldId id="271" r:id="rId26"/>
    <p:sldId id="27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86" autoAdjust="0"/>
  </p:normalViewPr>
  <p:slideViewPr>
    <p:cSldViewPr>
      <p:cViewPr varScale="1">
        <p:scale>
          <a:sx n="65" d="100"/>
          <a:sy n="65" d="100"/>
        </p:scale>
        <p:origin x="153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DF392-E2AF-40A8-AD1B-AA659572B5B5}"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uk-UA"/>
        </a:p>
      </dgm:t>
    </dgm:pt>
    <dgm:pt modelId="{7EC227CC-40A0-479A-99D8-827EF3BF2276}">
      <dgm:prSet/>
      <dgm:spPr/>
      <dgm:t>
        <a:bodyPr/>
        <a:lstStyle/>
        <a:p>
          <a:pPr rtl="0"/>
          <a:r>
            <a:rPr lang="uk-UA" i="1" dirty="0" smtClean="0"/>
            <a:t>1. Урок засвоєння нових знань</a:t>
          </a:r>
          <a:endParaRPr lang="uk-UA" dirty="0"/>
        </a:p>
      </dgm:t>
    </dgm:pt>
    <dgm:pt modelId="{605AAC43-CE52-42A7-920F-001BB76FF6F5}" type="parTrans" cxnId="{5052AF59-AAB0-40D1-82F8-BC9359E334B7}">
      <dgm:prSet/>
      <dgm:spPr/>
      <dgm:t>
        <a:bodyPr/>
        <a:lstStyle/>
        <a:p>
          <a:endParaRPr lang="uk-UA"/>
        </a:p>
      </dgm:t>
    </dgm:pt>
    <dgm:pt modelId="{916EEE24-AB8D-4C96-AC10-51744A0998A1}" type="sibTrans" cxnId="{5052AF59-AAB0-40D1-82F8-BC9359E334B7}">
      <dgm:prSet/>
      <dgm:spPr/>
      <dgm:t>
        <a:bodyPr/>
        <a:lstStyle/>
        <a:p>
          <a:endParaRPr lang="uk-UA"/>
        </a:p>
      </dgm:t>
    </dgm:pt>
    <dgm:pt modelId="{AAF43CAA-11FA-43EA-8C91-A3D44C1B357B}">
      <dgm:prSet/>
      <dgm:spPr/>
      <dgm:t>
        <a:bodyPr/>
        <a:lstStyle/>
        <a:p>
          <a:pPr rtl="0"/>
          <a:r>
            <a:rPr lang="uk-UA" i="1" dirty="0" smtClean="0"/>
            <a:t>2. Урок формування умінь  та навичок</a:t>
          </a:r>
          <a:r>
            <a:rPr lang="uk-UA" dirty="0" smtClean="0"/>
            <a:t> </a:t>
          </a:r>
        </a:p>
      </dgm:t>
    </dgm:pt>
    <dgm:pt modelId="{B515EB54-B949-4ADC-ACF0-5B47D3CF0293}" type="parTrans" cxnId="{6B2FAFF5-F72D-4017-AB75-8C357C0DB061}">
      <dgm:prSet/>
      <dgm:spPr/>
      <dgm:t>
        <a:bodyPr/>
        <a:lstStyle/>
        <a:p>
          <a:endParaRPr lang="uk-UA"/>
        </a:p>
      </dgm:t>
    </dgm:pt>
    <dgm:pt modelId="{BD6E78BB-D234-4B67-8FA6-3C0BA66F717F}" type="sibTrans" cxnId="{6B2FAFF5-F72D-4017-AB75-8C357C0DB061}">
      <dgm:prSet/>
      <dgm:spPr/>
      <dgm:t>
        <a:bodyPr/>
        <a:lstStyle/>
        <a:p>
          <a:endParaRPr lang="uk-UA"/>
        </a:p>
      </dgm:t>
    </dgm:pt>
    <dgm:pt modelId="{E3605C10-CD31-4823-A278-9DD872123036}">
      <dgm:prSet/>
      <dgm:spPr/>
      <dgm:t>
        <a:bodyPr/>
        <a:lstStyle/>
        <a:p>
          <a:pPr rtl="0"/>
          <a:r>
            <a:rPr lang="uk-UA" i="1" dirty="0" smtClean="0"/>
            <a:t>4.  Урок узагальнення і систематизації знань, умінь та навичок</a:t>
          </a:r>
          <a:r>
            <a:rPr lang="uk-UA" dirty="0" smtClean="0"/>
            <a:t> </a:t>
          </a:r>
          <a:endParaRPr lang="uk-UA" dirty="0"/>
        </a:p>
      </dgm:t>
    </dgm:pt>
    <dgm:pt modelId="{72AA871D-9EDC-4D1A-BF8D-9275385AB9D8}" type="parTrans" cxnId="{43376A07-B9CE-4EC2-95E7-200B8E51ECDF}">
      <dgm:prSet/>
      <dgm:spPr/>
      <dgm:t>
        <a:bodyPr/>
        <a:lstStyle/>
        <a:p>
          <a:endParaRPr lang="uk-UA"/>
        </a:p>
      </dgm:t>
    </dgm:pt>
    <dgm:pt modelId="{C7309217-10DA-4AAE-8A7B-8C8DA898D556}" type="sibTrans" cxnId="{43376A07-B9CE-4EC2-95E7-200B8E51ECDF}">
      <dgm:prSet/>
      <dgm:spPr/>
      <dgm:t>
        <a:bodyPr/>
        <a:lstStyle/>
        <a:p>
          <a:endParaRPr lang="uk-UA"/>
        </a:p>
      </dgm:t>
    </dgm:pt>
    <dgm:pt modelId="{E2E30EB4-D645-4659-844D-E8771F9A081D}">
      <dgm:prSet/>
      <dgm:spPr/>
      <dgm:t>
        <a:bodyPr/>
        <a:lstStyle/>
        <a:p>
          <a:pPr rtl="0"/>
          <a:r>
            <a:rPr lang="uk-UA" i="1" dirty="0" smtClean="0"/>
            <a:t>5. Урок перевірки, оцінки, корекції знань, умінь і навичок</a:t>
          </a:r>
          <a:r>
            <a:rPr lang="uk-UA" dirty="0" smtClean="0"/>
            <a:t> </a:t>
          </a:r>
          <a:endParaRPr lang="uk-UA" dirty="0"/>
        </a:p>
      </dgm:t>
    </dgm:pt>
    <dgm:pt modelId="{2742B2E3-554C-4362-8180-01ED59B652D0}" type="parTrans" cxnId="{4EC6B4CF-D948-4AD5-ABDD-A091BC36CD39}">
      <dgm:prSet/>
      <dgm:spPr/>
      <dgm:t>
        <a:bodyPr/>
        <a:lstStyle/>
        <a:p>
          <a:endParaRPr lang="uk-UA"/>
        </a:p>
      </dgm:t>
    </dgm:pt>
    <dgm:pt modelId="{B22BF825-66F6-4762-9D07-74095C21E4DA}" type="sibTrans" cxnId="{4EC6B4CF-D948-4AD5-ABDD-A091BC36CD39}">
      <dgm:prSet/>
      <dgm:spPr/>
      <dgm:t>
        <a:bodyPr/>
        <a:lstStyle/>
        <a:p>
          <a:endParaRPr lang="uk-UA"/>
        </a:p>
      </dgm:t>
    </dgm:pt>
    <dgm:pt modelId="{5FEFB580-4F0B-4C55-9D7B-2D10E8575938}">
      <dgm:prSet/>
      <dgm:spPr/>
      <dgm:t>
        <a:bodyPr/>
        <a:lstStyle/>
        <a:p>
          <a:pPr rtl="0"/>
          <a:r>
            <a:rPr lang="uk-UA" i="1" dirty="0" smtClean="0"/>
            <a:t>6. Комбінований урок</a:t>
          </a:r>
          <a:r>
            <a:rPr lang="uk-UA" dirty="0" smtClean="0"/>
            <a:t> </a:t>
          </a:r>
          <a:endParaRPr lang="uk-UA" dirty="0"/>
        </a:p>
      </dgm:t>
    </dgm:pt>
    <dgm:pt modelId="{6576A390-D210-4E05-8EA9-A59979C344F2}" type="parTrans" cxnId="{C75C0303-67E9-42FD-BDB4-7CDD16B94994}">
      <dgm:prSet/>
      <dgm:spPr/>
      <dgm:t>
        <a:bodyPr/>
        <a:lstStyle/>
        <a:p>
          <a:endParaRPr lang="uk-UA"/>
        </a:p>
      </dgm:t>
    </dgm:pt>
    <dgm:pt modelId="{92038B1A-DC0D-4660-B930-FE78A251274E}" type="sibTrans" cxnId="{C75C0303-67E9-42FD-BDB4-7CDD16B94994}">
      <dgm:prSet/>
      <dgm:spPr/>
      <dgm:t>
        <a:bodyPr/>
        <a:lstStyle/>
        <a:p>
          <a:endParaRPr lang="uk-UA"/>
        </a:p>
      </dgm:t>
    </dgm:pt>
    <dgm:pt modelId="{291C6C37-4247-41A2-A355-8D7B4ED7566C}">
      <dgm:prSet/>
      <dgm:spPr/>
      <dgm:t>
        <a:bodyPr/>
        <a:lstStyle/>
        <a:p>
          <a:pPr rtl="0"/>
          <a:r>
            <a:rPr lang="uk-UA" i="1" dirty="0" smtClean="0"/>
            <a:t>3. Урок застосування знань, умінь та навичок</a:t>
          </a:r>
          <a:r>
            <a:rPr lang="uk-UA" dirty="0" smtClean="0"/>
            <a:t> </a:t>
          </a:r>
          <a:endParaRPr lang="uk-UA" dirty="0"/>
        </a:p>
      </dgm:t>
    </dgm:pt>
    <dgm:pt modelId="{116C2093-8BAA-432A-A00D-A01930E99C0D}" type="parTrans" cxnId="{FD191EAD-9E79-4E09-87F1-A30559CF885D}">
      <dgm:prSet/>
      <dgm:spPr/>
      <dgm:t>
        <a:bodyPr/>
        <a:lstStyle/>
        <a:p>
          <a:endParaRPr lang="uk-UA"/>
        </a:p>
      </dgm:t>
    </dgm:pt>
    <dgm:pt modelId="{A9056068-DC60-455F-B705-111079CE54AE}" type="sibTrans" cxnId="{FD191EAD-9E79-4E09-87F1-A30559CF885D}">
      <dgm:prSet/>
      <dgm:spPr/>
      <dgm:t>
        <a:bodyPr/>
        <a:lstStyle/>
        <a:p>
          <a:endParaRPr lang="uk-UA"/>
        </a:p>
      </dgm:t>
    </dgm:pt>
    <dgm:pt modelId="{2E3474F7-C397-4958-9200-A11412710346}" type="pres">
      <dgm:prSet presAssocID="{4A8DF392-E2AF-40A8-AD1B-AA659572B5B5}" presName="linear" presStyleCnt="0">
        <dgm:presLayoutVars>
          <dgm:animLvl val="lvl"/>
          <dgm:resizeHandles val="exact"/>
        </dgm:presLayoutVars>
      </dgm:prSet>
      <dgm:spPr/>
      <dgm:t>
        <a:bodyPr/>
        <a:lstStyle/>
        <a:p>
          <a:endParaRPr lang="ru-RU"/>
        </a:p>
      </dgm:t>
    </dgm:pt>
    <dgm:pt modelId="{5E86EC28-21DE-4AF5-9ADD-854565D40698}" type="pres">
      <dgm:prSet presAssocID="{7EC227CC-40A0-479A-99D8-827EF3BF2276}" presName="parentText" presStyleLbl="node1" presStyleIdx="0" presStyleCnt="6">
        <dgm:presLayoutVars>
          <dgm:chMax val="0"/>
          <dgm:bulletEnabled val="1"/>
        </dgm:presLayoutVars>
      </dgm:prSet>
      <dgm:spPr/>
      <dgm:t>
        <a:bodyPr/>
        <a:lstStyle/>
        <a:p>
          <a:endParaRPr lang="ru-RU"/>
        </a:p>
      </dgm:t>
    </dgm:pt>
    <dgm:pt modelId="{229DD7FF-DB54-4FD9-B15D-15E203DA4108}" type="pres">
      <dgm:prSet presAssocID="{916EEE24-AB8D-4C96-AC10-51744A0998A1}" presName="spacer" presStyleCnt="0"/>
      <dgm:spPr/>
    </dgm:pt>
    <dgm:pt modelId="{AFBC005E-87E3-493B-8028-D47B186844C2}" type="pres">
      <dgm:prSet presAssocID="{AAF43CAA-11FA-43EA-8C91-A3D44C1B357B}" presName="parentText" presStyleLbl="node1" presStyleIdx="1" presStyleCnt="6">
        <dgm:presLayoutVars>
          <dgm:chMax val="0"/>
          <dgm:bulletEnabled val="1"/>
        </dgm:presLayoutVars>
      </dgm:prSet>
      <dgm:spPr/>
      <dgm:t>
        <a:bodyPr/>
        <a:lstStyle/>
        <a:p>
          <a:endParaRPr lang="uk-UA"/>
        </a:p>
      </dgm:t>
    </dgm:pt>
    <dgm:pt modelId="{C8D6EA71-607F-41C2-BC84-F5690A8145F6}" type="pres">
      <dgm:prSet presAssocID="{BD6E78BB-D234-4B67-8FA6-3C0BA66F717F}" presName="spacer" presStyleCnt="0"/>
      <dgm:spPr/>
    </dgm:pt>
    <dgm:pt modelId="{94E9E7B6-C5A8-4EBD-8AD8-BF7E846B2257}" type="pres">
      <dgm:prSet presAssocID="{291C6C37-4247-41A2-A355-8D7B4ED7566C}" presName="parentText" presStyleLbl="node1" presStyleIdx="2" presStyleCnt="6">
        <dgm:presLayoutVars>
          <dgm:chMax val="0"/>
          <dgm:bulletEnabled val="1"/>
        </dgm:presLayoutVars>
      </dgm:prSet>
      <dgm:spPr/>
      <dgm:t>
        <a:bodyPr/>
        <a:lstStyle/>
        <a:p>
          <a:endParaRPr lang="uk-UA"/>
        </a:p>
      </dgm:t>
    </dgm:pt>
    <dgm:pt modelId="{1AF6E3CA-786C-4150-B07C-BB8579FC6A30}" type="pres">
      <dgm:prSet presAssocID="{A9056068-DC60-455F-B705-111079CE54AE}" presName="spacer" presStyleCnt="0"/>
      <dgm:spPr/>
    </dgm:pt>
    <dgm:pt modelId="{800623CB-BEE2-45D9-9153-5425925CCDB4}" type="pres">
      <dgm:prSet presAssocID="{E3605C10-CD31-4823-A278-9DD872123036}" presName="parentText" presStyleLbl="node1" presStyleIdx="3" presStyleCnt="6">
        <dgm:presLayoutVars>
          <dgm:chMax val="0"/>
          <dgm:bulletEnabled val="1"/>
        </dgm:presLayoutVars>
      </dgm:prSet>
      <dgm:spPr/>
      <dgm:t>
        <a:bodyPr/>
        <a:lstStyle/>
        <a:p>
          <a:endParaRPr lang="uk-UA"/>
        </a:p>
      </dgm:t>
    </dgm:pt>
    <dgm:pt modelId="{D5FE40F5-532B-4A12-8F73-EA8AEEF2FBDF}" type="pres">
      <dgm:prSet presAssocID="{C7309217-10DA-4AAE-8A7B-8C8DA898D556}" presName="spacer" presStyleCnt="0"/>
      <dgm:spPr/>
    </dgm:pt>
    <dgm:pt modelId="{9D6588DF-2ECD-48A3-BC16-52A8F61D59C5}" type="pres">
      <dgm:prSet presAssocID="{E2E30EB4-D645-4659-844D-E8771F9A081D}" presName="parentText" presStyleLbl="node1" presStyleIdx="4" presStyleCnt="6">
        <dgm:presLayoutVars>
          <dgm:chMax val="0"/>
          <dgm:bulletEnabled val="1"/>
        </dgm:presLayoutVars>
      </dgm:prSet>
      <dgm:spPr/>
      <dgm:t>
        <a:bodyPr/>
        <a:lstStyle/>
        <a:p>
          <a:endParaRPr lang="uk-UA"/>
        </a:p>
      </dgm:t>
    </dgm:pt>
    <dgm:pt modelId="{BA71E7B8-8127-4FFE-BB8B-A319B99533D6}" type="pres">
      <dgm:prSet presAssocID="{B22BF825-66F6-4762-9D07-74095C21E4DA}" presName="spacer" presStyleCnt="0"/>
      <dgm:spPr/>
    </dgm:pt>
    <dgm:pt modelId="{BD8CFD7E-F1B1-45B0-82D1-B2C0CA639778}" type="pres">
      <dgm:prSet presAssocID="{5FEFB580-4F0B-4C55-9D7B-2D10E8575938}" presName="parentText" presStyleLbl="node1" presStyleIdx="5" presStyleCnt="6">
        <dgm:presLayoutVars>
          <dgm:chMax val="0"/>
          <dgm:bulletEnabled val="1"/>
        </dgm:presLayoutVars>
      </dgm:prSet>
      <dgm:spPr/>
      <dgm:t>
        <a:bodyPr/>
        <a:lstStyle/>
        <a:p>
          <a:endParaRPr lang="uk-UA"/>
        </a:p>
      </dgm:t>
    </dgm:pt>
  </dgm:ptLst>
  <dgm:cxnLst>
    <dgm:cxn modelId="{52CD726B-0AF9-401B-B3A4-BEC044531243}" type="presOf" srcId="{AAF43CAA-11FA-43EA-8C91-A3D44C1B357B}" destId="{AFBC005E-87E3-493B-8028-D47B186844C2}" srcOrd="0" destOrd="0" presId="urn:microsoft.com/office/officeart/2005/8/layout/vList2"/>
    <dgm:cxn modelId="{6B2FAFF5-F72D-4017-AB75-8C357C0DB061}" srcId="{4A8DF392-E2AF-40A8-AD1B-AA659572B5B5}" destId="{AAF43CAA-11FA-43EA-8C91-A3D44C1B357B}" srcOrd="1" destOrd="0" parTransId="{B515EB54-B949-4ADC-ACF0-5B47D3CF0293}" sibTransId="{BD6E78BB-D234-4B67-8FA6-3C0BA66F717F}"/>
    <dgm:cxn modelId="{59EA639F-20AF-4936-81AF-1F911CB6D65F}" type="presOf" srcId="{7EC227CC-40A0-479A-99D8-827EF3BF2276}" destId="{5E86EC28-21DE-4AF5-9ADD-854565D40698}" srcOrd="0" destOrd="0" presId="urn:microsoft.com/office/officeart/2005/8/layout/vList2"/>
    <dgm:cxn modelId="{4EC6B4CF-D948-4AD5-ABDD-A091BC36CD39}" srcId="{4A8DF392-E2AF-40A8-AD1B-AA659572B5B5}" destId="{E2E30EB4-D645-4659-844D-E8771F9A081D}" srcOrd="4" destOrd="0" parTransId="{2742B2E3-554C-4362-8180-01ED59B652D0}" sibTransId="{B22BF825-66F6-4762-9D07-74095C21E4DA}"/>
    <dgm:cxn modelId="{AEE61088-B4F6-4CEE-B2BF-E3112948854C}" type="presOf" srcId="{E3605C10-CD31-4823-A278-9DD872123036}" destId="{800623CB-BEE2-45D9-9153-5425925CCDB4}" srcOrd="0" destOrd="0" presId="urn:microsoft.com/office/officeart/2005/8/layout/vList2"/>
    <dgm:cxn modelId="{C75C0303-67E9-42FD-BDB4-7CDD16B94994}" srcId="{4A8DF392-E2AF-40A8-AD1B-AA659572B5B5}" destId="{5FEFB580-4F0B-4C55-9D7B-2D10E8575938}" srcOrd="5" destOrd="0" parTransId="{6576A390-D210-4E05-8EA9-A59979C344F2}" sibTransId="{92038B1A-DC0D-4660-B930-FE78A251274E}"/>
    <dgm:cxn modelId="{10EFFC59-7858-4081-9C0B-10BC71D3CA1A}" type="presOf" srcId="{5FEFB580-4F0B-4C55-9D7B-2D10E8575938}" destId="{BD8CFD7E-F1B1-45B0-82D1-B2C0CA639778}" srcOrd="0" destOrd="0" presId="urn:microsoft.com/office/officeart/2005/8/layout/vList2"/>
    <dgm:cxn modelId="{5052AF59-AAB0-40D1-82F8-BC9359E334B7}" srcId="{4A8DF392-E2AF-40A8-AD1B-AA659572B5B5}" destId="{7EC227CC-40A0-479A-99D8-827EF3BF2276}" srcOrd="0" destOrd="0" parTransId="{605AAC43-CE52-42A7-920F-001BB76FF6F5}" sibTransId="{916EEE24-AB8D-4C96-AC10-51744A0998A1}"/>
    <dgm:cxn modelId="{8E9089E0-69F5-4A47-B6BD-7DF0E4902219}" type="presOf" srcId="{E2E30EB4-D645-4659-844D-E8771F9A081D}" destId="{9D6588DF-2ECD-48A3-BC16-52A8F61D59C5}" srcOrd="0" destOrd="0" presId="urn:microsoft.com/office/officeart/2005/8/layout/vList2"/>
    <dgm:cxn modelId="{05658B24-576A-4EC1-813F-1F28C345782D}" type="presOf" srcId="{4A8DF392-E2AF-40A8-AD1B-AA659572B5B5}" destId="{2E3474F7-C397-4958-9200-A11412710346}" srcOrd="0" destOrd="0" presId="urn:microsoft.com/office/officeart/2005/8/layout/vList2"/>
    <dgm:cxn modelId="{43376A07-B9CE-4EC2-95E7-200B8E51ECDF}" srcId="{4A8DF392-E2AF-40A8-AD1B-AA659572B5B5}" destId="{E3605C10-CD31-4823-A278-9DD872123036}" srcOrd="3" destOrd="0" parTransId="{72AA871D-9EDC-4D1A-BF8D-9275385AB9D8}" sibTransId="{C7309217-10DA-4AAE-8A7B-8C8DA898D556}"/>
    <dgm:cxn modelId="{FD191EAD-9E79-4E09-87F1-A30559CF885D}" srcId="{4A8DF392-E2AF-40A8-AD1B-AA659572B5B5}" destId="{291C6C37-4247-41A2-A355-8D7B4ED7566C}" srcOrd="2" destOrd="0" parTransId="{116C2093-8BAA-432A-A00D-A01930E99C0D}" sibTransId="{A9056068-DC60-455F-B705-111079CE54AE}"/>
    <dgm:cxn modelId="{31FB8757-4DEE-4BE9-A88A-FC6B47909291}" type="presOf" srcId="{291C6C37-4247-41A2-A355-8D7B4ED7566C}" destId="{94E9E7B6-C5A8-4EBD-8AD8-BF7E846B2257}" srcOrd="0" destOrd="0" presId="urn:microsoft.com/office/officeart/2005/8/layout/vList2"/>
    <dgm:cxn modelId="{F7736C4C-1F28-48E5-B6E5-32C2048B7DF5}" type="presParOf" srcId="{2E3474F7-C397-4958-9200-A11412710346}" destId="{5E86EC28-21DE-4AF5-9ADD-854565D40698}" srcOrd="0" destOrd="0" presId="urn:microsoft.com/office/officeart/2005/8/layout/vList2"/>
    <dgm:cxn modelId="{A3F2414C-3324-412C-82E3-C94926A401E7}" type="presParOf" srcId="{2E3474F7-C397-4958-9200-A11412710346}" destId="{229DD7FF-DB54-4FD9-B15D-15E203DA4108}" srcOrd="1" destOrd="0" presId="urn:microsoft.com/office/officeart/2005/8/layout/vList2"/>
    <dgm:cxn modelId="{02DB223B-7F67-421E-BED8-3CD68CDF4759}" type="presParOf" srcId="{2E3474F7-C397-4958-9200-A11412710346}" destId="{AFBC005E-87E3-493B-8028-D47B186844C2}" srcOrd="2" destOrd="0" presId="urn:microsoft.com/office/officeart/2005/8/layout/vList2"/>
    <dgm:cxn modelId="{C8E74359-D481-40A4-8790-C2767F38FBDA}" type="presParOf" srcId="{2E3474F7-C397-4958-9200-A11412710346}" destId="{C8D6EA71-607F-41C2-BC84-F5690A8145F6}" srcOrd="3" destOrd="0" presId="urn:microsoft.com/office/officeart/2005/8/layout/vList2"/>
    <dgm:cxn modelId="{1F78B2CD-CEA9-436F-831A-DFAD017A8E3B}" type="presParOf" srcId="{2E3474F7-C397-4958-9200-A11412710346}" destId="{94E9E7B6-C5A8-4EBD-8AD8-BF7E846B2257}" srcOrd="4" destOrd="0" presId="urn:microsoft.com/office/officeart/2005/8/layout/vList2"/>
    <dgm:cxn modelId="{821F3F18-D1C9-4675-B6A9-61EFD1F756B5}" type="presParOf" srcId="{2E3474F7-C397-4958-9200-A11412710346}" destId="{1AF6E3CA-786C-4150-B07C-BB8579FC6A30}" srcOrd="5" destOrd="0" presId="urn:microsoft.com/office/officeart/2005/8/layout/vList2"/>
    <dgm:cxn modelId="{6B6C3267-78E0-4C6C-B866-E58B8DBAE4FC}" type="presParOf" srcId="{2E3474F7-C397-4958-9200-A11412710346}" destId="{800623CB-BEE2-45D9-9153-5425925CCDB4}" srcOrd="6" destOrd="0" presId="urn:microsoft.com/office/officeart/2005/8/layout/vList2"/>
    <dgm:cxn modelId="{F5451B55-AD43-48C8-8D61-822F4BB94F34}" type="presParOf" srcId="{2E3474F7-C397-4958-9200-A11412710346}" destId="{D5FE40F5-532B-4A12-8F73-EA8AEEF2FBDF}" srcOrd="7" destOrd="0" presId="urn:microsoft.com/office/officeart/2005/8/layout/vList2"/>
    <dgm:cxn modelId="{6A49CA35-72D7-4AB3-B831-6B6B7161D1D2}" type="presParOf" srcId="{2E3474F7-C397-4958-9200-A11412710346}" destId="{9D6588DF-2ECD-48A3-BC16-52A8F61D59C5}" srcOrd="8" destOrd="0" presId="urn:microsoft.com/office/officeart/2005/8/layout/vList2"/>
    <dgm:cxn modelId="{D97D1370-A999-408F-AF3C-6F87616FDB19}" type="presParOf" srcId="{2E3474F7-C397-4958-9200-A11412710346}" destId="{BA71E7B8-8127-4FFE-BB8B-A319B99533D6}" srcOrd="9" destOrd="0" presId="urn:microsoft.com/office/officeart/2005/8/layout/vList2"/>
    <dgm:cxn modelId="{0A4FC6D9-F361-4854-B8E8-26F02B7520BF}" type="presParOf" srcId="{2E3474F7-C397-4958-9200-A11412710346}" destId="{BD8CFD7E-F1B1-45B0-82D1-B2C0CA63977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6EC28-21DE-4AF5-9ADD-854565D40698}">
      <dsp:nvSpPr>
        <dsp:cNvPr id="0" name=""/>
        <dsp:cNvSpPr/>
      </dsp:nvSpPr>
      <dsp:spPr>
        <a:xfrm>
          <a:off x="0" y="1030897"/>
          <a:ext cx="8075240" cy="52767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i="1" kern="1200" dirty="0" smtClean="0"/>
            <a:t>1. Урок засвоєння нових знань</a:t>
          </a:r>
          <a:endParaRPr lang="uk-UA" sz="2200" kern="1200" dirty="0"/>
        </a:p>
      </dsp:txBody>
      <dsp:txXfrm>
        <a:off x="25759" y="1056656"/>
        <a:ext cx="8023722" cy="476152"/>
      </dsp:txXfrm>
    </dsp:sp>
    <dsp:sp modelId="{AFBC005E-87E3-493B-8028-D47B186844C2}">
      <dsp:nvSpPr>
        <dsp:cNvPr id="0" name=""/>
        <dsp:cNvSpPr/>
      </dsp:nvSpPr>
      <dsp:spPr>
        <a:xfrm>
          <a:off x="0" y="1621928"/>
          <a:ext cx="8075240" cy="52767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i="1" kern="1200" dirty="0" smtClean="0"/>
            <a:t>2. Урок формування умінь  та навичок</a:t>
          </a:r>
          <a:r>
            <a:rPr lang="uk-UA" sz="2200" kern="1200" dirty="0" smtClean="0"/>
            <a:t> </a:t>
          </a:r>
        </a:p>
      </dsp:txBody>
      <dsp:txXfrm>
        <a:off x="25759" y="1647687"/>
        <a:ext cx="8023722" cy="476152"/>
      </dsp:txXfrm>
    </dsp:sp>
    <dsp:sp modelId="{94E9E7B6-C5A8-4EBD-8AD8-BF7E846B2257}">
      <dsp:nvSpPr>
        <dsp:cNvPr id="0" name=""/>
        <dsp:cNvSpPr/>
      </dsp:nvSpPr>
      <dsp:spPr>
        <a:xfrm>
          <a:off x="0" y="2212958"/>
          <a:ext cx="8075240" cy="52767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i="1" kern="1200" dirty="0" smtClean="0"/>
            <a:t>3. Урок застосування знань, умінь та навичок</a:t>
          </a:r>
          <a:r>
            <a:rPr lang="uk-UA" sz="2200" kern="1200" dirty="0" smtClean="0"/>
            <a:t> </a:t>
          </a:r>
          <a:endParaRPr lang="uk-UA" sz="2200" kern="1200" dirty="0"/>
        </a:p>
      </dsp:txBody>
      <dsp:txXfrm>
        <a:off x="25759" y="2238717"/>
        <a:ext cx="8023722" cy="476152"/>
      </dsp:txXfrm>
    </dsp:sp>
    <dsp:sp modelId="{800623CB-BEE2-45D9-9153-5425925CCDB4}">
      <dsp:nvSpPr>
        <dsp:cNvPr id="0" name=""/>
        <dsp:cNvSpPr/>
      </dsp:nvSpPr>
      <dsp:spPr>
        <a:xfrm>
          <a:off x="0" y="2803988"/>
          <a:ext cx="8075240" cy="52767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i="1" kern="1200" dirty="0" smtClean="0"/>
            <a:t>4.  Урок узагальнення і систематизації знань, умінь та навичок</a:t>
          </a:r>
          <a:r>
            <a:rPr lang="uk-UA" sz="2200" kern="1200" dirty="0" smtClean="0"/>
            <a:t> </a:t>
          </a:r>
          <a:endParaRPr lang="uk-UA" sz="2200" kern="1200" dirty="0"/>
        </a:p>
      </dsp:txBody>
      <dsp:txXfrm>
        <a:off x="25759" y="2829747"/>
        <a:ext cx="8023722" cy="476152"/>
      </dsp:txXfrm>
    </dsp:sp>
    <dsp:sp modelId="{9D6588DF-2ECD-48A3-BC16-52A8F61D59C5}">
      <dsp:nvSpPr>
        <dsp:cNvPr id="0" name=""/>
        <dsp:cNvSpPr/>
      </dsp:nvSpPr>
      <dsp:spPr>
        <a:xfrm>
          <a:off x="0" y="3395018"/>
          <a:ext cx="8075240" cy="52767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i="1" kern="1200" dirty="0" smtClean="0"/>
            <a:t>5. Урок перевірки, оцінки, корекції знань, умінь і навичок</a:t>
          </a:r>
          <a:r>
            <a:rPr lang="uk-UA" sz="2200" kern="1200" dirty="0" smtClean="0"/>
            <a:t> </a:t>
          </a:r>
          <a:endParaRPr lang="uk-UA" sz="2200" kern="1200" dirty="0"/>
        </a:p>
      </dsp:txBody>
      <dsp:txXfrm>
        <a:off x="25759" y="3420777"/>
        <a:ext cx="8023722" cy="476152"/>
      </dsp:txXfrm>
    </dsp:sp>
    <dsp:sp modelId="{BD8CFD7E-F1B1-45B0-82D1-B2C0CA639778}">
      <dsp:nvSpPr>
        <dsp:cNvPr id="0" name=""/>
        <dsp:cNvSpPr/>
      </dsp:nvSpPr>
      <dsp:spPr>
        <a:xfrm>
          <a:off x="0" y="3986048"/>
          <a:ext cx="8075240" cy="52767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i="1" kern="1200" dirty="0" smtClean="0"/>
            <a:t>6. Комбінований урок</a:t>
          </a:r>
          <a:r>
            <a:rPr lang="uk-UA" sz="2200" kern="1200" dirty="0" smtClean="0"/>
            <a:t> </a:t>
          </a:r>
          <a:endParaRPr lang="uk-UA" sz="2200" kern="1200" dirty="0"/>
        </a:p>
      </dsp:txBody>
      <dsp:txXfrm>
        <a:off x="25759" y="4011807"/>
        <a:ext cx="8023722"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BA25A-5956-430E-948E-0067BBC96ACC}" type="datetimeFigureOut">
              <a:rPr lang="uk-UA" smtClean="0"/>
              <a:t>26.10.2022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E2C2A-9637-4A3D-84D2-EB7E23B05422}" type="slidenum">
              <a:rPr lang="uk-UA" smtClean="0"/>
              <a:t>‹#›</a:t>
            </a:fld>
            <a:endParaRPr lang="uk-UA"/>
          </a:p>
        </p:txBody>
      </p:sp>
    </p:spTree>
    <p:extLst>
      <p:ext uri="{BB962C8B-B14F-4D97-AF65-F5344CB8AC3E}">
        <p14:creationId xmlns:p14="http://schemas.microsoft.com/office/powerpoint/2010/main" val="97023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1</a:t>
            </a:fld>
            <a:endParaRPr lang="uk-UA"/>
          </a:p>
        </p:txBody>
      </p:sp>
    </p:spTree>
    <p:extLst>
      <p:ext uri="{BB962C8B-B14F-4D97-AF65-F5344CB8AC3E}">
        <p14:creationId xmlns:p14="http://schemas.microsoft.com/office/powerpoint/2010/main" val="2815944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Давайте розберемося із 2 поняттями, що таке контроль і оцінка?</a:t>
            </a:r>
            <a:endParaRPr lang="en-US"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Пригадаємо групи вмінь, про які ми говорили, коли розглядали Держстандарт. Ось ці групи вмінь потім стають основою, для того, щоб оцінити результати навчальної діяльності учнів.</a:t>
            </a:r>
            <a:endParaRPr lang="en-US" sz="1200" kern="1200" dirty="0" smtClean="0">
              <a:solidFill>
                <a:schemeClr val="tx1"/>
              </a:solidFill>
              <a:effectLst/>
              <a:latin typeface="+mn-lt"/>
              <a:ea typeface="+mn-ea"/>
              <a:cs typeface="+mn-cs"/>
            </a:endParaRPr>
          </a:p>
          <a:p>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19</a:t>
            </a:fld>
            <a:endParaRPr lang="uk-UA"/>
          </a:p>
        </p:txBody>
      </p:sp>
    </p:spTree>
    <p:extLst>
      <p:ext uri="{BB962C8B-B14F-4D97-AF65-F5344CB8AC3E}">
        <p14:creationId xmlns:p14="http://schemas.microsoft.com/office/powerpoint/2010/main" val="3657533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Тобто, у НУШ за результатами навчання, кожен учень отримує свідоцтво досягнень, у якому так як і в журналі вчитель зазначає рівень опанування результатів навчання за тими критеріями, які вказані у Держстандарті або вчитель разом з рішенням педагогічної ради може відповідно до своєї навчальної програми визначити свої результати навчання. Також ці результати навчання зазначаються авторами модельних навчальних програм. Ці результати навчання прописуються як в журналі  так і в свідоцтві досягнень і рівень їх оволодіння позначається або 4 літерами В Д С П або за бальною шкалою.</a:t>
            </a:r>
            <a:endParaRPr lang="en-US" sz="1200" kern="1200" dirty="0" smtClean="0">
              <a:solidFill>
                <a:schemeClr val="tx1"/>
              </a:solidFill>
              <a:effectLst/>
              <a:latin typeface="+mn-lt"/>
              <a:ea typeface="+mn-ea"/>
              <a:cs typeface="+mn-cs"/>
            </a:endParaRPr>
          </a:p>
          <a:p>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21</a:t>
            </a:fld>
            <a:endParaRPr lang="uk-UA"/>
          </a:p>
        </p:txBody>
      </p:sp>
    </p:spTree>
    <p:extLst>
      <p:ext uri="{BB962C8B-B14F-4D97-AF65-F5344CB8AC3E}">
        <p14:creationId xmlns:p14="http://schemas.microsoft.com/office/powerpoint/2010/main" val="362071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Практичні</a:t>
            </a:r>
            <a:r>
              <a:rPr lang="uk-UA" baseline="0" dirty="0" smtClean="0"/>
              <a:t> роботи враховуються як поточні</a:t>
            </a:r>
            <a:endParaRPr lang="uk-UA" dirty="0"/>
          </a:p>
        </p:txBody>
      </p:sp>
      <p:sp>
        <p:nvSpPr>
          <p:cNvPr id="4" name="Номер слайда 3"/>
          <p:cNvSpPr>
            <a:spLocks noGrp="1"/>
          </p:cNvSpPr>
          <p:nvPr>
            <p:ph type="sldNum" sz="quarter" idx="10"/>
          </p:nvPr>
        </p:nvSpPr>
        <p:spPr/>
        <p:txBody>
          <a:bodyPr/>
          <a:lstStyle/>
          <a:p>
            <a:fld id="{D4EE2C2A-9637-4A3D-84D2-EB7E23B05422}" type="slidenum">
              <a:rPr lang="uk-UA" smtClean="0"/>
              <a:t>22</a:t>
            </a:fld>
            <a:endParaRPr lang="uk-UA"/>
          </a:p>
        </p:txBody>
      </p:sp>
    </p:spTree>
    <p:extLst>
      <p:ext uri="{BB962C8B-B14F-4D97-AF65-F5344CB8AC3E}">
        <p14:creationId xmlns:p14="http://schemas.microsoft.com/office/powerpoint/2010/main" val="100939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Перед тим як починати формувальне оцінювання дайте учням такий алгоритм дій:</a:t>
            </a:r>
            <a:endParaRPr lang="en-US" sz="1200" kern="1200" dirty="0" smtClean="0">
              <a:solidFill>
                <a:schemeClr val="tx1"/>
              </a:solidFill>
              <a:effectLst/>
              <a:latin typeface="+mn-lt"/>
              <a:ea typeface="+mn-ea"/>
              <a:cs typeface="+mn-cs"/>
            </a:endParaRPr>
          </a:p>
          <a:p>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23</a:t>
            </a:fld>
            <a:endParaRPr lang="uk-UA"/>
          </a:p>
        </p:txBody>
      </p:sp>
    </p:spTree>
    <p:extLst>
      <p:ext uri="{BB962C8B-B14F-4D97-AF65-F5344CB8AC3E}">
        <p14:creationId xmlns:p14="http://schemas.microsoft.com/office/powerpoint/2010/main" val="256272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D4EE2C2A-9637-4A3D-84D2-EB7E23B05422}" type="slidenum">
              <a:rPr lang="uk-UA" smtClean="0"/>
              <a:t>24</a:t>
            </a:fld>
            <a:endParaRPr lang="uk-UA"/>
          </a:p>
        </p:txBody>
      </p:sp>
    </p:spTree>
    <p:extLst>
      <p:ext uri="{BB962C8B-B14F-4D97-AF65-F5344CB8AC3E}">
        <p14:creationId xmlns:p14="http://schemas.microsoft.com/office/powerpoint/2010/main" val="352270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Коли вчитель виставляє оцінки за практичні роботи – це є поточне оцінювання на основі якого виставляється тематичне. Перед тим, як починати навчальний семестр вчитель має обговорити з учнями, які теми будуть розглядатися в цьому семестрі, надати орієнтовні  критерії оцінювання для самооцінювання, взаємооцінювання і розповісти </a:t>
            </a:r>
            <a:r>
              <a:rPr lang="uk-UA" sz="1200" kern="1200" dirty="0" err="1" smtClean="0">
                <a:solidFill>
                  <a:schemeClr val="tx1"/>
                </a:solidFill>
                <a:effectLst/>
                <a:latin typeface="+mn-lt"/>
                <a:ea typeface="+mn-ea"/>
                <a:cs typeface="+mn-cs"/>
              </a:rPr>
              <a:t>визнатити</a:t>
            </a:r>
            <a:r>
              <a:rPr lang="uk-UA" sz="1200" kern="1200" dirty="0" smtClean="0">
                <a:solidFill>
                  <a:schemeClr val="tx1"/>
                </a:solidFill>
                <a:effectLst/>
                <a:latin typeface="+mn-lt"/>
                <a:ea typeface="+mn-ea"/>
                <a:cs typeface="+mn-cs"/>
              </a:rPr>
              <a:t> разом із учнями, яка тема буде пріоритетною, якщо така є у виставленні семестрової оцінки. Саме при виставленні семестрової оцінки і відбуваються ті інновації, які є в НУШ. Коли </a:t>
            </a:r>
            <a:r>
              <a:rPr lang="uk-UA" sz="1200" kern="1200" dirty="0" err="1" smtClean="0">
                <a:solidFill>
                  <a:schemeClr val="tx1"/>
                </a:solidFill>
                <a:effectLst/>
                <a:latin typeface="+mn-lt"/>
                <a:ea typeface="+mn-ea"/>
                <a:cs typeface="+mn-cs"/>
              </a:rPr>
              <a:t>висталяється</a:t>
            </a:r>
            <a:r>
              <a:rPr lang="uk-UA" sz="1200" kern="1200" dirty="0" smtClean="0">
                <a:solidFill>
                  <a:schemeClr val="tx1"/>
                </a:solidFill>
                <a:effectLst/>
                <a:latin typeface="+mn-lt"/>
                <a:ea typeface="+mn-ea"/>
                <a:cs typeface="+mn-cs"/>
              </a:rPr>
              <a:t> семестрова оцінка – вчитель дивиться на тематичну оцінку і враховує результати досягнення, які зазначені у навчальних програмах закладу освіти. Саме таким чином виставляється семестрова оцінка</a:t>
            </a:r>
            <a:endParaRPr lang="en-US" sz="1200" kern="1200" dirty="0" smtClean="0">
              <a:solidFill>
                <a:schemeClr val="tx1"/>
              </a:solidFill>
              <a:effectLst/>
              <a:latin typeface="+mn-lt"/>
              <a:ea typeface="+mn-ea"/>
              <a:cs typeface="+mn-cs"/>
            </a:endParaRPr>
          </a:p>
          <a:p>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25</a:t>
            </a:fld>
            <a:endParaRPr lang="uk-UA"/>
          </a:p>
        </p:txBody>
      </p:sp>
    </p:spTree>
    <p:extLst>
      <p:ext uri="{BB962C8B-B14F-4D97-AF65-F5344CB8AC3E}">
        <p14:creationId xmlns:p14="http://schemas.microsoft.com/office/powerpoint/2010/main" val="267043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2</a:t>
            </a:fld>
            <a:endParaRPr lang="uk-UA"/>
          </a:p>
        </p:txBody>
      </p:sp>
    </p:spTree>
    <p:extLst>
      <p:ext uri="{BB962C8B-B14F-4D97-AF65-F5344CB8AC3E}">
        <p14:creationId xmlns:p14="http://schemas.microsoft.com/office/powerpoint/2010/main" val="403348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Основним нормативним документом, який визначає результати освіти є Держстандарт</a:t>
            </a:r>
            <a:r>
              <a:rPr lang="uk-UA" baseline="0" dirty="0" smtClean="0"/>
              <a:t> базової середньої </a:t>
            </a:r>
            <a:r>
              <a:rPr lang="uk-UA" baseline="0" dirty="0" smtClean="0"/>
              <a:t>освіти</a:t>
            </a:r>
            <a:endParaRPr lang="en-US" baseline="0" dirty="0" smtClean="0"/>
          </a:p>
          <a:p>
            <a:endParaRPr lang="uk-UA" dirty="0"/>
          </a:p>
        </p:txBody>
      </p:sp>
      <p:sp>
        <p:nvSpPr>
          <p:cNvPr id="4" name="Номер слайда 3"/>
          <p:cNvSpPr>
            <a:spLocks noGrp="1"/>
          </p:cNvSpPr>
          <p:nvPr>
            <p:ph type="sldNum" sz="quarter" idx="10"/>
          </p:nvPr>
        </p:nvSpPr>
        <p:spPr/>
        <p:txBody>
          <a:bodyPr/>
          <a:lstStyle/>
          <a:p>
            <a:fld id="{D4EE2C2A-9637-4A3D-84D2-EB7E23B05422}" type="slidenum">
              <a:rPr lang="uk-UA" smtClean="0"/>
              <a:t>4</a:t>
            </a:fld>
            <a:endParaRPr lang="uk-UA"/>
          </a:p>
        </p:txBody>
      </p:sp>
    </p:spTree>
    <p:extLst>
      <p:ext uri="{BB962C8B-B14F-4D97-AF65-F5344CB8AC3E}">
        <p14:creationId xmlns:p14="http://schemas.microsoft.com/office/powerpoint/2010/main" val="25201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5</a:t>
            </a:fld>
            <a:endParaRPr lang="uk-UA"/>
          </a:p>
        </p:txBody>
      </p:sp>
    </p:spTree>
    <p:extLst>
      <p:ext uri="{BB962C8B-B14F-4D97-AF65-F5344CB8AC3E}">
        <p14:creationId xmlns:p14="http://schemas.microsoft.com/office/powerpoint/2010/main" val="375120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НУШ – це компетентнісна освіта, якщо розглядати </a:t>
            </a:r>
            <a:r>
              <a:rPr lang="uk-UA" dirty="0" err="1" smtClean="0"/>
              <a:t>Інформатичну</a:t>
            </a:r>
            <a:r>
              <a:rPr lang="uk-UA" dirty="0" smtClean="0"/>
              <a:t> освітню галузь (ІФО) 5-6 класи, то ми</a:t>
            </a:r>
          </a:p>
          <a:p>
            <a:r>
              <a:rPr lang="uk-UA" dirty="0" smtClean="0"/>
              <a:t>маємо сформувати вміння учнів за 4 освітніми компонентами. Досягнення цих 4 груп результатів</a:t>
            </a:r>
          </a:p>
          <a:p>
            <a:r>
              <a:rPr lang="uk-UA" dirty="0" smtClean="0"/>
              <a:t>описується у деталізації загальних результатів, конкретних та орієнтирах для оцінювання.</a:t>
            </a:r>
            <a:endParaRPr lang="uk-UA" dirty="0"/>
          </a:p>
        </p:txBody>
      </p:sp>
      <p:sp>
        <p:nvSpPr>
          <p:cNvPr id="4" name="Номер слайда 3"/>
          <p:cNvSpPr>
            <a:spLocks noGrp="1"/>
          </p:cNvSpPr>
          <p:nvPr>
            <p:ph type="sldNum" sz="quarter" idx="10"/>
          </p:nvPr>
        </p:nvSpPr>
        <p:spPr/>
        <p:txBody>
          <a:bodyPr/>
          <a:lstStyle/>
          <a:p>
            <a:fld id="{D4EE2C2A-9637-4A3D-84D2-EB7E23B05422}" type="slidenum">
              <a:rPr lang="uk-UA" smtClean="0"/>
              <a:t>6</a:t>
            </a:fld>
            <a:endParaRPr lang="uk-UA"/>
          </a:p>
        </p:txBody>
      </p:sp>
    </p:spTree>
    <p:extLst>
      <p:ext uri="{BB962C8B-B14F-4D97-AF65-F5344CB8AC3E}">
        <p14:creationId xmlns:p14="http://schemas.microsoft.com/office/powerpoint/2010/main" val="285651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Державний</a:t>
            </a:r>
            <a:r>
              <a:rPr lang="ru-RU" dirty="0" smtClean="0"/>
              <a:t> стандарт </a:t>
            </a:r>
            <a:r>
              <a:rPr lang="ru-RU" dirty="0" err="1" smtClean="0"/>
              <a:t>створений</a:t>
            </a:r>
            <a:r>
              <a:rPr lang="ru-RU" dirty="0" smtClean="0"/>
              <a:t> </a:t>
            </a:r>
            <a:r>
              <a:rPr lang="ru-RU" dirty="0" err="1" smtClean="0"/>
              <a:t>дуже</a:t>
            </a:r>
            <a:r>
              <a:rPr lang="ru-RU" dirty="0" smtClean="0"/>
              <a:t> </a:t>
            </a:r>
            <a:r>
              <a:rPr lang="ru-RU" dirty="0" err="1" smtClean="0"/>
              <a:t>рамково</a:t>
            </a:r>
            <a:r>
              <a:rPr lang="ru-RU" dirty="0" smtClean="0"/>
              <a:t> і тому </a:t>
            </a:r>
            <a:r>
              <a:rPr lang="ru-RU" dirty="0" err="1" smtClean="0"/>
              <a:t>кожен</a:t>
            </a:r>
            <a:r>
              <a:rPr lang="ru-RU" dirty="0" smtClean="0"/>
              <a:t> автор </a:t>
            </a:r>
            <a:r>
              <a:rPr lang="ru-RU" dirty="0" err="1" smtClean="0"/>
              <a:t>модельної</a:t>
            </a:r>
            <a:r>
              <a:rPr lang="ru-RU" dirty="0" smtClean="0"/>
              <a:t> </a:t>
            </a:r>
            <a:r>
              <a:rPr lang="ru-RU" dirty="0" err="1" smtClean="0"/>
              <a:t>програми</a:t>
            </a:r>
            <a:r>
              <a:rPr lang="ru-RU" dirty="0" smtClean="0"/>
              <a:t> </a:t>
            </a:r>
            <a:r>
              <a:rPr lang="ru-RU" dirty="0" err="1" smtClean="0"/>
              <a:t>реалізував</a:t>
            </a:r>
            <a:endParaRPr lang="ru-RU" dirty="0" smtClean="0"/>
          </a:p>
          <a:p>
            <a:r>
              <a:rPr lang="ru-RU" dirty="0" err="1" smtClean="0"/>
              <a:t>своє</a:t>
            </a:r>
            <a:r>
              <a:rPr lang="ru-RU" dirty="0" smtClean="0"/>
              <a:t> </a:t>
            </a:r>
            <a:r>
              <a:rPr lang="ru-RU" dirty="0" err="1" smtClean="0"/>
              <a:t>бачення</a:t>
            </a:r>
            <a:r>
              <a:rPr lang="ru-RU" dirty="0" smtClean="0"/>
              <a:t> </a:t>
            </a:r>
            <a:r>
              <a:rPr lang="ru-RU" dirty="0" err="1" smtClean="0"/>
              <a:t>очікуваних</a:t>
            </a:r>
            <a:r>
              <a:rPr lang="ru-RU" dirty="0" smtClean="0"/>
              <a:t> результатів. </a:t>
            </a:r>
            <a:r>
              <a:rPr lang="ru-RU" dirty="0" err="1" smtClean="0"/>
              <a:t>Групував</a:t>
            </a:r>
            <a:r>
              <a:rPr lang="ru-RU" dirty="0" smtClean="0"/>
              <a:t> </a:t>
            </a:r>
            <a:r>
              <a:rPr lang="ru-RU" dirty="0" err="1" smtClean="0"/>
              <a:t>навчальний</a:t>
            </a:r>
            <a:r>
              <a:rPr lang="ru-RU" dirty="0" smtClean="0"/>
              <a:t> </a:t>
            </a:r>
            <a:r>
              <a:rPr lang="ru-RU" dirty="0" err="1" smtClean="0"/>
              <a:t>матеріал</a:t>
            </a:r>
            <a:r>
              <a:rPr lang="ru-RU" dirty="0" smtClean="0"/>
              <a:t> за темами, які на </a:t>
            </a:r>
            <a:r>
              <a:rPr lang="ru-RU" dirty="0" err="1" smtClean="0"/>
              <a:t>його</a:t>
            </a:r>
            <a:r>
              <a:rPr lang="ru-RU" dirty="0" smtClean="0"/>
              <a:t> </a:t>
            </a:r>
            <a:r>
              <a:rPr lang="ru-RU" dirty="0" err="1" smtClean="0"/>
              <a:t>погляд</a:t>
            </a:r>
            <a:r>
              <a:rPr lang="ru-RU" dirty="0" smtClean="0"/>
              <a:t> є</a:t>
            </a:r>
          </a:p>
          <a:p>
            <a:r>
              <a:rPr lang="ru-RU" dirty="0" err="1" smtClean="0"/>
              <a:t>більш</a:t>
            </a:r>
            <a:r>
              <a:rPr lang="ru-RU" dirty="0" smtClean="0"/>
              <a:t> </a:t>
            </a:r>
            <a:r>
              <a:rPr lang="ru-RU" dirty="0" err="1" smtClean="0"/>
              <a:t>доцільними</a:t>
            </a:r>
            <a:r>
              <a:rPr lang="ru-RU" dirty="0" smtClean="0"/>
              <a:t> на </a:t>
            </a:r>
            <a:r>
              <a:rPr lang="ru-RU" dirty="0" err="1" smtClean="0"/>
              <a:t>його</a:t>
            </a:r>
            <a:r>
              <a:rPr lang="ru-RU" dirty="0" smtClean="0"/>
              <a:t> </a:t>
            </a:r>
            <a:r>
              <a:rPr lang="ru-RU" dirty="0" err="1" smtClean="0"/>
              <a:t>погляд</a:t>
            </a:r>
            <a:r>
              <a:rPr lang="ru-RU" dirty="0" smtClean="0"/>
              <a:t> у 5 </a:t>
            </a:r>
            <a:r>
              <a:rPr lang="ru-RU" dirty="0" err="1" smtClean="0"/>
              <a:t>класі</a:t>
            </a:r>
            <a:r>
              <a:rPr lang="ru-RU" dirty="0" smtClean="0"/>
              <a:t> та у 6 </a:t>
            </a:r>
            <a:r>
              <a:rPr lang="ru-RU" dirty="0" err="1" smtClean="0"/>
              <a:t>класі</a:t>
            </a:r>
            <a:r>
              <a:rPr lang="ru-RU" dirty="0" smtClean="0"/>
              <a:t>. </a:t>
            </a:r>
            <a:r>
              <a:rPr lang="ru-RU" dirty="0" err="1" smtClean="0"/>
              <a:t>Розглядав</a:t>
            </a:r>
            <a:r>
              <a:rPr lang="ru-RU" dirty="0" smtClean="0"/>
              <a:t> </a:t>
            </a:r>
            <a:r>
              <a:rPr lang="ru-RU" dirty="0" err="1" smtClean="0"/>
              <a:t>методи</a:t>
            </a:r>
            <a:r>
              <a:rPr lang="ru-RU" dirty="0" smtClean="0"/>
              <a:t>, </a:t>
            </a:r>
            <a:r>
              <a:rPr lang="ru-RU" dirty="0" err="1" smtClean="0"/>
              <a:t>якими</a:t>
            </a:r>
            <a:r>
              <a:rPr lang="ru-RU" dirty="0" smtClean="0"/>
              <a:t> </a:t>
            </a:r>
            <a:r>
              <a:rPr lang="ru-RU" dirty="0" err="1" smtClean="0"/>
              <a:t>можна</a:t>
            </a:r>
            <a:r>
              <a:rPr lang="ru-RU" dirty="0" smtClean="0"/>
              <a:t> </a:t>
            </a:r>
            <a:r>
              <a:rPr lang="ru-RU" dirty="0" err="1" smtClean="0"/>
              <a:t>досягнути</a:t>
            </a:r>
            <a:endParaRPr lang="ru-RU" dirty="0" smtClean="0"/>
          </a:p>
          <a:p>
            <a:r>
              <a:rPr lang="ru-RU" dirty="0" err="1" smtClean="0"/>
              <a:t>найбільше</a:t>
            </a:r>
            <a:r>
              <a:rPr lang="ru-RU" dirty="0" smtClean="0"/>
              <a:t> </a:t>
            </a:r>
            <a:r>
              <a:rPr lang="ru-RU" dirty="0" err="1" smtClean="0"/>
              <a:t>результативності</a:t>
            </a:r>
            <a:r>
              <a:rPr lang="ru-RU" dirty="0" smtClean="0"/>
              <a:t> </a:t>
            </a:r>
            <a:r>
              <a:rPr lang="ru-RU" dirty="0" err="1" smtClean="0"/>
              <a:t>реалізації</a:t>
            </a:r>
            <a:r>
              <a:rPr lang="ru-RU" dirty="0" smtClean="0"/>
              <a:t> </a:t>
            </a:r>
            <a:r>
              <a:rPr lang="ru-RU" dirty="0" err="1" smtClean="0"/>
              <a:t>інформатичної</a:t>
            </a:r>
            <a:r>
              <a:rPr lang="ru-RU" dirty="0" smtClean="0"/>
              <a:t> освітньої </a:t>
            </a:r>
            <a:r>
              <a:rPr lang="ru-RU" dirty="0" err="1" smtClean="0"/>
              <a:t>галузі</a:t>
            </a:r>
            <a:r>
              <a:rPr lang="ru-RU" dirty="0" smtClean="0"/>
              <a:t>. І </a:t>
            </a:r>
            <a:r>
              <a:rPr lang="ru-RU" dirty="0" err="1" smtClean="0"/>
              <a:t>т.ч</a:t>
            </a:r>
            <a:r>
              <a:rPr lang="ru-RU" dirty="0" smtClean="0"/>
              <a:t>. </a:t>
            </a:r>
            <a:r>
              <a:rPr lang="ru-RU" dirty="0" err="1" smtClean="0"/>
              <a:t>вже</a:t>
            </a:r>
            <a:r>
              <a:rPr lang="ru-RU" dirty="0" smtClean="0"/>
              <a:t> у </a:t>
            </a:r>
            <a:r>
              <a:rPr lang="ru-RU" dirty="0" err="1" smtClean="0"/>
              <a:t>авторських</a:t>
            </a:r>
            <a:endParaRPr lang="ru-RU" dirty="0" smtClean="0"/>
          </a:p>
          <a:p>
            <a:r>
              <a:rPr lang="ru-RU" dirty="0" err="1" smtClean="0"/>
              <a:t>модельних</a:t>
            </a:r>
            <a:r>
              <a:rPr lang="ru-RU" dirty="0" smtClean="0"/>
              <a:t> </a:t>
            </a:r>
            <a:r>
              <a:rPr lang="ru-RU" dirty="0" err="1" smtClean="0"/>
              <a:t>програмах</a:t>
            </a:r>
            <a:r>
              <a:rPr lang="ru-RU" dirty="0" smtClean="0"/>
              <a:t> ми </a:t>
            </a:r>
            <a:r>
              <a:rPr lang="ru-RU" dirty="0" err="1" smtClean="0"/>
              <a:t>бачимо</a:t>
            </a:r>
            <a:r>
              <a:rPr lang="ru-RU" dirty="0" smtClean="0"/>
              <a:t> три колонки: </a:t>
            </a:r>
            <a:r>
              <a:rPr lang="uk-UA" dirty="0" smtClean="0"/>
              <a:t>очікувані</a:t>
            </a:r>
            <a:r>
              <a:rPr lang="uk-UA" baseline="0" dirty="0" smtClean="0"/>
              <a:t> результати</a:t>
            </a:r>
            <a:r>
              <a:rPr lang="ru-RU" dirty="0" smtClean="0"/>
              <a:t>, </a:t>
            </a:r>
            <a:r>
              <a:rPr lang="ru-RU" dirty="0" err="1" smtClean="0"/>
              <a:t>пропонований</a:t>
            </a:r>
            <a:r>
              <a:rPr lang="ru-RU" dirty="0" smtClean="0"/>
              <a:t> </a:t>
            </a:r>
            <a:r>
              <a:rPr lang="ru-RU" dirty="0" err="1" smtClean="0"/>
              <a:t>зміст</a:t>
            </a:r>
            <a:r>
              <a:rPr lang="ru-RU" dirty="0" smtClean="0"/>
              <a:t> і</a:t>
            </a:r>
          </a:p>
          <a:p>
            <a:r>
              <a:rPr lang="ru-RU" dirty="0" smtClean="0"/>
              <a:t>види </a:t>
            </a:r>
            <a:r>
              <a:rPr lang="ru-RU" dirty="0" err="1" smtClean="0"/>
              <a:t>навчальної</a:t>
            </a:r>
            <a:r>
              <a:rPr lang="ru-RU" dirty="0" smtClean="0"/>
              <a:t> діяльності.</a:t>
            </a:r>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7</a:t>
            </a:fld>
            <a:endParaRPr lang="uk-UA"/>
          </a:p>
        </p:txBody>
      </p:sp>
    </p:spTree>
    <p:extLst>
      <p:ext uri="{BB962C8B-B14F-4D97-AF65-F5344CB8AC3E}">
        <p14:creationId xmlns:p14="http://schemas.microsoft.com/office/powerpoint/2010/main" val="213776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a:t>
            </a:r>
            <a:r>
              <a:rPr lang="ru-RU" dirty="0" err="1" smtClean="0"/>
              <a:t>досягнення</a:t>
            </a:r>
            <a:r>
              <a:rPr lang="ru-RU" dirty="0" smtClean="0"/>
              <a:t> результатів, </a:t>
            </a:r>
            <a:r>
              <a:rPr lang="ru-RU" dirty="0" err="1" smtClean="0"/>
              <a:t>описаних</a:t>
            </a:r>
            <a:r>
              <a:rPr lang="ru-RU" dirty="0" smtClean="0"/>
              <a:t> у </a:t>
            </a:r>
            <a:r>
              <a:rPr lang="ru-RU" dirty="0" err="1" smtClean="0"/>
              <a:t>держстандарті</a:t>
            </a:r>
            <a:r>
              <a:rPr lang="ru-RU" dirty="0" smtClean="0"/>
              <a:t> </a:t>
            </a:r>
            <a:r>
              <a:rPr lang="ru-RU" dirty="0" err="1" smtClean="0"/>
              <a:t>кожен</a:t>
            </a:r>
            <a:r>
              <a:rPr lang="ru-RU" dirty="0" smtClean="0"/>
              <a:t> </a:t>
            </a:r>
            <a:r>
              <a:rPr lang="ru-RU" dirty="0" err="1" smtClean="0"/>
              <a:t>вчитель</a:t>
            </a:r>
            <a:r>
              <a:rPr lang="ru-RU" dirty="0" smtClean="0"/>
              <a:t> на </a:t>
            </a:r>
            <a:r>
              <a:rPr lang="ru-RU" dirty="0" err="1" smtClean="0"/>
              <a:t>сьогоднішній</a:t>
            </a:r>
            <a:r>
              <a:rPr lang="ru-RU" dirty="0" smtClean="0"/>
              <a:t> день </a:t>
            </a:r>
            <a:r>
              <a:rPr lang="ru-RU" dirty="0" err="1" smtClean="0"/>
              <a:t>вже</a:t>
            </a:r>
            <a:endParaRPr lang="ru-RU" dirty="0" smtClean="0"/>
          </a:p>
          <a:p>
            <a:r>
              <a:rPr lang="ru-RU" dirty="0" err="1" smtClean="0"/>
              <a:t>обрав</a:t>
            </a:r>
            <a:r>
              <a:rPr lang="ru-RU" dirty="0" smtClean="0"/>
              <a:t> </a:t>
            </a:r>
            <a:r>
              <a:rPr lang="ru-RU" dirty="0" err="1" smtClean="0"/>
              <a:t>модельну</a:t>
            </a:r>
            <a:r>
              <a:rPr lang="ru-RU" dirty="0" smtClean="0"/>
              <a:t> </a:t>
            </a:r>
            <a:r>
              <a:rPr lang="ru-RU" dirty="0" err="1" smtClean="0"/>
              <a:t>навчальну</a:t>
            </a:r>
            <a:r>
              <a:rPr lang="ru-RU" dirty="0" smtClean="0"/>
              <a:t> </a:t>
            </a:r>
            <a:r>
              <a:rPr lang="ru-RU" dirty="0" err="1" smtClean="0"/>
              <a:t>програму</a:t>
            </a:r>
            <a:r>
              <a:rPr lang="ru-RU" dirty="0" smtClean="0"/>
              <a:t> та </a:t>
            </a:r>
            <a:r>
              <a:rPr lang="ru-RU" dirty="0" err="1" smtClean="0"/>
              <a:t>відповідно</a:t>
            </a:r>
            <a:r>
              <a:rPr lang="ru-RU" dirty="0" smtClean="0"/>
              <a:t> до </a:t>
            </a:r>
            <a:r>
              <a:rPr lang="ru-RU" dirty="0" err="1" smtClean="0"/>
              <a:t>неї</a:t>
            </a:r>
            <a:r>
              <a:rPr lang="ru-RU" dirty="0" smtClean="0"/>
              <a:t> </a:t>
            </a:r>
            <a:r>
              <a:rPr lang="ru-RU" dirty="0" err="1" smtClean="0"/>
              <a:t>підручник</a:t>
            </a:r>
            <a:r>
              <a:rPr lang="ru-RU" dirty="0" smtClean="0"/>
              <a:t>, </a:t>
            </a:r>
            <a:r>
              <a:rPr lang="ru-RU" dirty="0" err="1" smtClean="0"/>
              <a:t>який</a:t>
            </a:r>
            <a:r>
              <a:rPr lang="ru-RU" dirty="0" smtClean="0"/>
              <a:t> на думку вчителя</a:t>
            </a:r>
          </a:p>
          <a:p>
            <a:r>
              <a:rPr lang="ru-RU" dirty="0" err="1" smtClean="0"/>
              <a:t>допоможе</a:t>
            </a:r>
            <a:r>
              <a:rPr lang="ru-RU" dirty="0" smtClean="0"/>
              <a:t> </a:t>
            </a:r>
            <a:r>
              <a:rPr lang="ru-RU" dirty="0" err="1" smtClean="0"/>
              <a:t>ефективно</a:t>
            </a:r>
            <a:r>
              <a:rPr lang="ru-RU" dirty="0" smtClean="0"/>
              <a:t> </a:t>
            </a:r>
            <a:r>
              <a:rPr lang="ru-RU" dirty="0" err="1" smtClean="0"/>
              <a:t>досягнути</a:t>
            </a:r>
            <a:r>
              <a:rPr lang="ru-RU" dirty="0" smtClean="0"/>
              <a:t> </a:t>
            </a:r>
            <a:r>
              <a:rPr lang="ru-RU" dirty="0" err="1" smtClean="0"/>
              <a:t>запланованих</a:t>
            </a:r>
            <a:r>
              <a:rPr lang="ru-RU" dirty="0" smtClean="0"/>
              <a:t> результатів.</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У державному стандарті зазначені для всіх компетентностей наскрізні вміння. Якими ж повинні бути навчальні інструменти сучасного учня для того, щоб розвинути, сформувати ось ці наскрізні вміння. Більшістю колективів авторів модельних навчальних програм розроблені підручники, робочі зошити та інші навчально методичні матеріали.</a:t>
            </a:r>
            <a:endParaRPr lang="en-US" sz="1200" kern="1200" dirty="0" smtClean="0">
              <a:solidFill>
                <a:schemeClr val="tx1"/>
              </a:solidFill>
              <a:effectLst/>
              <a:latin typeface="+mn-lt"/>
              <a:ea typeface="+mn-ea"/>
              <a:cs typeface="+mn-cs"/>
            </a:endParaRPr>
          </a:p>
          <a:p>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8</a:t>
            </a:fld>
            <a:endParaRPr lang="uk-UA"/>
          </a:p>
        </p:txBody>
      </p:sp>
    </p:spTree>
    <p:extLst>
      <p:ext uri="{BB962C8B-B14F-4D97-AF65-F5344CB8AC3E}">
        <p14:creationId xmlns:p14="http://schemas.microsoft.com/office/powerpoint/2010/main" val="55777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13</a:t>
            </a:fld>
            <a:endParaRPr lang="uk-UA"/>
          </a:p>
        </p:txBody>
      </p:sp>
    </p:spTree>
    <p:extLst>
      <p:ext uri="{BB962C8B-B14F-4D97-AF65-F5344CB8AC3E}">
        <p14:creationId xmlns:p14="http://schemas.microsoft.com/office/powerpoint/2010/main" val="401186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D4EE2C2A-9637-4A3D-84D2-EB7E23B05422}" type="slidenum">
              <a:rPr lang="uk-UA" smtClean="0"/>
              <a:t>18</a:t>
            </a:fld>
            <a:endParaRPr lang="uk-UA"/>
          </a:p>
        </p:txBody>
      </p:sp>
    </p:spTree>
    <p:extLst>
      <p:ext uri="{BB962C8B-B14F-4D97-AF65-F5344CB8AC3E}">
        <p14:creationId xmlns:p14="http://schemas.microsoft.com/office/powerpoint/2010/main" val="1940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916832"/>
            <a:ext cx="9144000" cy="1683618"/>
          </a:xfrm>
        </p:spPr>
        <p:txBody>
          <a:bodyPr>
            <a:normAutofit/>
          </a:bodyPr>
          <a:lstStyle/>
          <a:p>
            <a:r>
              <a:rPr lang="uk-UA" sz="4000" b="1" dirty="0" smtClean="0"/>
              <a:t>Структура уроку з інформатики в НУШ</a:t>
            </a:r>
            <a:endParaRPr lang="uk-UA" sz="4000" b="1" dirty="0"/>
          </a:p>
        </p:txBody>
      </p:sp>
      <p:sp>
        <p:nvSpPr>
          <p:cNvPr id="3" name="Подзаголовок 2"/>
          <p:cNvSpPr>
            <a:spLocks noGrp="1"/>
          </p:cNvSpPr>
          <p:nvPr>
            <p:ph type="subTitle" idx="1"/>
          </p:nvPr>
        </p:nvSpPr>
        <p:spPr>
          <a:xfrm>
            <a:off x="2743200" y="4509120"/>
            <a:ext cx="6400800" cy="1752600"/>
          </a:xfrm>
        </p:spPr>
        <p:txBody>
          <a:bodyPr>
            <a:normAutofit fontScale="92500" lnSpcReduction="20000"/>
          </a:bodyPr>
          <a:lstStyle/>
          <a:p>
            <a:pPr algn="l"/>
            <a:r>
              <a:rPr lang="uk-UA" dirty="0" smtClean="0"/>
              <a:t>Презентація методиста кабінету інформаційно-комунікаційних технологій </a:t>
            </a:r>
          </a:p>
          <a:p>
            <a:pPr algn="l"/>
            <a:r>
              <a:rPr lang="uk-UA" dirty="0" err="1" smtClean="0"/>
              <a:t>Тимощук</a:t>
            </a:r>
            <a:r>
              <a:rPr lang="uk-UA" dirty="0" smtClean="0"/>
              <a:t> Оксани Петрівни</a:t>
            </a:r>
            <a:endParaRPr lang="uk-UA" dirty="0"/>
          </a:p>
        </p:txBody>
      </p:sp>
      <p:pic>
        <p:nvPicPr>
          <p:cNvPr id="1026" name="Picture 2" descr="C:\Users\ryabk\OneDrive\Рабочий стол\емблем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16632"/>
            <a:ext cx="1711077" cy="171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24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u="sng" dirty="0"/>
              <a:t>Урок засвоєння нових знань</a:t>
            </a:r>
            <a:r>
              <a:rPr lang="uk-UA" dirty="0"/>
              <a:t/>
            </a:r>
            <a:br>
              <a:rPr lang="uk-UA" dirty="0"/>
            </a:br>
            <a:endParaRPr lang="uk-UA" dirty="0"/>
          </a:p>
        </p:txBody>
      </p:sp>
      <p:sp>
        <p:nvSpPr>
          <p:cNvPr id="3" name="Объект 2"/>
          <p:cNvSpPr>
            <a:spLocks noGrp="1"/>
          </p:cNvSpPr>
          <p:nvPr>
            <p:ph idx="1"/>
          </p:nvPr>
        </p:nvSpPr>
        <p:spPr/>
        <p:txBody>
          <a:bodyPr>
            <a:normAutofit fontScale="70000" lnSpcReduction="20000"/>
          </a:bodyPr>
          <a:lstStyle/>
          <a:p>
            <a:pPr marL="0" indent="0">
              <a:buNone/>
            </a:pPr>
            <a:r>
              <a:rPr lang="uk-UA" dirty="0" smtClean="0"/>
              <a:t>1</a:t>
            </a:r>
            <a:r>
              <a:rPr lang="uk-UA" dirty="0"/>
              <a:t>.  </a:t>
            </a:r>
            <a:r>
              <a:rPr lang="uk-UA" dirty="0" smtClean="0"/>
              <a:t>Актуалізація </a:t>
            </a:r>
            <a:r>
              <a:rPr lang="uk-UA" dirty="0"/>
              <a:t>опорних знань.</a:t>
            </a:r>
          </a:p>
          <a:p>
            <a:pPr marL="0" indent="0">
              <a:buNone/>
            </a:pPr>
            <a:r>
              <a:rPr lang="uk-UA" dirty="0"/>
              <a:t>2.  </a:t>
            </a:r>
            <a:r>
              <a:rPr lang="uk-UA" dirty="0" smtClean="0"/>
              <a:t>Тема</a:t>
            </a:r>
            <a:r>
              <a:rPr lang="uk-UA" dirty="0"/>
              <a:t>, мета, завдання уроку.</a:t>
            </a:r>
          </a:p>
          <a:p>
            <a:pPr marL="0" indent="0">
              <a:buNone/>
            </a:pPr>
            <a:r>
              <a:rPr lang="uk-UA" dirty="0"/>
              <a:t>3.  </a:t>
            </a:r>
            <a:r>
              <a:rPr lang="uk-UA" dirty="0" smtClean="0"/>
              <a:t>Мотивація </a:t>
            </a:r>
            <a:r>
              <a:rPr lang="uk-UA" dirty="0"/>
              <a:t>навчальної діяльності.</a:t>
            </a:r>
          </a:p>
          <a:p>
            <a:pPr marL="0" indent="0">
              <a:buNone/>
            </a:pPr>
            <a:r>
              <a:rPr lang="uk-UA" dirty="0"/>
              <a:t>4.  </a:t>
            </a:r>
            <a:r>
              <a:rPr lang="uk-UA" dirty="0" smtClean="0"/>
              <a:t>Сприймання </a:t>
            </a:r>
            <a:r>
              <a:rPr lang="uk-UA" dirty="0"/>
              <a:t>і усвідомлення учнями фактичного матеріалу.</a:t>
            </a:r>
          </a:p>
          <a:p>
            <a:pPr marL="0" indent="0">
              <a:buNone/>
            </a:pPr>
            <a:r>
              <a:rPr lang="uk-UA" dirty="0"/>
              <a:t>5.  </a:t>
            </a:r>
            <a:r>
              <a:rPr lang="uk-UA" dirty="0" smtClean="0"/>
              <a:t>Осмислення </a:t>
            </a:r>
            <a:r>
              <a:rPr lang="uk-UA" dirty="0" err="1"/>
              <a:t>зв’язків</a:t>
            </a:r>
            <a:r>
              <a:rPr lang="uk-UA" dirty="0"/>
              <a:t> і </a:t>
            </a:r>
            <a:r>
              <a:rPr lang="uk-UA" dirty="0" err="1"/>
              <a:t>залежностей</a:t>
            </a:r>
            <a:r>
              <a:rPr lang="uk-UA" dirty="0"/>
              <a:t>.</a:t>
            </a:r>
          </a:p>
          <a:p>
            <a:pPr marL="0" indent="0">
              <a:buNone/>
            </a:pPr>
            <a:r>
              <a:rPr lang="uk-UA" dirty="0"/>
              <a:t>6.  </a:t>
            </a:r>
            <a:r>
              <a:rPr lang="uk-UA" dirty="0" smtClean="0"/>
              <a:t>Узагальнення </a:t>
            </a:r>
            <a:r>
              <a:rPr lang="uk-UA" dirty="0"/>
              <a:t>і систематизація вивченого.</a:t>
            </a:r>
          </a:p>
          <a:p>
            <a:pPr marL="0" indent="0">
              <a:buNone/>
            </a:pPr>
            <a:r>
              <a:rPr lang="uk-UA" dirty="0"/>
              <a:t>7.  </a:t>
            </a:r>
            <a:r>
              <a:rPr lang="uk-UA" dirty="0" smtClean="0"/>
              <a:t>Первинне </a:t>
            </a:r>
            <a:r>
              <a:rPr lang="uk-UA" dirty="0"/>
              <a:t>застосування знань.</a:t>
            </a:r>
          </a:p>
          <a:p>
            <a:pPr marL="0" indent="0">
              <a:buNone/>
            </a:pPr>
            <a:r>
              <a:rPr lang="uk-UA" dirty="0"/>
              <a:t>8.  </a:t>
            </a:r>
            <a:r>
              <a:rPr lang="uk-UA" dirty="0" smtClean="0"/>
              <a:t>Підсумки</a:t>
            </a:r>
            <a:r>
              <a:rPr lang="uk-UA" dirty="0"/>
              <a:t>.</a:t>
            </a:r>
          </a:p>
          <a:p>
            <a:pPr marL="0" indent="0">
              <a:buNone/>
            </a:pPr>
            <a:r>
              <a:rPr lang="uk-UA" dirty="0"/>
              <a:t>9. </a:t>
            </a:r>
            <a:r>
              <a:rPr lang="uk-UA" dirty="0" smtClean="0"/>
              <a:t>Оцінювання</a:t>
            </a:r>
            <a:endParaRPr lang="uk-UA" dirty="0"/>
          </a:p>
          <a:p>
            <a:pPr marL="0" indent="0">
              <a:buNone/>
            </a:pPr>
            <a:r>
              <a:rPr lang="uk-UA" dirty="0"/>
              <a:t>10. </a:t>
            </a:r>
            <a:r>
              <a:rPr lang="uk-UA" dirty="0" smtClean="0"/>
              <a:t>Д/з</a:t>
            </a:r>
            <a:r>
              <a:rPr lang="uk-UA" dirty="0"/>
              <a:t>.</a:t>
            </a:r>
          </a:p>
          <a:p>
            <a:r>
              <a:rPr lang="uk-UA" dirty="0"/>
              <a:t>Етапи, на яких можна використовувати </a:t>
            </a:r>
            <a:r>
              <a:rPr lang="uk-UA" dirty="0" smtClean="0"/>
              <a:t>ПК та інші пристрої: </a:t>
            </a:r>
            <a:r>
              <a:rPr lang="uk-UA" dirty="0"/>
              <a:t>1, 4, 6, 7</a:t>
            </a:r>
          </a:p>
          <a:p>
            <a:endParaRPr lang="uk-UA" dirty="0"/>
          </a:p>
        </p:txBody>
      </p:sp>
    </p:spTree>
    <p:extLst>
      <p:ext uri="{BB962C8B-B14F-4D97-AF65-F5344CB8AC3E}">
        <p14:creationId xmlns:p14="http://schemas.microsoft.com/office/powerpoint/2010/main" val="3625890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u="sng" dirty="0"/>
              <a:t>Урок формування умінь  та навичок</a:t>
            </a:r>
            <a:r>
              <a:rPr lang="uk-UA" dirty="0"/>
              <a:t/>
            </a:r>
            <a:br>
              <a:rPr lang="uk-UA" dirty="0"/>
            </a:br>
            <a:endParaRPr lang="uk-UA" dirty="0"/>
          </a:p>
        </p:txBody>
      </p:sp>
      <p:sp>
        <p:nvSpPr>
          <p:cNvPr id="3" name="Объект 2"/>
          <p:cNvSpPr>
            <a:spLocks noGrp="1"/>
          </p:cNvSpPr>
          <p:nvPr>
            <p:ph idx="1"/>
          </p:nvPr>
        </p:nvSpPr>
        <p:spPr/>
        <p:txBody>
          <a:bodyPr>
            <a:normAutofit fontScale="70000" lnSpcReduction="20000"/>
          </a:bodyPr>
          <a:lstStyle/>
          <a:p>
            <a:pPr marL="0" indent="0">
              <a:buNone/>
            </a:pPr>
            <a:r>
              <a:rPr lang="uk-UA" dirty="0" smtClean="0"/>
              <a:t>1. Вивчення </a:t>
            </a:r>
            <a:r>
              <a:rPr lang="uk-UA" dirty="0"/>
              <a:t>нового матеріалу. (вступні вправи, мотиваційні, пізнавальні вправи).</a:t>
            </a:r>
          </a:p>
          <a:p>
            <a:pPr marL="0" indent="0">
              <a:buNone/>
            </a:pPr>
            <a:r>
              <a:rPr lang="uk-UA" dirty="0"/>
              <a:t>2.        Первинне застосування знань на практиці (пробні вправи).</a:t>
            </a:r>
          </a:p>
          <a:p>
            <a:pPr marL="0" indent="0">
              <a:buNone/>
            </a:pPr>
            <a:r>
              <a:rPr lang="uk-UA" dirty="0"/>
              <a:t>3.        Самостійне застосування учнями знань у стандартних ситуаціях (тренувальні вправи).</a:t>
            </a:r>
          </a:p>
          <a:p>
            <a:pPr marL="0" indent="0">
              <a:buNone/>
            </a:pPr>
            <a:r>
              <a:rPr lang="uk-UA" dirty="0"/>
              <a:t>4.        Творчий перенос знань і навичок у нові ситуації (творчі вправи).</a:t>
            </a:r>
          </a:p>
          <a:p>
            <a:pPr marL="0" indent="0">
              <a:buNone/>
            </a:pPr>
            <a:r>
              <a:rPr lang="uk-UA" dirty="0"/>
              <a:t>5.        Підсумки</a:t>
            </a:r>
          </a:p>
          <a:p>
            <a:pPr marL="0" indent="0">
              <a:buNone/>
            </a:pPr>
            <a:r>
              <a:rPr lang="uk-UA" dirty="0"/>
              <a:t>6.        Оцінювання</a:t>
            </a:r>
          </a:p>
          <a:p>
            <a:pPr marL="0" indent="0">
              <a:buNone/>
            </a:pPr>
            <a:r>
              <a:rPr lang="uk-UA" dirty="0"/>
              <a:t>7.        д/з.</a:t>
            </a:r>
          </a:p>
          <a:p>
            <a:pPr marL="0" indent="0">
              <a:buNone/>
            </a:pPr>
            <a:r>
              <a:rPr lang="uk-UA" dirty="0"/>
              <a:t/>
            </a:r>
            <a:br>
              <a:rPr lang="uk-UA" dirty="0"/>
            </a:br>
            <a:r>
              <a:rPr lang="uk-UA" dirty="0"/>
              <a:t>Етапи, на яких можна використовувати ПК: 1, 4, 6, 7</a:t>
            </a:r>
          </a:p>
          <a:p>
            <a:endParaRPr lang="uk-UA" dirty="0"/>
          </a:p>
        </p:txBody>
      </p:sp>
    </p:spTree>
    <p:extLst>
      <p:ext uri="{BB962C8B-B14F-4D97-AF65-F5344CB8AC3E}">
        <p14:creationId xmlns:p14="http://schemas.microsoft.com/office/powerpoint/2010/main" val="2320333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u="sng" dirty="0"/>
              <a:t>Урок застосування знань, умінь та навичок</a:t>
            </a:r>
            <a:r>
              <a:rPr lang="uk-UA" sz="3600" dirty="0"/>
              <a:t/>
            </a:r>
            <a:br>
              <a:rPr lang="uk-UA" sz="3600" dirty="0"/>
            </a:br>
            <a:endParaRPr lang="uk-UA" sz="3600" dirty="0"/>
          </a:p>
        </p:txBody>
      </p:sp>
      <p:sp>
        <p:nvSpPr>
          <p:cNvPr id="3" name="Объект 2"/>
          <p:cNvSpPr>
            <a:spLocks noGrp="1"/>
          </p:cNvSpPr>
          <p:nvPr>
            <p:ph idx="1"/>
          </p:nvPr>
        </p:nvSpPr>
        <p:spPr/>
        <p:txBody>
          <a:bodyPr>
            <a:normAutofit fontScale="77500" lnSpcReduction="20000"/>
          </a:bodyPr>
          <a:lstStyle/>
          <a:p>
            <a:pPr marL="0" indent="0">
              <a:buNone/>
            </a:pPr>
            <a:r>
              <a:rPr lang="uk-UA" dirty="0" smtClean="0"/>
              <a:t>1</a:t>
            </a:r>
            <a:r>
              <a:rPr lang="uk-UA" dirty="0"/>
              <a:t>.  </a:t>
            </a:r>
            <a:r>
              <a:rPr lang="uk-UA" dirty="0" smtClean="0"/>
              <a:t>Перевірка </a:t>
            </a:r>
            <a:r>
              <a:rPr lang="uk-UA" dirty="0"/>
              <a:t>д/з .</a:t>
            </a:r>
          </a:p>
          <a:p>
            <a:pPr marL="0" indent="0">
              <a:buNone/>
            </a:pPr>
            <a:r>
              <a:rPr lang="uk-UA" dirty="0"/>
              <a:t>2.  </a:t>
            </a:r>
            <a:r>
              <a:rPr lang="uk-UA" dirty="0" smtClean="0"/>
              <a:t>Актуалізація</a:t>
            </a:r>
            <a:r>
              <a:rPr lang="uk-UA" dirty="0"/>
              <a:t>, корекція опорних знань.</a:t>
            </a:r>
          </a:p>
          <a:p>
            <a:pPr marL="0" indent="0">
              <a:buNone/>
            </a:pPr>
            <a:r>
              <a:rPr lang="uk-UA" dirty="0"/>
              <a:t>3.  </a:t>
            </a:r>
            <a:r>
              <a:rPr lang="uk-UA" dirty="0" smtClean="0"/>
              <a:t>Мотивація</a:t>
            </a:r>
            <a:r>
              <a:rPr lang="uk-UA" dirty="0"/>
              <a:t>, тема, мета, завдання уроку.</a:t>
            </a:r>
          </a:p>
          <a:p>
            <a:pPr marL="0" indent="0">
              <a:buNone/>
            </a:pPr>
            <a:r>
              <a:rPr lang="uk-UA" dirty="0"/>
              <a:t>4.  </a:t>
            </a:r>
            <a:r>
              <a:rPr lang="uk-UA" dirty="0" smtClean="0"/>
              <a:t>Осмислення </a:t>
            </a:r>
            <a:r>
              <a:rPr lang="uk-UA" dirty="0"/>
              <a:t>змісту і послідовності застосування способів виконання дій.</a:t>
            </a:r>
          </a:p>
          <a:p>
            <a:pPr marL="0" indent="0">
              <a:buNone/>
            </a:pPr>
            <a:r>
              <a:rPr lang="uk-UA" dirty="0"/>
              <a:t>5. </a:t>
            </a:r>
            <a:r>
              <a:rPr lang="uk-UA" dirty="0" smtClean="0"/>
              <a:t>Самостійне </a:t>
            </a:r>
            <a:r>
              <a:rPr lang="uk-UA" dirty="0"/>
              <a:t>виконання завдань під контролем і за допомогою вчителя.</a:t>
            </a:r>
          </a:p>
          <a:p>
            <a:pPr marL="0" indent="0">
              <a:buNone/>
            </a:pPr>
            <a:r>
              <a:rPr lang="uk-UA" dirty="0"/>
              <a:t>6. </a:t>
            </a:r>
            <a:r>
              <a:rPr lang="uk-UA" dirty="0" smtClean="0"/>
              <a:t>Підсумки </a:t>
            </a:r>
            <a:r>
              <a:rPr lang="uk-UA" dirty="0"/>
              <a:t>уроку</a:t>
            </a:r>
          </a:p>
          <a:p>
            <a:pPr marL="0" indent="0">
              <a:buNone/>
            </a:pPr>
            <a:r>
              <a:rPr lang="uk-UA" dirty="0"/>
              <a:t>7.  </a:t>
            </a:r>
            <a:r>
              <a:rPr lang="uk-UA" dirty="0" smtClean="0"/>
              <a:t>Оцінювання</a:t>
            </a:r>
            <a:endParaRPr lang="uk-UA" dirty="0"/>
          </a:p>
          <a:p>
            <a:pPr marL="0" indent="0">
              <a:buNone/>
            </a:pPr>
            <a:r>
              <a:rPr lang="uk-UA" dirty="0"/>
              <a:t>8.  </a:t>
            </a:r>
            <a:r>
              <a:rPr lang="uk-UA" dirty="0" smtClean="0"/>
              <a:t>Д/з</a:t>
            </a:r>
            <a:r>
              <a:rPr lang="uk-UA" dirty="0"/>
              <a:t>.</a:t>
            </a:r>
          </a:p>
          <a:p>
            <a:pPr marL="0" indent="0">
              <a:buNone/>
            </a:pPr>
            <a:r>
              <a:rPr lang="uk-UA" dirty="0"/>
              <a:t>Етапи, на яких можна використовувати </a:t>
            </a:r>
            <a:r>
              <a:rPr lang="uk-UA" dirty="0" smtClean="0"/>
              <a:t>ПК та інші пристрої: </a:t>
            </a:r>
            <a:r>
              <a:rPr lang="uk-UA" dirty="0"/>
              <a:t>1, 2, 5, 6</a:t>
            </a:r>
          </a:p>
          <a:p>
            <a:endParaRPr lang="uk-UA" dirty="0"/>
          </a:p>
        </p:txBody>
      </p:sp>
    </p:spTree>
    <p:extLst>
      <p:ext uri="{BB962C8B-B14F-4D97-AF65-F5344CB8AC3E}">
        <p14:creationId xmlns:p14="http://schemas.microsoft.com/office/powerpoint/2010/main" val="1225017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u="sng" dirty="0"/>
              <a:t>Урок узагальнення і систематизації знань, умінь та навичок</a:t>
            </a:r>
            <a:endParaRPr lang="uk-UA" dirty="0"/>
          </a:p>
        </p:txBody>
      </p:sp>
      <p:sp>
        <p:nvSpPr>
          <p:cNvPr id="3" name="Объект 2"/>
          <p:cNvSpPr>
            <a:spLocks noGrp="1"/>
          </p:cNvSpPr>
          <p:nvPr>
            <p:ph idx="1"/>
          </p:nvPr>
        </p:nvSpPr>
        <p:spPr/>
        <p:txBody>
          <a:bodyPr>
            <a:normAutofit fontScale="85000" lnSpcReduction="10000"/>
          </a:bodyPr>
          <a:lstStyle/>
          <a:p>
            <a:pPr marL="0" indent="0">
              <a:buNone/>
            </a:pPr>
            <a:endParaRPr lang="uk-UA" dirty="0"/>
          </a:p>
          <a:p>
            <a:pPr marL="0" indent="0">
              <a:buNone/>
            </a:pPr>
            <a:r>
              <a:rPr lang="uk-UA" dirty="0"/>
              <a:t>1.  </a:t>
            </a:r>
            <a:r>
              <a:rPr lang="uk-UA" dirty="0" smtClean="0"/>
              <a:t>Повідомлення </a:t>
            </a:r>
            <a:r>
              <a:rPr lang="uk-UA" dirty="0"/>
              <a:t>теми, мети, завдань уроку.</a:t>
            </a:r>
          </a:p>
          <a:p>
            <a:pPr marL="0" indent="0">
              <a:buNone/>
            </a:pPr>
            <a:r>
              <a:rPr lang="uk-UA" dirty="0"/>
              <a:t>2.  </a:t>
            </a:r>
            <a:r>
              <a:rPr lang="uk-UA" dirty="0" smtClean="0"/>
              <a:t>Відтворення </a:t>
            </a:r>
            <a:r>
              <a:rPr lang="uk-UA" dirty="0"/>
              <a:t>і узагальнення понять і засвоєнні відповідно їм системи знань.</a:t>
            </a:r>
          </a:p>
          <a:p>
            <a:pPr marL="0" indent="0">
              <a:buNone/>
            </a:pPr>
            <a:r>
              <a:rPr lang="uk-UA" dirty="0"/>
              <a:t>3.  </a:t>
            </a:r>
            <a:r>
              <a:rPr lang="uk-UA" dirty="0" smtClean="0"/>
              <a:t>Узагальнення </a:t>
            </a:r>
            <a:r>
              <a:rPr lang="uk-UA" dirty="0"/>
              <a:t>та систематизація основних теоретичних положень і відповідних ідей науки.</a:t>
            </a:r>
          </a:p>
          <a:p>
            <a:pPr marL="0" indent="0">
              <a:buNone/>
            </a:pPr>
            <a:r>
              <a:rPr lang="uk-UA" dirty="0"/>
              <a:t>4.  </a:t>
            </a:r>
            <a:r>
              <a:rPr lang="uk-UA" dirty="0" smtClean="0"/>
              <a:t>Підсумки</a:t>
            </a:r>
            <a:endParaRPr lang="uk-UA" dirty="0"/>
          </a:p>
          <a:p>
            <a:pPr marL="0" indent="0">
              <a:buNone/>
            </a:pPr>
            <a:r>
              <a:rPr lang="uk-UA" dirty="0"/>
              <a:t>5.  </a:t>
            </a:r>
            <a:r>
              <a:rPr lang="uk-UA" dirty="0" smtClean="0"/>
              <a:t>Оцінювання</a:t>
            </a:r>
            <a:endParaRPr lang="uk-UA" dirty="0"/>
          </a:p>
          <a:p>
            <a:pPr marL="0" indent="0">
              <a:buNone/>
            </a:pPr>
            <a:r>
              <a:rPr lang="uk-UA" dirty="0"/>
              <a:t>6.   </a:t>
            </a:r>
            <a:r>
              <a:rPr lang="uk-UA" dirty="0" smtClean="0"/>
              <a:t>Д/з</a:t>
            </a:r>
            <a:r>
              <a:rPr lang="uk-UA" dirty="0"/>
              <a:t>.</a:t>
            </a:r>
          </a:p>
          <a:p>
            <a:r>
              <a:rPr lang="uk-UA" dirty="0"/>
              <a:t>Етапи, на яких можна використовувати ПК: 2, 3, 5</a:t>
            </a:r>
          </a:p>
          <a:p>
            <a:pPr marL="0" indent="0">
              <a:buNone/>
            </a:pPr>
            <a:endParaRPr lang="uk-UA" dirty="0"/>
          </a:p>
          <a:p>
            <a:endParaRPr lang="uk-UA" dirty="0"/>
          </a:p>
        </p:txBody>
      </p:sp>
    </p:spTree>
    <p:extLst>
      <p:ext uri="{BB962C8B-B14F-4D97-AF65-F5344CB8AC3E}">
        <p14:creationId xmlns:p14="http://schemas.microsoft.com/office/powerpoint/2010/main" val="3898500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u="sng" dirty="0"/>
              <a:t>Урок перевірки, оцінки, корекції знань, умінь і навичок</a:t>
            </a:r>
            <a:endParaRPr lang="uk-UA" dirty="0"/>
          </a:p>
        </p:txBody>
      </p:sp>
      <p:sp>
        <p:nvSpPr>
          <p:cNvPr id="3" name="Объект 2"/>
          <p:cNvSpPr>
            <a:spLocks noGrp="1"/>
          </p:cNvSpPr>
          <p:nvPr>
            <p:ph idx="1"/>
          </p:nvPr>
        </p:nvSpPr>
        <p:spPr/>
        <p:txBody>
          <a:bodyPr>
            <a:normAutofit fontScale="85000" lnSpcReduction="20000"/>
          </a:bodyPr>
          <a:lstStyle/>
          <a:p>
            <a:pPr marL="0" indent="0">
              <a:buNone/>
            </a:pPr>
            <a:r>
              <a:rPr lang="uk-UA" dirty="0" smtClean="0"/>
              <a:t>1</a:t>
            </a:r>
            <a:r>
              <a:rPr lang="uk-UA" dirty="0"/>
              <a:t>.  </a:t>
            </a:r>
            <a:r>
              <a:rPr lang="uk-UA" dirty="0" smtClean="0"/>
              <a:t>Повідомлення </a:t>
            </a:r>
            <a:r>
              <a:rPr lang="uk-UA" dirty="0"/>
              <a:t>теми, мети уроку.</a:t>
            </a:r>
          </a:p>
          <a:p>
            <a:pPr marL="0" indent="0">
              <a:buNone/>
            </a:pPr>
            <a:r>
              <a:rPr lang="uk-UA" dirty="0"/>
              <a:t>2.  </a:t>
            </a:r>
            <a:r>
              <a:rPr lang="uk-UA" dirty="0" smtClean="0"/>
              <a:t>Перевірка </a:t>
            </a:r>
            <a:r>
              <a:rPr lang="uk-UA" dirty="0"/>
              <a:t>фактичного матеріалу і основних понять.</a:t>
            </a:r>
          </a:p>
          <a:p>
            <a:pPr marL="0" indent="0">
              <a:buNone/>
            </a:pPr>
            <a:r>
              <a:rPr lang="uk-UA" dirty="0"/>
              <a:t>3.  </a:t>
            </a:r>
            <a:r>
              <a:rPr lang="uk-UA" dirty="0" smtClean="0"/>
              <a:t>Перевірка </a:t>
            </a:r>
            <a:r>
              <a:rPr lang="uk-UA" dirty="0"/>
              <a:t>глибини осмислення учнями знань і ступеня їх узагальнення.</a:t>
            </a:r>
          </a:p>
          <a:p>
            <a:pPr marL="0" indent="0">
              <a:buNone/>
            </a:pPr>
            <a:r>
              <a:rPr lang="uk-UA" dirty="0"/>
              <a:t>4.  </a:t>
            </a:r>
            <a:r>
              <a:rPr lang="uk-UA" dirty="0" smtClean="0"/>
              <a:t>Застосування </a:t>
            </a:r>
            <a:r>
              <a:rPr lang="uk-UA" dirty="0"/>
              <a:t>учнями знань у стандартних і змінених ситуаціях.</a:t>
            </a:r>
          </a:p>
          <a:p>
            <a:pPr marL="0" indent="0">
              <a:buNone/>
            </a:pPr>
            <a:r>
              <a:rPr lang="uk-UA" dirty="0"/>
              <a:t>5.  </a:t>
            </a:r>
            <a:r>
              <a:rPr lang="uk-UA" dirty="0" smtClean="0"/>
              <a:t>Збір </a:t>
            </a:r>
            <a:r>
              <a:rPr lang="uk-UA" dirty="0"/>
              <a:t>виконаних робіт.</a:t>
            </a:r>
          </a:p>
          <a:p>
            <a:pPr marL="0" indent="0">
              <a:buNone/>
            </a:pPr>
            <a:r>
              <a:rPr lang="uk-UA" dirty="0"/>
              <a:t>6.  </a:t>
            </a:r>
            <a:r>
              <a:rPr lang="uk-UA" dirty="0" smtClean="0"/>
              <a:t>Перевірка</a:t>
            </a:r>
            <a:r>
              <a:rPr lang="uk-UA" dirty="0"/>
              <a:t>, аналіз. Оцінка.</a:t>
            </a:r>
          </a:p>
          <a:p>
            <a:pPr marL="0" indent="0">
              <a:buNone/>
            </a:pPr>
            <a:r>
              <a:rPr lang="uk-UA" dirty="0"/>
              <a:t>7.  </a:t>
            </a:r>
            <a:r>
              <a:rPr lang="uk-UA" dirty="0" smtClean="0"/>
              <a:t>Підсумки</a:t>
            </a:r>
            <a:endParaRPr lang="uk-UA" dirty="0"/>
          </a:p>
          <a:p>
            <a:pPr marL="0" indent="0">
              <a:buNone/>
            </a:pPr>
            <a:r>
              <a:rPr lang="uk-UA" dirty="0"/>
              <a:t>8.  </a:t>
            </a:r>
            <a:r>
              <a:rPr lang="uk-UA" dirty="0" smtClean="0"/>
              <a:t> </a:t>
            </a:r>
            <a:r>
              <a:rPr lang="uk-UA" dirty="0"/>
              <a:t>Д</a:t>
            </a:r>
            <a:r>
              <a:rPr lang="uk-UA" dirty="0" smtClean="0"/>
              <a:t>/з</a:t>
            </a:r>
            <a:r>
              <a:rPr lang="uk-UA" dirty="0"/>
              <a:t>.</a:t>
            </a:r>
          </a:p>
          <a:p>
            <a:pPr marL="0" indent="0">
              <a:buNone/>
            </a:pPr>
            <a:r>
              <a:rPr lang="uk-UA" dirty="0"/>
              <a:t>Етапи, на яких можна використовувати ПК: 2, 3, 4, 6</a:t>
            </a:r>
          </a:p>
          <a:p>
            <a:endParaRPr lang="uk-UA" dirty="0"/>
          </a:p>
        </p:txBody>
      </p:sp>
    </p:spTree>
    <p:extLst>
      <p:ext uri="{BB962C8B-B14F-4D97-AF65-F5344CB8AC3E}">
        <p14:creationId xmlns:p14="http://schemas.microsoft.com/office/powerpoint/2010/main" val="3870073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u="sng" dirty="0"/>
              <a:t>Комбінований урок</a:t>
            </a:r>
            <a:r>
              <a:rPr lang="uk-UA" dirty="0"/>
              <a:t/>
            </a:r>
            <a:br>
              <a:rPr lang="uk-UA" dirty="0"/>
            </a:br>
            <a:endParaRPr lang="uk-UA" dirty="0"/>
          </a:p>
        </p:txBody>
      </p:sp>
      <p:sp>
        <p:nvSpPr>
          <p:cNvPr id="3" name="Объект 2"/>
          <p:cNvSpPr>
            <a:spLocks noGrp="1"/>
          </p:cNvSpPr>
          <p:nvPr>
            <p:ph idx="1"/>
          </p:nvPr>
        </p:nvSpPr>
        <p:spPr/>
        <p:txBody>
          <a:bodyPr>
            <a:normAutofit fontScale="85000" lnSpcReduction="20000"/>
          </a:bodyPr>
          <a:lstStyle/>
          <a:p>
            <a:pPr marL="0" indent="0">
              <a:buNone/>
            </a:pPr>
            <a:r>
              <a:rPr lang="uk-UA" dirty="0" smtClean="0"/>
              <a:t>1</a:t>
            </a:r>
            <a:r>
              <a:rPr lang="uk-UA" dirty="0"/>
              <a:t>. </a:t>
            </a:r>
            <a:r>
              <a:rPr lang="uk-UA" dirty="0" smtClean="0"/>
              <a:t> </a:t>
            </a:r>
            <a:r>
              <a:rPr lang="uk-UA" dirty="0"/>
              <a:t>Перевірка д/з.</a:t>
            </a:r>
          </a:p>
          <a:p>
            <a:pPr marL="0" indent="0">
              <a:buNone/>
            </a:pPr>
            <a:r>
              <a:rPr lang="uk-UA" dirty="0"/>
              <a:t>2.  </a:t>
            </a:r>
            <a:r>
              <a:rPr lang="uk-UA" dirty="0" smtClean="0"/>
              <a:t>Перевірка </a:t>
            </a:r>
            <a:r>
              <a:rPr lang="uk-UA" dirty="0"/>
              <a:t>раніше засвоєних знань.</a:t>
            </a:r>
          </a:p>
          <a:p>
            <a:pPr marL="0" indent="0">
              <a:buNone/>
            </a:pPr>
            <a:r>
              <a:rPr lang="uk-UA" dirty="0"/>
              <a:t>3.  </a:t>
            </a:r>
            <a:r>
              <a:rPr lang="uk-UA" dirty="0" smtClean="0"/>
              <a:t>Повідомлення </a:t>
            </a:r>
            <a:r>
              <a:rPr lang="uk-UA" dirty="0"/>
              <a:t>теми, мети, завдань уроку  (мотивація навчальної діяльності учнів).</a:t>
            </a:r>
          </a:p>
          <a:p>
            <a:pPr marL="0" indent="0">
              <a:buNone/>
            </a:pPr>
            <a:r>
              <a:rPr lang="uk-UA" dirty="0"/>
              <a:t>4. </a:t>
            </a:r>
            <a:r>
              <a:rPr lang="uk-UA" dirty="0" smtClean="0"/>
              <a:t>Сприймання </a:t>
            </a:r>
            <a:r>
              <a:rPr lang="uk-UA" dirty="0"/>
              <a:t>нового матеріалу.</a:t>
            </a:r>
          </a:p>
          <a:p>
            <a:pPr marL="0" indent="0">
              <a:buNone/>
            </a:pPr>
            <a:r>
              <a:rPr lang="uk-UA" dirty="0"/>
              <a:t>5. </a:t>
            </a:r>
            <a:r>
              <a:rPr lang="uk-UA" dirty="0" smtClean="0"/>
              <a:t>Узагальнення </a:t>
            </a:r>
            <a:r>
              <a:rPr lang="uk-UA" dirty="0"/>
              <a:t>і систематизація знань.</a:t>
            </a:r>
          </a:p>
          <a:p>
            <a:pPr marL="0" indent="0">
              <a:buNone/>
            </a:pPr>
            <a:r>
              <a:rPr lang="uk-UA" dirty="0"/>
              <a:t>6. </a:t>
            </a:r>
            <a:r>
              <a:rPr lang="uk-UA" dirty="0" smtClean="0"/>
              <a:t>Підсумки</a:t>
            </a:r>
            <a:r>
              <a:rPr lang="uk-UA" dirty="0"/>
              <a:t>.</a:t>
            </a:r>
          </a:p>
          <a:p>
            <a:pPr marL="0" indent="0">
              <a:buNone/>
            </a:pPr>
            <a:r>
              <a:rPr lang="uk-UA" dirty="0"/>
              <a:t>7. </a:t>
            </a:r>
            <a:r>
              <a:rPr lang="uk-UA" dirty="0" smtClean="0"/>
              <a:t>Оцінювання</a:t>
            </a:r>
            <a:r>
              <a:rPr lang="uk-UA" dirty="0"/>
              <a:t>.</a:t>
            </a:r>
          </a:p>
          <a:p>
            <a:pPr marL="0" indent="0">
              <a:buNone/>
            </a:pPr>
            <a:r>
              <a:rPr lang="uk-UA" dirty="0"/>
              <a:t>8. </a:t>
            </a:r>
            <a:r>
              <a:rPr lang="uk-UA" dirty="0" smtClean="0"/>
              <a:t> Д/з</a:t>
            </a:r>
            <a:r>
              <a:rPr lang="uk-UA" dirty="0"/>
              <a:t>.</a:t>
            </a:r>
          </a:p>
          <a:p>
            <a:pPr marL="0" indent="0">
              <a:buNone/>
            </a:pPr>
            <a:r>
              <a:rPr lang="uk-UA" dirty="0"/>
              <a:t>Етапи, на яких можна використовувати ПК та інші пристрої: 1, 2, 4, 5.   </a:t>
            </a:r>
          </a:p>
        </p:txBody>
      </p:sp>
    </p:spTree>
    <p:extLst>
      <p:ext uri="{BB962C8B-B14F-4D97-AF65-F5344CB8AC3E}">
        <p14:creationId xmlns:p14="http://schemas.microsoft.com/office/powerpoint/2010/main" val="3624494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1143000"/>
          </a:xfrm>
        </p:spPr>
        <p:txBody>
          <a:bodyPr>
            <a:normAutofit fontScale="90000"/>
          </a:bodyPr>
          <a:lstStyle/>
          <a:p>
            <a:r>
              <a:rPr lang="ru-RU" b="1" dirty="0" smtClean="0"/>
              <a:t>Методичні рекомендації щодо викладання інформатики </a:t>
            </a:r>
            <a:r>
              <a:rPr lang="ru-RU" b="1" dirty="0"/>
              <a:t>у 2022/2023 навчальному </a:t>
            </a:r>
            <a:r>
              <a:rPr lang="ru-RU" b="1" dirty="0" smtClean="0"/>
              <a:t>році (Інформатична освітня галузь)</a:t>
            </a:r>
            <a:r>
              <a:rPr lang="ru-RU" b="1" dirty="0"/>
              <a:t/>
            </a:r>
            <a:br>
              <a:rPr lang="ru-RU" b="1" dirty="0"/>
            </a:br>
            <a:endParaRPr lang="en-US" dirty="0"/>
          </a:p>
        </p:txBody>
      </p:sp>
      <p:sp>
        <p:nvSpPr>
          <p:cNvPr id="3" name="Объект 2"/>
          <p:cNvSpPr>
            <a:spLocks noGrp="1"/>
          </p:cNvSpPr>
          <p:nvPr>
            <p:ph idx="1"/>
          </p:nvPr>
        </p:nvSpPr>
        <p:spPr>
          <a:xfrm>
            <a:off x="457200" y="2348880"/>
            <a:ext cx="8229600" cy="4381947"/>
          </a:xfrm>
        </p:spPr>
        <p:txBody>
          <a:bodyPr>
            <a:normAutofit fontScale="85000" lnSpcReduction="20000"/>
          </a:bodyPr>
          <a:lstStyle/>
          <a:p>
            <a:pPr marL="0" indent="0">
              <a:buNone/>
            </a:pPr>
            <a:r>
              <a:rPr lang="uk-UA" dirty="0"/>
              <a:t>Вчитель має певну методичну свободу, що надає йому право самостійно визначати кількість годин на вивчення тієї чи іншої теми, обирати програмне забезпечення, методи та форми організації освітнього процесу, конструювати урок так, щоб учні могли самостійно відкрити нові для себе знання, опанувати нові навички, розвинути свою компетентність. Рекомендуємо надавати учням чіткі інструкції щодо очікуваних результатів навчання, застосовувати особистісно-орієнтований підхід, що може бути забезпечений передусім вибором відповідних тем навчальних проєктів та ролей у груповій діяльності.</a:t>
            </a:r>
            <a:endParaRPr lang="en-US" dirty="0"/>
          </a:p>
        </p:txBody>
      </p:sp>
    </p:spTree>
    <p:extLst>
      <p:ext uri="{BB962C8B-B14F-4D97-AF65-F5344CB8AC3E}">
        <p14:creationId xmlns:p14="http://schemas.microsoft.com/office/powerpoint/2010/main" val="2229077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ru-RU" sz="3200" b="1" dirty="0"/>
              <a:t>Методичні рекомендації щодо викладання інформатики у 2022/2023 навчальному </a:t>
            </a:r>
            <a:r>
              <a:rPr lang="ru-RU" sz="3200" b="1" dirty="0" smtClean="0"/>
              <a:t>році </a:t>
            </a:r>
            <a:r>
              <a:rPr lang="ru-RU" sz="3200" dirty="0" smtClean="0"/>
              <a:t>(</a:t>
            </a:r>
            <a:r>
              <a:rPr lang="ru-RU" sz="3200" dirty="0" err="1" smtClean="0"/>
              <a:t>Додаток</a:t>
            </a:r>
            <a:r>
              <a:rPr lang="ru-RU" sz="3200" dirty="0" smtClean="0"/>
              <a:t> 10 </a:t>
            </a:r>
            <a:r>
              <a:rPr lang="ru-RU" sz="3200" dirty="0" err="1" smtClean="0"/>
              <a:t>долиста</a:t>
            </a:r>
            <a:r>
              <a:rPr lang="ru-RU" sz="3200" dirty="0" smtClean="0"/>
              <a:t> МОН України від 19.08.22 р. №1/9530-22)</a:t>
            </a:r>
            <a:endParaRPr lang="en-US" sz="3200" dirty="0"/>
          </a:p>
        </p:txBody>
      </p:sp>
      <p:sp>
        <p:nvSpPr>
          <p:cNvPr id="3" name="Объект 2"/>
          <p:cNvSpPr>
            <a:spLocks noGrp="1"/>
          </p:cNvSpPr>
          <p:nvPr>
            <p:ph idx="1"/>
          </p:nvPr>
        </p:nvSpPr>
        <p:spPr>
          <a:xfrm>
            <a:off x="251520" y="1772816"/>
            <a:ext cx="8784976" cy="4968552"/>
          </a:xfrm>
        </p:spPr>
        <p:txBody>
          <a:bodyPr>
            <a:normAutofit fontScale="62500" lnSpcReduction="20000"/>
          </a:bodyPr>
          <a:lstStyle/>
          <a:p>
            <a:pPr marL="0" indent="0">
              <a:buNone/>
            </a:pPr>
            <a:r>
              <a:rPr lang="ru-RU" dirty="0" smtClean="0"/>
              <a:t>	</a:t>
            </a:r>
            <a:r>
              <a:rPr lang="ru-RU" dirty="0" err="1" smtClean="0"/>
              <a:t>Звертаємо</a:t>
            </a:r>
            <a:r>
              <a:rPr lang="ru-RU" dirty="0" smtClean="0"/>
              <a:t> </a:t>
            </a:r>
            <a:r>
              <a:rPr lang="ru-RU" dirty="0" err="1"/>
              <a:t>увагу</a:t>
            </a:r>
            <a:r>
              <a:rPr lang="ru-RU" dirty="0"/>
              <a:t> на те, </a:t>
            </a:r>
            <a:r>
              <a:rPr lang="ru-RU" dirty="0" err="1"/>
              <a:t>що</a:t>
            </a:r>
            <a:r>
              <a:rPr lang="ru-RU" dirty="0"/>
              <a:t> </a:t>
            </a:r>
            <a:r>
              <a:rPr lang="ru-RU" dirty="0" err="1"/>
              <a:t>обов’язкові</a:t>
            </a:r>
            <a:r>
              <a:rPr lang="ru-RU" dirty="0"/>
              <a:t> </a:t>
            </a:r>
            <a:r>
              <a:rPr lang="ru-RU" dirty="0" err="1"/>
              <a:t>результати</a:t>
            </a:r>
            <a:r>
              <a:rPr lang="ru-RU" dirty="0"/>
              <a:t> навчання </a:t>
            </a:r>
            <a:r>
              <a:rPr lang="ru-RU" dirty="0" err="1"/>
              <a:t>впливають</a:t>
            </a:r>
            <a:r>
              <a:rPr lang="ru-RU" dirty="0"/>
              <a:t> на </a:t>
            </a:r>
            <a:r>
              <a:rPr lang="ru-RU" dirty="0" err="1"/>
              <a:t>методи</a:t>
            </a:r>
            <a:r>
              <a:rPr lang="ru-RU" dirty="0"/>
              <a:t> та </a:t>
            </a:r>
            <a:r>
              <a:rPr lang="ru-RU" dirty="0" err="1"/>
              <a:t>форми</a:t>
            </a:r>
            <a:r>
              <a:rPr lang="ru-RU" dirty="0"/>
              <a:t> роботи на уроці, </a:t>
            </a:r>
            <a:r>
              <a:rPr lang="ru-RU" dirty="0" err="1"/>
              <a:t>добір</a:t>
            </a:r>
            <a:r>
              <a:rPr lang="ru-RU" dirty="0"/>
              <a:t> </a:t>
            </a:r>
            <a:r>
              <a:rPr lang="ru-RU" dirty="0" err="1"/>
              <a:t>навчального</a:t>
            </a:r>
            <a:r>
              <a:rPr lang="ru-RU" dirty="0"/>
              <a:t> контенту. Урок у </a:t>
            </a:r>
            <a:r>
              <a:rPr lang="ru-RU" dirty="0" err="1"/>
              <a:t>новій</a:t>
            </a:r>
            <a:r>
              <a:rPr lang="ru-RU" dirty="0"/>
              <a:t> </a:t>
            </a:r>
            <a:r>
              <a:rPr lang="ru-RU" dirty="0" err="1"/>
              <a:t>українській</a:t>
            </a:r>
            <a:r>
              <a:rPr lang="ru-RU" dirty="0"/>
              <a:t> </a:t>
            </a:r>
            <a:r>
              <a:rPr lang="ru-RU" dirty="0" err="1"/>
              <a:t>школі</a:t>
            </a:r>
            <a:r>
              <a:rPr lang="ru-RU" dirty="0"/>
              <a:t> — </a:t>
            </a:r>
            <a:r>
              <a:rPr lang="ru-RU" dirty="0" err="1"/>
              <a:t>це</a:t>
            </a:r>
            <a:r>
              <a:rPr lang="ru-RU" dirty="0"/>
              <a:t>, перш за все, </a:t>
            </a:r>
            <a:r>
              <a:rPr lang="ru-RU" dirty="0" err="1"/>
              <a:t>проблемне</a:t>
            </a:r>
            <a:r>
              <a:rPr lang="ru-RU" dirty="0"/>
              <a:t> та </a:t>
            </a:r>
            <a:r>
              <a:rPr lang="ru-RU" dirty="0" err="1"/>
              <a:t>діяльнісне</a:t>
            </a:r>
            <a:r>
              <a:rPr lang="ru-RU" dirty="0"/>
              <a:t> навчання із застосуванням </a:t>
            </a:r>
            <a:r>
              <a:rPr lang="ru-RU" dirty="0" err="1"/>
              <a:t>активних</a:t>
            </a:r>
            <a:r>
              <a:rPr lang="ru-RU" dirty="0"/>
              <a:t> методів. </a:t>
            </a:r>
            <a:r>
              <a:rPr lang="ru-RU" dirty="0" err="1"/>
              <a:t>Вчитель</a:t>
            </a:r>
            <a:r>
              <a:rPr lang="ru-RU" dirty="0"/>
              <a:t> </a:t>
            </a:r>
            <a:r>
              <a:rPr lang="ru-RU" dirty="0" err="1"/>
              <a:t>конструює</a:t>
            </a:r>
            <a:r>
              <a:rPr lang="ru-RU" dirty="0"/>
              <a:t> урок так, </a:t>
            </a:r>
            <a:r>
              <a:rPr lang="ru-RU" dirty="0" err="1"/>
              <a:t>щоб</a:t>
            </a:r>
            <a:r>
              <a:rPr lang="ru-RU" dirty="0"/>
              <a:t> </a:t>
            </a:r>
            <a:r>
              <a:rPr lang="ru-RU" dirty="0" err="1"/>
              <a:t>учні</a:t>
            </a:r>
            <a:r>
              <a:rPr lang="ru-RU" dirty="0"/>
              <a:t> могли </a:t>
            </a:r>
            <a:r>
              <a:rPr lang="ru-RU" dirty="0" err="1"/>
              <a:t>самостійно</a:t>
            </a:r>
            <a:r>
              <a:rPr lang="ru-RU" dirty="0"/>
              <a:t> </a:t>
            </a:r>
            <a:r>
              <a:rPr lang="ru-RU" dirty="0" err="1" smtClean="0"/>
              <a:t>відкрили</a:t>
            </a:r>
            <a:r>
              <a:rPr lang="ru-RU" dirty="0" smtClean="0"/>
              <a:t> </a:t>
            </a:r>
            <a:r>
              <a:rPr lang="ru-RU" dirty="0" err="1"/>
              <a:t>нові</a:t>
            </a:r>
            <a:r>
              <a:rPr lang="ru-RU" dirty="0"/>
              <a:t> для себе </a:t>
            </a:r>
            <a:r>
              <a:rPr lang="ru-RU" dirty="0" err="1"/>
              <a:t>знання</a:t>
            </a:r>
            <a:r>
              <a:rPr lang="ru-RU" dirty="0"/>
              <a:t>, </a:t>
            </a:r>
            <a:r>
              <a:rPr lang="ru-RU" dirty="0" err="1"/>
              <a:t>опанувати</a:t>
            </a:r>
            <a:r>
              <a:rPr lang="ru-RU" dirty="0"/>
              <a:t> </a:t>
            </a:r>
            <a:r>
              <a:rPr lang="ru-RU" dirty="0" err="1"/>
              <a:t>нові</a:t>
            </a:r>
            <a:r>
              <a:rPr lang="ru-RU" dirty="0"/>
              <a:t> </a:t>
            </a:r>
            <a:r>
              <a:rPr lang="ru-RU" dirty="0" err="1"/>
              <a:t>навички</a:t>
            </a:r>
            <a:r>
              <a:rPr lang="ru-RU" dirty="0"/>
              <a:t>. </a:t>
            </a:r>
            <a:r>
              <a:rPr lang="ru-RU" dirty="0" err="1"/>
              <a:t>Рекомендуємо</a:t>
            </a:r>
            <a:r>
              <a:rPr lang="ru-RU" dirty="0"/>
              <a:t> </a:t>
            </a:r>
            <a:r>
              <a:rPr lang="ru-RU" dirty="0" err="1"/>
              <a:t>таку</a:t>
            </a:r>
            <a:r>
              <a:rPr lang="ru-RU" dirty="0"/>
              <a:t> структуру уроку:</a:t>
            </a:r>
          </a:p>
          <a:p>
            <a:r>
              <a:rPr lang="ru-RU" dirty="0"/>
              <a:t>Постановка </a:t>
            </a:r>
            <a:r>
              <a:rPr lang="ru-RU" dirty="0" err="1"/>
              <a:t>проблеми</a:t>
            </a:r>
            <a:r>
              <a:rPr lang="ru-RU" dirty="0"/>
              <a:t>.</a:t>
            </a:r>
          </a:p>
          <a:p>
            <a:r>
              <a:rPr lang="ru-RU" dirty="0" err="1"/>
              <a:t>Дослідження</a:t>
            </a:r>
            <a:r>
              <a:rPr lang="ru-RU" dirty="0"/>
              <a:t> </a:t>
            </a:r>
            <a:r>
              <a:rPr lang="ru-RU" dirty="0" err="1"/>
              <a:t>проблеми</a:t>
            </a:r>
            <a:r>
              <a:rPr lang="ru-RU" dirty="0"/>
              <a:t>.</a:t>
            </a:r>
          </a:p>
          <a:p>
            <a:r>
              <a:rPr lang="ru-RU" dirty="0" err="1"/>
              <a:t>Перевірка</a:t>
            </a:r>
            <a:r>
              <a:rPr lang="ru-RU" dirty="0"/>
              <a:t> </a:t>
            </a:r>
            <a:r>
              <a:rPr lang="ru-RU" dirty="0" err="1"/>
              <a:t>припущень</a:t>
            </a:r>
            <a:r>
              <a:rPr lang="ru-RU" dirty="0"/>
              <a:t>.</a:t>
            </a:r>
          </a:p>
          <a:p>
            <a:r>
              <a:rPr lang="ru-RU" dirty="0" err="1"/>
              <a:t>Висновки</a:t>
            </a:r>
            <a:r>
              <a:rPr lang="ru-RU" dirty="0"/>
              <a:t>.</a:t>
            </a:r>
          </a:p>
          <a:p>
            <a:r>
              <a:rPr lang="ru-RU" dirty="0" err="1"/>
              <a:t>Застосування</a:t>
            </a:r>
            <a:r>
              <a:rPr lang="ru-RU" dirty="0"/>
              <a:t> </a:t>
            </a:r>
            <a:r>
              <a:rPr lang="ru-RU" dirty="0" err="1"/>
              <a:t>нових</a:t>
            </a:r>
            <a:r>
              <a:rPr lang="ru-RU" dirty="0"/>
              <a:t> </a:t>
            </a:r>
            <a:r>
              <a:rPr lang="ru-RU" dirty="0" err="1"/>
              <a:t>знань</a:t>
            </a:r>
            <a:r>
              <a:rPr lang="ru-RU" dirty="0"/>
              <a:t> та </a:t>
            </a:r>
            <a:r>
              <a:rPr lang="ru-RU" dirty="0" err="1"/>
              <a:t>вмінь</a:t>
            </a:r>
            <a:r>
              <a:rPr lang="ru-RU" dirty="0"/>
              <a:t>.</a:t>
            </a:r>
          </a:p>
          <a:p>
            <a:r>
              <a:rPr lang="ru-RU" dirty="0" err="1"/>
              <a:t>Рефлексія</a:t>
            </a:r>
            <a:r>
              <a:rPr lang="ru-RU" dirty="0"/>
              <a:t> та </a:t>
            </a:r>
            <a:r>
              <a:rPr lang="ru-RU" dirty="0" err="1"/>
              <a:t>підсумки</a:t>
            </a:r>
            <a:r>
              <a:rPr lang="ru-RU" dirty="0"/>
              <a:t>.</a:t>
            </a:r>
          </a:p>
          <a:p>
            <a:pPr marL="0" indent="0">
              <a:buNone/>
            </a:pPr>
            <a:r>
              <a:rPr lang="ru-RU" dirty="0" smtClean="0"/>
              <a:t>	В </a:t>
            </a:r>
            <a:r>
              <a:rPr lang="ru-RU" dirty="0" err="1"/>
              <a:t>умовах</a:t>
            </a:r>
            <a:r>
              <a:rPr lang="ru-RU" dirty="0"/>
              <a:t> переходу на </a:t>
            </a:r>
            <a:r>
              <a:rPr lang="ru-RU" dirty="0" err="1"/>
              <a:t>дистанційну</a:t>
            </a:r>
            <a:r>
              <a:rPr lang="ru-RU" dirty="0"/>
              <a:t> форму навчання на </a:t>
            </a:r>
            <a:r>
              <a:rPr lang="ru-RU" dirty="0" err="1"/>
              <a:t>рівні</a:t>
            </a:r>
            <a:r>
              <a:rPr lang="ru-RU" dirty="0"/>
              <a:t> </a:t>
            </a:r>
            <a:r>
              <a:rPr lang="ru-RU" dirty="0" err="1"/>
              <a:t>навчальної</a:t>
            </a:r>
            <a:r>
              <a:rPr lang="ru-RU" dirty="0"/>
              <a:t> </a:t>
            </a:r>
            <a:r>
              <a:rPr lang="ru-RU" dirty="0" err="1"/>
              <a:t>програми</a:t>
            </a:r>
            <a:r>
              <a:rPr lang="ru-RU" dirty="0"/>
              <a:t> закладу освіти </a:t>
            </a:r>
            <a:r>
              <a:rPr lang="ru-RU" dirty="0" err="1"/>
              <a:t>можуть</a:t>
            </a:r>
            <a:r>
              <a:rPr lang="ru-RU" dirty="0"/>
              <a:t> бути </a:t>
            </a:r>
            <a:r>
              <a:rPr lang="ru-RU" dirty="0" err="1"/>
              <a:t>внесені</a:t>
            </a:r>
            <a:r>
              <a:rPr lang="ru-RU" dirty="0"/>
              <a:t> </a:t>
            </a:r>
            <a:r>
              <a:rPr lang="ru-RU" dirty="0" err="1"/>
              <a:t>зміни</a:t>
            </a:r>
            <a:r>
              <a:rPr lang="ru-RU" dirty="0"/>
              <a:t> у види діяльності учнів із </a:t>
            </a:r>
            <a:r>
              <a:rPr lang="ru-RU" dirty="0" err="1"/>
              <a:t>забезпеченням</a:t>
            </a:r>
            <a:r>
              <a:rPr lang="ru-RU" dirty="0"/>
              <a:t> </a:t>
            </a:r>
            <a:r>
              <a:rPr lang="ru-RU" dirty="0" err="1"/>
              <a:t>досягнення</a:t>
            </a:r>
            <a:r>
              <a:rPr lang="ru-RU" dirty="0"/>
              <a:t> </a:t>
            </a:r>
            <a:r>
              <a:rPr lang="ru-RU" dirty="0" err="1"/>
              <a:t>очікуваних</a:t>
            </a:r>
            <a:r>
              <a:rPr lang="ru-RU" dirty="0"/>
              <a:t> результатів навчання. Під час проведення онлайн занять </a:t>
            </a:r>
            <a:r>
              <a:rPr lang="ru-RU" dirty="0" err="1"/>
              <a:t>бажано</a:t>
            </a:r>
            <a:r>
              <a:rPr lang="ru-RU" dirty="0"/>
              <a:t> </a:t>
            </a:r>
            <a:r>
              <a:rPr lang="ru-RU" dirty="0" err="1"/>
              <a:t>залучати</a:t>
            </a:r>
            <a:r>
              <a:rPr lang="ru-RU" dirty="0"/>
              <a:t> учнів до </a:t>
            </a:r>
            <a:r>
              <a:rPr lang="ru-RU" dirty="0" err="1"/>
              <a:t>активної</a:t>
            </a:r>
            <a:r>
              <a:rPr lang="ru-RU" dirty="0"/>
              <a:t> роботи, </a:t>
            </a:r>
            <a:r>
              <a:rPr lang="ru-RU" dirty="0" err="1"/>
              <a:t>висловлювання</a:t>
            </a:r>
            <a:r>
              <a:rPr lang="ru-RU" dirty="0"/>
              <a:t> </a:t>
            </a:r>
            <a:r>
              <a:rPr lang="ru-RU" dirty="0" err="1"/>
              <a:t>своїх</a:t>
            </a:r>
            <a:r>
              <a:rPr lang="ru-RU" dirty="0"/>
              <a:t> </a:t>
            </a:r>
            <a:r>
              <a:rPr lang="ru-RU" dirty="0" err="1"/>
              <a:t>ідей</a:t>
            </a:r>
            <a:r>
              <a:rPr lang="ru-RU" dirty="0"/>
              <a:t> та </a:t>
            </a:r>
            <a:r>
              <a:rPr lang="ru-RU" dirty="0" err="1"/>
              <a:t>пропозицій</a:t>
            </a:r>
            <a:r>
              <a:rPr lang="ru-RU" dirty="0"/>
              <a:t>, </a:t>
            </a:r>
            <a:r>
              <a:rPr lang="ru-RU" dirty="0" err="1"/>
              <a:t>надавати</a:t>
            </a:r>
            <a:r>
              <a:rPr lang="ru-RU" dirty="0"/>
              <a:t> можливість </a:t>
            </a:r>
            <a:r>
              <a:rPr lang="ru-RU" dirty="0" err="1"/>
              <a:t>їм</a:t>
            </a:r>
            <a:r>
              <a:rPr lang="ru-RU" dirty="0"/>
              <a:t> </a:t>
            </a:r>
            <a:r>
              <a:rPr lang="ru-RU" dirty="0" err="1"/>
              <a:t>спілкуватися</a:t>
            </a:r>
            <a:r>
              <a:rPr lang="ru-RU" dirty="0"/>
              <a:t> </a:t>
            </a:r>
            <a:r>
              <a:rPr lang="ru-RU" dirty="0" err="1"/>
              <a:t>між</a:t>
            </a:r>
            <a:r>
              <a:rPr lang="ru-RU" dirty="0"/>
              <a:t> собою.</a:t>
            </a:r>
          </a:p>
          <a:p>
            <a:endParaRPr lang="en-US" dirty="0"/>
          </a:p>
        </p:txBody>
      </p:sp>
    </p:spTree>
    <p:extLst>
      <p:ext uri="{BB962C8B-B14F-4D97-AF65-F5344CB8AC3E}">
        <p14:creationId xmlns:p14="http://schemas.microsoft.com/office/powerpoint/2010/main" val="2620997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Нормативні документи</a:t>
            </a:r>
            <a:endParaRPr lang="uk-UA" dirty="0"/>
          </a:p>
        </p:txBody>
      </p:sp>
      <p:sp>
        <p:nvSpPr>
          <p:cNvPr id="3" name="Объект 2"/>
          <p:cNvSpPr>
            <a:spLocks noGrp="1"/>
          </p:cNvSpPr>
          <p:nvPr>
            <p:ph idx="1"/>
          </p:nvPr>
        </p:nvSpPr>
        <p:spPr/>
        <p:txBody>
          <a:bodyPr/>
          <a:lstStyle/>
          <a:p>
            <a:endParaRPr lang="uk-UA"/>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9" t="4165" r="1313" b="2407"/>
          <a:stretch/>
        </p:blipFill>
        <p:spPr bwMode="auto">
          <a:xfrm>
            <a:off x="755576" y="1844824"/>
            <a:ext cx="7908043" cy="328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494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7220"/>
            <a:ext cx="8229600" cy="1143000"/>
          </a:xfrm>
        </p:spPr>
        <p:txBody>
          <a:bodyPr/>
          <a:lstStyle/>
          <a:p>
            <a:r>
              <a:rPr lang="uk-UA" dirty="0" smtClean="0"/>
              <a:t>Контроль і оцінка</a:t>
            </a:r>
            <a:endParaRPr lang="uk-UA" dirty="0"/>
          </a:p>
        </p:txBody>
      </p:sp>
      <p:sp>
        <p:nvSpPr>
          <p:cNvPr id="3" name="Объект 2"/>
          <p:cNvSpPr>
            <a:spLocks noGrp="1"/>
          </p:cNvSpPr>
          <p:nvPr>
            <p:ph idx="1"/>
          </p:nvPr>
        </p:nvSpPr>
        <p:spPr/>
        <p:txBody>
          <a:bodyPr/>
          <a:lstStyle/>
          <a:p>
            <a:endParaRPr lang="uk-UA"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556792"/>
            <a:ext cx="9116040" cy="440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824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84784"/>
            <a:ext cx="8229600" cy="1143000"/>
          </a:xfrm>
        </p:spPr>
        <p:txBody>
          <a:bodyPr/>
          <a:lstStyle/>
          <a:p>
            <a:r>
              <a:rPr lang="uk-UA" dirty="0"/>
              <a:t>Якою має бути сучасна освіта? </a:t>
            </a:r>
          </a:p>
        </p:txBody>
      </p:sp>
    </p:spTree>
    <p:extLst>
      <p:ext uri="{BB962C8B-B14F-4D97-AF65-F5344CB8AC3E}">
        <p14:creationId xmlns:p14="http://schemas.microsoft.com/office/powerpoint/2010/main" val="840732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uk-UA" dirty="0" smtClean="0"/>
              <a:t>Види оцінювання</a:t>
            </a:r>
            <a:endParaRPr lang="uk-UA" dirty="0"/>
          </a:p>
        </p:txBody>
      </p:sp>
      <p:sp>
        <p:nvSpPr>
          <p:cNvPr id="3" name="Объект 2"/>
          <p:cNvSpPr>
            <a:spLocks noGrp="1"/>
          </p:cNvSpPr>
          <p:nvPr>
            <p:ph idx="1"/>
          </p:nvPr>
        </p:nvSpPr>
        <p:spPr/>
        <p:txBody>
          <a:bodyPr/>
          <a:lstStyle/>
          <a:p>
            <a:endParaRPr lang="uk-UA"/>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7" y="1196752"/>
            <a:ext cx="919665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185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88840"/>
            <a:ext cx="3976071" cy="477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04664"/>
            <a:ext cx="248602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896" r="2878" b="4266"/>
          <a:stretch/>
        </p:blipFill>
        <p:spPr bwMode="auto">
          <a:xfrm>
            <a:off x="6516216" y="476672"/>
            <a:ext cx="2570032" cy="1337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260" y="2679329"/>
            <a:ext cx="4891988" cy="339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238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980728"/>
            <a:ext cx="8578070" cy="534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108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64704"/>
            <a:ext cx="8928991" cy="4948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697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404761"/>
            <a:ext cx="9108504" cy="512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986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61" r="5353"/>
          <a:stretch/>
        </p:blipFill>
        <p:spPr bwMode="auto">
          <a:xfrm>
            <a:off x="107504" y="1386446"/>
            <a:ext cx="5685622" cy="391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126" y="1988840"/>
            <a:ext cx="3317949" cy="221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941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smtClean="0"/>
              <a:t>Скрін</a:t>
            </a:r>
            <a:r>
              <a:rPr lang="uk-UA" dirty="0" smtClean="0"/>
              <a:t> із спільноти </a:t>
            </a:r>
            <a:br>
              <a:rPr lang="uk-UA" dirty="0" smtClean="0"/>
            </a:br>
            <a:r>
              <a:rPr lang="uk-UA" dirty="0" smtClean="0"/>
              <a:t>«Шкільна інформатика»</a:t>
            </a:r>
            <a:endParaRPr lang="uk-U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1614488"/>
            <a:ext cx="78009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449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Хто буде оцінювати якість освіти? </a:t>
            </a:r>
          </a:p>
        </p:txBody>
      </p:sp>
      <p:sp>
        <p:nvSpPr>
          <p:cNvPr id="3" name="Объект 2"/>
          <p:cNvSpPr>
            <a:spLocks noGrp="1"/>
          </p:cNvSpPr>
          <p:nvPr>
            <p:ph idx="1"/>
          </p:nvPr>
        </p:nvSpPr>
        <p:spPr/>
        <p:txBody>
          <a:bodyPr/>
          <a:lstStyle/>
          <a:p>
            <a:endParaRPr lang="uk-UA" dirty="0"/>
          </a:p>
        </p:txBody>
      </p:sp>
    </p:spTree>
    <p:extLst>
      <p:ext uri="{BB962C8B-B14F-4D97-AF65-F5344CB8AC3E}">
        <p14:creationId xmlns:p14="http://schemas.microsoft.com/office/powerpoint/2010/main" val="1708661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yabk\OneDrive\Рабочий стол\до семінару\2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512763"/>
            <a:ext cx="6312471" cy="500446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419" y="5033476"/>
            <a:ext cx="31432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125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Державний стандарт базової середньої освіти</a:t>
            </a:r>
            <a:endParaRPr lang="uk-UA" dirty="0"/>
          </a:p>
        </p:txBody>
      </p:sp>
      <p:sp>
        <p:nvSpPr>
          <p:cNvPr id="3" name="Объект 2"/>
          <p:cNvSpPr>
            <a:spLocks noGrp="1"/>
          </p:cNvSpPr>
          <p:nvPr>
            <p:ph idx="1"/>
          </p:nvPr>
        </p:nvSpPr>
        <p:spPr/>
        <p:txBody>
          <a:bodyPr/>
          <a:lstStyle/>
          <a:p>
            <a:endParaRPr lang="uk-UA"/>
          </a:p>
        </p:txBody>
      </p:sp>
      <p:pic>
        <p:nvPicPr>
          <p:cNvPr id="3074" name="Picture 2" descr="C:\Users\ryabk\OneDrive\Рабочий стол\до семінару\1 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878497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77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094" y="-24024"/>
            <a:ext cx="8229600" cy="1143000"/>
          </a:xfrm>
        </p:spPr>
        <p:txBody>
          <a:bodyPr/>
          <a:lstStyle/>
          <a:p>
            <a:r>
              <a:rPr lang="uk-UA" dirty="0" smtClean="0"/>
              <a:t>Групи результатів</a:t>
            </a:r>
            <a:endParaRPr lang="uk-UA" dirty="0"/>
          </a:p>
        </p:txBody>
      </p:sp>
      <p:sp>
        <p:nvSpPr>
          <p:cNvPr id="3" name="Объект 2"/>
          <p:cNvSpPr>
            <a:spLocks noGrp="1"/>
          </p:cNvSpPr>
          <p:nvPr>
            <p:ph idx="1"/>
          </p:nvPr>
        </p:nvSpPr>
        <p:spPr/>
        <p:txBody>
          <a:bodyPr/>
          <a:lstStyle/>
          <a:p>
            <a:endParaRPr lang="uk-UA"/>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40767"/>
            <a:ext cx="9089944" cy="480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887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045400"/>
            <a:ext cx="9195348" cy="483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a:spLocks noGrp="1"/>
          </p:cNvSpPr>
          <p:nvPr>
            <p:ph type="title"/>
          </p:nvPr>
        </p:nvSpPr>
        <p:spPr>
          <a:xfrm>
            <a:off x="519094" y="-24024"/>
            <a:ext cx="8229600" cy="1143000"/>
          </a:xfrm>
        </p:spPr>
        <p:txBody>
          <a:bodyPr>
            <a:normAutofit fontScale="90000"/>
          </a:bodyPr>
          <a:lstStyle/>
          <a:p>
            <a:r>
              <a:rPr lang="uk-UA" dirty="0" smtClean="0"/>
              <a:t>Очікувані результати і зміст навчання</a:t>
            </a:r>
            <a:endParaRPr lang="uk-UA" dirty="0"/>
          </a:p>
        </p:txBody>
      </p:sp>
    </p:spTree>
    <p:extLst>
      <p:ext uri="{BB962C8B-B14F-4D97-AF65-F5344CB8AC3E}">
        <p14:creationId xmlns:p14="http://schemas.microsoft.com/office/powerpoint/2010/main" val="1698791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uk-UA"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56"/>
          <a:stretch/>
        </p:blipFill>
        <p:spPr bwMode="auto">
          <a:xfrm>
            <a:off x="323528" y="1708394"/>
            <a:ext cx="8524220" cy="424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a:spLocks noGrp="1"/>
          </p:cNvSpPr>
          <p:nvPr>
            <p:ph type="title"/>
          </p:nvPr>
        </p:nvSpPr>
        <p:spPr>
          <a:xfrm>
            <a:off x="467544" y="197768"/>
            <a:ext cx="8229600" cy="1143000"/>
          </a:xfrm>
        </p:spPr>
        <p:txBody>
          <a:bodyPr>
            <a:normAutofit fontScale="90000"/>
          </a:bodyPr>
          <a:lstStyle/>
          <a:p>
            <a:r>
              <a:rPr lang="uk-UA" dirty="0" smtClean="0"/>
              <a:t>Спільні для всіх </a:t>
            </a:r>
            <a:r>
              <a:rPr lang="uk-UA" dirty="0" err="1" smtClean="0"/>
              <a:t>компетентностей</a:t>
            </a:r>
            <a:r>
              <a:rPr lang="uk-UA" dirty="0" smtClean="0"/>
              <a:t> наскрізні вміння</a:t>
            </a:r>
            <a:endParaRPr lang="uk-UA" dirty="0"/>
          </a:p>
        </p:txBody>
      </p:sp>
    </p:spTree>
    <p:extLst>
      <p:ext uri="{BB962C8B-B14F-4D97-AF65-F5344CB8AC3E}">
        <p14:creationId xmlns:p14="http://schemas.microsoft.com/office/powerpoint/2010/main" val="1342310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6712" y="404664"/>
            <a:ext cx="8507288" cy="1143000"/>
          </a:xfrm>
        </p:spPr>
        <p:txBody>
          <a:bodyPr>
            <a:noAutofit/>
          </a:bodyPr>
          <a:lstStyle/>
          <a:p>
            <a:r>
              <a:rPr lang="uk-UA" sz="3200" b="1" dirty="0"/>
              <a:t>Типи уроків за В. Онищук та етапи, на яких можна використовувати комп’ютерну техніку</a:t>
            </a:r>
            <a:r>
              <a:rPr lang="uk-UA" sz="3200" dirty="0"/>
              <a:t/>
            </a:r>
            <a:br>
              <a:rPr lang="uk-UA" sz="3200" dirty="0"/>
            </a:br>
            <a:endParaRPr lang="uk-UA"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16862778"/>
              </p:ext>
            </p:extLst>
          </p:nvPr>
        </p:nvGraphicFramePr>
        <p:xfrm>
          <a:off x="611560" y="1124744"/>
          <a:ext cx="807524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708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757</Words>
  <Application>Microsoft Office PowerPoint</Application>
  <PresentationFormat>Экран (4:3)</PresentationFormat>
  <Paragraphs>126</Paragraphs>
  <Slides>26</Slides>
  <Notes>15</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26</vt:i4>
      </vt:variant>
    </vt:vector>
  </HeadingPairs>
  <TitlesOfParts>
    <vt:vector size="29" baseType="lpstr">
      <vt:lpstr>Arial</vt:lpstr>
      <vt:lpstr>Calibri</vt:lpstr>
      <vt:lpstr>Тема Office</vt:lpstr>
      <vt:lpstr>Структура уроку з інформатики в НУШ</vt:lpstr>
      <vt:lpstr>Якою має бути сучасна освіта? </vt:lpstr>
      <vt:lpstr>Хто буде оцінювати якість освіти? </vt:lpstr>
      <vt:lpstr>Презентация PowerPoint</vt:lpstr>
      <vt:lpstr>Державний стандарт базової середньої освіти</vt:lpstr>
      <vt:lpstr>Групи результатів</vt:lpstr>
      <vt:lpstr>Очікувані результати і зміст навчання</vt:lpstr>
      <vt:lpstr>Спільні для всіх компетентностей наскрізні вміння</vt:lpstr>
      <vt:lpstr>Типи уроків за В. Онищук та етапи, на яких можна використовувати комп’ютерну техніку </vt:lpstr>
      <vt:lpstr>Урок засвоєння нових знань </vt:lpstr>
      <vt:lpstr>Урок формування умінь  та навичок </vt:lpstr>
      <vt:lpstr>Урок застосування знань, умінь та навичок </vt:lpstr>
      <vt:lpstr>Урок узагальнення і систематизації знань, умінь та навичок</vt:lpstr>
      <vt:lpstr>Урок перевірки, оцінки, корекції знань, умінь і навичок</vt:lpstr>
      <vt:lpstr>Комбінований урок </vt:lpstr>
      <vt:lpstr>Методичні рекомендації щодо викладання інформатики у 2022/2023 навчальному році (Інформатична освітня галузь) </vt:lpstr>
      <vt:lpstr>Методичні рекомендації щодо викладання інформатики у 2022/2023 навчальному році (Додаток 10 долиста МОН України від 19.08.22 р. №1/9530-22)</vt:lpstr>
      <vt:lpstr>Нормативні документи</vt:lpstr>
      <vt:lpstr>Контроль і оцінка</vt:lpstr>
      <vt:lpstr>Види оцінювання</vt:lpstr>
      <vt:lpstr>Презентация PowerPoint</vt:lpstr>
      <vt:lpstr>Презентация PowerPoint</vt:lpstr>
      <vt:lpstr>Презентация PowerPoint</vt:lpstr>
      <vt:lpstr>Презентация PowerPoint</vt:lpstr>
      <vt:lpstr>Презентация PowerPoint</vt:lpstr>
      <vt:lpstr>Скрін із спільноти  «Шкільна інформатика»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Структура уроку з інформатики в НУШ</dc:title>
  <dc:creator>Admin</dc:creator>
  <cp:lastModifiedBy>USER</cp:lastModifiedBy>
  <cp:revision>41</cp:revision>
  <dcterms:created xsi:type="dcterms:W3CDTF">2022-10-17T06:35:42Z</dcterms:created>
  <dcterms:modified xsi:type="dcterms:W3CDTF">2022-10-26T07:40:46Z</dcterms:modified>
</cp:coreProperties>
</file>