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65" r:id="rId4"/>
    <p:sldId id="259" r:id="rId5"/>
    <p:sldId id="260" r:id="rId6"/>
    <p:sldId id="261" r:id="rId7"/>
    <p:sldId id="262" r:id="rId8"/>
    <p:sldId id="276" r:id="rId9"/>
    <p:sldId id="277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82B9A-497F-4D73-AD2E-56F2F7475007}" type="datetimeFigureOut">
              <a:rPr lang="uk-UA" smtClean="0"/>
              <a:pPr/>
              <a:t>26.10.2022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A21B6-D207-4816-8D7E-C13DB6A9C09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2920439" y="2824853"/>
            <a:ext cx="6918531" cy="120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Конспекти ІНФА\оформлення вчителька\back-to-school-teacher-woman-cartoon-character-holds-big-pencil-s-day-vector-illustration-153367767.jpg"/>
          <p:cNvPicPr>
            <a:picLocks noChangeAspect="1" noChangeArrowheads="1"/>
          </p:cNvPicPr>
          <p:nvPr/>
        </p:nvPicPr>
        <p:blipFill>
          <a:blip r:embed="rId3"/>
          <a:srcRect l="14493" t="3750" r="16666"/>
          <a:stretch>
            <a:fillRect/>
          </a:stretch>
        </p:blipFill>
        <p:spPr bwMode="auto">
          <a:xfrm>
            <a:off x="6143636" y="928670"/>
            <a:ext cx="2714644" cy="5500686"/>
          </a:xfrm>
          <a:prstGeom prst="rect">
            <a:avLst/>
          </a:prstGeom>
          <a:noFill/>
        </p:spPr>
      </p:pic>
      <p:pic>
        <p:nvPicPr>
          <p:cNvPr id="4100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52"/>
            <a:ext cx="1214421" cy="1214422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1285852" y="714356"/>
            <a:ext cx="5072098" cy="220724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СУЧАСНИЙ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УРОК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ІНФОРМАТИКИ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НУШ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286124"/>
            <a:ext cx="3686172" cy="30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2996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857224" y="357166"/>
            <a:ext cx="6643734" cy="52322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використовують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16B89E7-5565-403A-85C2-343A14E3E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89934" l="0" r="98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1"/>
          <a:stretch/>
        </p:blipFill>
        <p:spPr>
          <a:xfrm>
            <a:off x="3214678" y="4786322"/>
            <a:ext cx="3286148" cy="2714620"/>
          </a:xfrm>
          <a:prstGeom prst="rect">
            <a:avLst/>
          </a:prstGeom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500166" y="1285860"/>
            <a:ext cx="5715040" cy="33239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1)картки;</a:t>
            </a:r>
            <a:b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2)таблиці ;</a:t>
            </a:r>
            <a:b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3)шкала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4)градус/коло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успіху</a:t>
            </a:r>
            <a:b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5)цеглинки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C2A4F3-B621-4545-A7DB-52AC5D12B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8477" y="1285860"/>
            <a:ext cx="2115523" cy="54045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2"/>
          <a:srcRect l="28858" t="3448" r="27870" b="3449"/>
          <a:stretch>
            <a:fillRect/>
          </a:stretch>
        </p:blipFill>
        <p:spPr bwMode="auto">
          <a:xfrm>
            <a:off x="7072330" y="1071546"/>
            <a:ext cx="1857388" cy="57864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071538" y="142852"/>
            <a:ext cx="6643734" cy="46166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Азбука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“Морзе”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000100" y="857232"/>
            <a:ext cx="6643734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/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пам’ятати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(2)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дбати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(3)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(4)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(5)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вмісту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lh5.googleusercontent.com/WG1cJ5wRz6XAkV1X8i3mKLbtRVH-CHDLc-E6tq3gTm9eQr2s82foBvwdWCpGFwhLj4VtKGgq07JIzx_Hb6nuGnHT0mn4JZd0gdVIYZKMGywVMG0iIdJi4lcZyATnNWFGOiVvJNcYUgOfTC-P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357430"/>
            <a:ext cx="3057525" cy="333375"/>
          </a:xfrm>
          <a:prstGeom prst="rect">
            <a:avLst/>
          </a:prstGeom>
          <a:noFill/>
        </p:spPr>
      </p:pic>
      <p:pic>
        <p:nvPicPr>
          <p:cNvPr id="33796" name="Picture 4" descr="https://lh4.googleusercontent.com/TdMtJFaaj-Yco6QUwUDDmm8586Y7mVL-VDNVkD8Gt-KgJkk3hNSRIlwzZHsScCFypBDU8DE9hfmtgOrmGnB6wiMEBbGsGdLAP8NHhgjvbct9Jl6wpg0BcNTJ9huD2XjSYRpdHwaJawrMF7oKc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857496"/>
            <a:ext cx="3124200" cy="276225"/>
          </a:xfrm>
          <a:prstGeom prst="rect">
            <a:avLst/>
          </a:prstGeom>
          <a:noFill/>
        </p:spPr>
      </p:pic>
      <p:pic>
        <p:nvPicPr>
          <p:cNvPr id="33798" name="Picture 6" descr="https://lh4.googleusercontent.com/Zct8hY-E7t9u8Epb901lwZKXWYq9PC3_6TPpQrCYhw6qls30Xr4msR45RbVL6boCx3O3rK8IZQsqk4QhQpRrVFEODG4Arwfl8qsQsRpefllW0-pIJ_tE9XNzpMz-oFmDTIWyTp6uYAEbFwJJO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3214686"/>
            <a:ext cx="2562225" cy="304800"/>
          </a:xfrm>
          <a:prstGeom prst="rect">
            <a:avLst/>
          </a:prstGeom>
          <a:noFill/>
        </p:spPr>
      </p:pic>
      <p:pic>
        <p:nvPicPr>
          <p:cNvPr id="33800" name="Picture 8" descr="https://lh4.googleusercontent.com/NaTNQLUi0Xusbkssag0MnFneXzU9R7KVb177ZMgGWHH75eGCC7vkSIBnYr3tTGKWUweSH4xILE9sQdl5PCWKa7TYP-4AW3rsqB27ooJidIPoBYctv5vhzDntd-2YEQft_tpMMfG9GKg9MEMfD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3643314"/>
            <a:ext cx="4019550" cy="304800"/>
          </a:xfrm>
          <a:prstGeom prst="rect">
            <a:avLst/>
          </a:prstGeom>
          <a:noFill/>
        </p:spPr>
      </p:pic>
      <p:pic>
        <p:nvPicPr>
          <p:cNvPr id="33802" name="Picture 10" descr="https://lh4.googleusercontent.com/rAY1NBJzDSoe27j-z0bHvBl05TbJ6Af_RvR9Q0lXSfWYDQ8XXdjhH4EJH-hBKhI2N0ZjGCnm4l32v8nPnSm_Llg-GVYiZz96-MRWeLVpaehvp53cQnOsoV_1YRaeuKzcd64oUIJ8qEOMpjhi-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4143380"/>
            <a:ext cx="6124575" cy="304800"/>
          </a:xfrm>
          <a:prstGeom prst="rect">
            <a:avLst/>
          </a:prstGeom>
          <a:noFill/>
        </p:spPr>
      </p:pic>
      <p:pic>
        <p:nvPicPr>
          <p:cNvPr id="33804" name="Picture 12" descr="https://lh5.googleusercontent.com/DGKQRnRAJFQFEhQ6zuM9mpDJh71OVFqp46BDwNOn91q1430Y9255fB6bY3xNBG11HJc-ltu8qRaWDjzcbfm0JWNDMWYR5jCokZ5MS-QVlj9NnULU7r1YjahAO6cOAXjnZXx0nhcxjvfbiHUtr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4572008"/>
            <a:ext cx="2214578" cy="22055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2"/>
          <a:srcRect l="28858" t="3448" r="27870" b="3449"/>
          <a:stretch>
            <a:fillRect/>
          </a:stretch>
        </p:blipFill>
        <p:spPr bwMode="auto">
          <a:xfrm>
            <a:off x="7072330" y="1071546"/>
            <a:ext cx="1857388" cy="57864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857224" y="357166"/>
            <a:ext cx="6643734" cy="95410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“Коло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ідей”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,«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Лайкерта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», «Трикутна призма»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16B89E7-5565-403A-85C2-343A14E3E8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89934" l="0" r="98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1"/>
          <a:stretch/>
        </p:blipFill>
        <p:spPr>
          <a:xfrm>
            <a:off x="3214678" y="4786322"/>
            <a:ext cx="3286148" cy="2714620"/>
          </a:xfrm>
          <a:prstGeom prst="rect">
            <a:avLst/>
          </a:prstGeom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000100" y="1928802"/>
            <a:ext cx="6143668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зворотнього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вчитель-учень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знайомства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новою темою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повторення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вивченого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2"/>
          <a:srcRect l="28858" t="3448" r="27870" b="3449"/>
          <a:stretch>
            <a:fillRect/>
          </a:stretch>
        </p:blipFill>
        <p:spPr bwMode="auto">
          <a:xfrm>
            <a:off x="7072330" y="1071546"/>
            <a:ext cx="1857388" cy="57864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857224" y="357166"/>
            <a:ext cx="6643734" cy="52322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«Діамант»;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“Фішбоун”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928662" y="1071546"/>
            <a:ext cx="6143668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дає змогу учням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проранжувати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здобуту інформацію від найважливішого до менш пріоритетного. Картки із завданнями/поняттями необхідно розміщувати у комірки діаманті.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lh4.googleusercontent.com/cx0ZMlmx11HPGwJwV7tBRCWuFrYGDLQUW2A34KrGOX54dMPNg-Fw0_0iuc3wOQG7Kuo7uIcnBs2ey2PHUsb4vxNMGjRTpjvRZVPLezDRsNacysic8juZ_UhS84-4pPXhlr9DpcOjf2XG0oNRc8XIgh6UQIkxglJrKj3SenHkMrNEgZtKmSw-37Qp"/>
          <p:cNvPicPr>
            <a:picLocks noChangeAspect="1" noChangeArrowheads="1"/>
          </p:cNvPicPr>
          <p:nvPr/>
        </p:nvPicPr>
        <p:blipFill>
          <a:blip r:embed="rId5"/>
          <a:srcRect l="15824" t="30563" r="36702" b="29095"/>
          <a:stretch>
            <a:fillRect/>
          </a:stretch>
        </p:blipFill>
        <p:spPr bwMode="auto">
          <a:xfrm>
            <a:off x="285720" y="4000504"/>
            <a:ext cx="4409673" cy="2108974"/>
          </a:xfrm>
          <a:prstGeom prst="rect">
            <a:avLst/>
          </a:prstGeom>
          <a:noFill/>
        </p:spPr>
      </p:pic>
      <p:pic>
        <p:nvPicPr>
          <p:cNvPr id="10242" name="Picture 2" descr="Інтерактивний прийом «Фішбоун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5110184"/>
            <a:ext cx="3049148" cy="17478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2"/>
          <a:srcRect l="28858" t="3448" r="27870" b="3449"/>
          <a:stretch>
            <a:fillRect/>
          </a:stretch>
        </p:blipFill>
        <p:spPr bwMode="auto">
          <a:xfrm>
            <a:off x="7072330" y="1071546"/>
            <a:ext cx="1857388" cy="57864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857224" y="357166"/>
            <a:ext cx="6643734" cy="52322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«6 цеглинок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LEGO»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928662" y="1285860"/>
            <a:ext cx="6143668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sz="2800" i="1" dirty="0"/>
              <a:t>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вчаться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просторово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вивчене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підведення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підсумків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уроку.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кожному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чергуючи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навчальними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іграми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кубик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16B89E7-5565-403A-85C2-343A14E3E8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89934" l="0" r="98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1"/>
          <a:stretch/>
        </p:blipFill>
        <p:spPr>
          <a:xfrm>
            <a:off x="3214678" y="4786322"/>
            <a:ext cx="3286148" cy="27146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2"/>
          <a:srcRect l="28858" t="3448" r="27870" b="3449"/>
          <a:stretch>
            <a:fillRect/>
          </a:stretch>
        </p:blipFill>
        <p:spPr bwMode="auto">
          <a:xfrm>
            <a:off x="7072330" y="1071546"/>
            <a:ext cx="1857388" cy="57864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857224" y="357166"/>
            <a:ext cx="6643734" cy="46166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«Внутрішнє і зовнішнє коло»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928662" y="1285860"/>
            <a:ext cx="6143668" cy="3477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sz="2800" i="1" dirty="0"/>
              <a:t> 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здобувачі освіти стають у два кола, внутрішнє і зовнішнє, обличчям одне до одного.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Використовується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при вивченні тем: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«Інформаційні процеси та системи» (8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);  «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Мережевні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технології та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 (6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 на етапі актуалізації здобутих знань здобувачів освіти або під час  підведення підсумків уроку. 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16B89E7-5565-403A-85C2-343A14E3E8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89934" l="0" r="98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1"/>
          <a:stretch/>
        </p:blipFill>
        <p:spPr>
          <a:xfrm>
            <a:off x="3214678" y="4786322"/>
            <a:ext cx="3286148" cy="27146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2"/>
          <a:srcRect l="28858" t="3448" r="27870" b="3449"/>
          <a:stretch>
            <a:fillRect/>
          </a:stretch>
        </p:blipFill>
        <p:spPr bwMode="auto">
          <a:xfrm>
            <a:off x="7072330" y="1071546"/>
            <a:ext cx="1857388" cy="57864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857224" y="357166"/>
            <a:ext cx="6643734" cy="46166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“Семінар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Сократом”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000100" y="1428736"/>
            <a:ext cx="6143668" cy="2369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sz="2800" i="1" dirty="0"/>
              <a:t>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Доведено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що пригадування інформації пов’язується з місцем її виникнення. Учні ставлять питання одне одному з певного важливого питання. Питання ініціюють розмову, яка триває як серія як відповідей та додаткових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запитань.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16B89E7-5565-403A-85C2-343A14E3E8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89934" l="0" r="98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1"/>
          <a:stretch/>
        </p:blipFill>
        <p:spPr>
          <a:xfrm>
            <a:off x="3500430" y="4786322"/>
            <a:ext cx="3286148" cy="27146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AC4221-C096-422B-885D-02C4D5DFE3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30" t="14505" r="10743" b="25116"/>
          <a:stretch/>
        </p:blipFill>
        <p:spPr>
          <a:xfrm>
            <a:off x="1571604" y="3387308"/>
            <a:ext cx="6000792" cy="3470692"/>
          </a:xfrm>
          <a:prstGeom prst="rect">
            <a:avLst/>
          </a:prstGeom>
        </p:spPr>
      </p:pic>
      <p:sp>
        <p:nvSpPr>
          <p:cNvPr id="7" name="Бульбашка прямої мови: прямокутна з округленими кутами 6">
            <a:extLst>
              <a:ext uri="{FF2B5EF4-FFF2-40B4-BE49-F238E27FC236}">
                <a16:creationId xmlns="" xmlns:a16="http://schemas.microsoft.com/office/drawing/2014/main" id="{A31AE708-6233-466E-B3D0-9D57CA540B6E}"/>
              </a:ext>
            </a:extLst>
          </p:cNvPr>
          <p:cNvSpPr/>
          <p:nvPr/>
        </p:nvSpPr>
        <p:spPr>
          <a:xfrm>
            <a:off x="3214678" y="642918"/>
            <a:ext cx="4071934" cy="2428892"/>
          </a:xfrm>
          <a:prstGeom prst="wedgeEllipseCallout">
            <a:avLst/>
          </a:prstGeom>
          <a:solidFill>
            <a:srgbClr val="92D050"/>
          </a:solidFill>
          <a:ln w="762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Вивчай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не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марнославства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користі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Георг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Крістоф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Ліхтенберг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sz="40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 descr="Garota trabalhando no computador Stock Vectors, Royalty Free Garota  trabalhando no computador Illustrations - Сторінка 15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2" name="Picture 4" descr="Girl Sitting On Floor Working Laptop Stock Vector (Royalty Free) 1143376949  | Shutterstock"/>
          <p:cNvPicPr>
            <a:picLocks noChangeAspect="1" noChangeArrowheads="1"/>
          </p:cNvPicPr>
          <p:nvPr/>
        </p:nvPicPr>
        <p:blipFill>
          <a:blip r:embed="rId4" cstate="print"/>
          <a:srcRect l="8889" t="5556" r="5185" b="11111"/>
          <a:stretch>
            <a:fillRect/>
          </a:stretch>
        </p:blipFill>
        <p:spPr bwMode="auto">
          <a:xfrm>
            <a:off x="857224" y="4357694"/>
            <a:ext cx="2071702" cy="2143140"/>
          </a:xfrm>
          <a:prstGeom prst="rect">
            <a:avLst/>
          </a:prstGeom>
          <a:noFill/>
        </p:spPr>
      </p:pic>
      <p:pic>
        <p:nvPicPr>
          <p:cNvPr id="11" name="Picture 2" descr="http://www.tvoyakniga.ru/images/forum_uploads/20100928123711-smayl_2014112621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0"/>
            <a:ext cx="6207209" cy="62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361CB7-F469-4B2B-9BCA-356F6D5D12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3" t="13027" r="5553" b="17410"/>
          <a:stretch/>
        </p:blipFill>
        <p:spPr>
          <a:xfrm>
            <a:off x="714348" y="0"/>
            <a:ext cx="84296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7422" y="1714488"/>
            <a:ext cx="50006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уроку.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усе: культура,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доброзичливість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взаєминах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вчителями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батьками.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6B89E7-5565-403A-85C2-343A14E3E8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89934" l="0" r="98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1"/>
          <a:stretch/>
        </p:blipFill>
        <p:spPr>
          <a:xfrm>
            <a:off x="3571868" y="0"/>
            <a:ext cx="2571768" cy="2155491"/>
          </a:xfrm>
          <a:prstGeom prst="rect">
            <a:avLst/>
          </a:prstGeom>
        </p:spPr>
      </p:pic>
      <p:pic>
        <p:nvPicPr>
          <p:cNvPr id="9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5500702"/>
            <a:ext cx="1214421" cy="12144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857224" y="357166"/>
            <a:ext cx="6643734" cy="52322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Роль вчителя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16B89E7-5565-403A-85C2-343A14E3E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89934" l="0" r="98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1"/>
          <a:stretch/>
        </p:blipFill>
        <p:spPr>
          <a:xfrm>
            <a:off x="3214678" y="4786322"/>
            <a:ext cx="3286148" cy="2714620"/>
          </a:xfrm>
          <a:prstGeom prst="rect">
            <a:avLst/>
          </a:prstGeom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571604" y="1643050"/>
            <a:ext cx="5357850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/>
              <a:t> </a:t>
            </a:r>
            <a:r>
              <a:rPr lang="ru-RU" sz="2800" i="1" dirty="0" err="1" smtClean="0"/>
              <a:t>тьютор</a:t>
            </a:r>
            <a:endParaRPr lang="ru-RU" sz="2800" i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i="1" dirty="0" err="1" smtClean="0"/>
              <a:t>коуч</a:t>
            </a:r>
            <a:r>
              <a:rPr lang="ru-RU" sz="2800" i="1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i="1" dirty="0" err="1" smtClean="0"/>
              <a:t>Фасилітатор</a:t>
            </a:r>
            <a:endParaRPr lang="ru-RU" sz="2800" i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i="1" dirty="0" err="1" smtClean="0"/>
              <a:t>надавач</a:t>
            </a:r>
            <a:r>
              <a:rPr lang="ru-RU" sz="2800" i="1" dirty="0" smtClean="0"/>
              <a:t> </a:t>
            </a:r>
            <a:r>
              <a:rPr lang="ru-RU" sz="2800" i="1" dirty="0" err="1"/>
              <a:t>освітніх</a:t>
            </a:r>
            <a:r>
              <a:rPr lang="ru-RU" sz="2800" i="1" dirty="0"/>
              <a:t> </a:t>
            </a:r>
            <a:r>
              <a:rPr lang="ru-RU" sz="2800" i="1" dirty="0" err="1"/>
              <a:t>послуг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5"/>
          <a:srcRect l="28858" t="3448" r="27870" b="3449"/>
          <a:stretch>
            <a:fillRect/>
          </a:stretch>
        </p:blipFill>
        <p:spPr bwMode="auto">
          <a:xfrm>
            <a:off x="7072330" y="1071546"/>
            <a:ext cx="1857388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79" y="0"/>
            <a:ext cx="1214421" cy="121442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коричневая деревянная рамка черная доска для рисования мелом PNG ...">
            <a:extLst>
              <a:ext uri="{FF2B5EF4-FFF2-40B4-BE49-F238E27FC236}">
                <a16:creationId xmlns:a16="http://schemas.microsoft.com/office/drawing/2014/main" xmlns="" id="{9ADE2015-31BD-40C6-860A-D7E8BB59F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600" b="90000" l="0" r="100000">
                        <a14:foregroundMark x1="81600" y1="69600" x2="81600" y2="69600"/>
                        <a14:foregroundMark x1="85000" y1="69800" x2="85000" y2="69800"/>
                        <a14:foregroundMark x1="79600" y1="69600" x2="79600" y2="6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06" b="17594"/>
          <a:stretch/>
        </p:blipFill>
        <p:spPr bwMode="auto">
          <a:xfrm>
            <a:off x="500034" y="571480"/>
            <a:ext cx="8413270" cy="5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липарт сова на прозрачном фоне: 5 тыс изображений найдено в ...">
            <a:extLst>
              <a:ext uri="{FF2B5EF4-FFF2-40B4-BE49-F238E27FC236}">
                <a16:creationId xmlns:a16="http://schemas.microsoft.com/office/drawing/2014/main" xmlns="" id="{900F504C-58BE-4682-A456-228B38F7D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500570"/>
            <a:ext cx="3084874" cy="24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5852" y="1214422"/>
            <a:ext cx="6786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ПК; в той же час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Специфіка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уроку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інформатики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виявляється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передусім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, в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істотному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обсязі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практичних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робіт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комп'ютера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, при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якому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контактний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час»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комп'ютером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 становить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майже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anose="02020603050405020304" pitchFamily="18" charset="0"/>
              </a:rPr>
              <a:t> половину уроку.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785786" y="1000108"/>
            <a:ext cx="6858048" cy="397031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Segoe Print" pitchFamily="2" charset="0"/>
              </a:rPr>
              <a:t>Урок поділяється на такі </a:t>
            </a:r>
            <a:r>
              <a:rPr lang="uk-UA" sz="3600" b="1" dirty="0" smtClean="0">
                <a:latin typeface="Segoe Print" pitchFamily="2" charset="0"/>
              </a:rPr>
              <a:t>частини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 частина – теоретична;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ІІ частина – практична;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ІІІ частина – завдання із логічним навантаженням.</a:t>
            </a:r>
          </a:p>
          <a:p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16B89E7-5565-403A-85C2-343A14E3E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89934" l="0" r="98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1"/>
          <a:stretch/>
        </p:blipFill>
        <p:spPr>
          <a:xfrm>
            <a:off x="2214546" y="4786322"/>
            <a:ext cx="3286148" cy="2714620"/>
          </a:xfrm>
          <a:prstGeom prst="rect">
            <a:avLst/>
          </a:prstGeom>
        </p:spPr>
      </p:pic>
      <p:pic>
        <p:nvPicPr>
          <p:cNvPr id="20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79" y="0"/>
            <a:ext cx="1214421" cy="1214422"/>
          </a:xfrm>
          <a:prstGeom prst="rect">
            <a:avLst/>
          </a:prstGeom>
          <a:noFill/>
        </p:spPr>
      </p:pic>
      <p:pic>
        <p:nvPicPr>
          <p:cNvPr id="21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5"/>
          <a:srcRect l="28858" t="3448" r="27870" b="3449"/>
          <a:stretch>
            <a:fillRect/>
          </a:stretch>
        </p:blipFill>
        <p:spPr bwMode="auto">
          <a:xfrm>
            <a:off x="7643834" y="1071546"/>
            <a:ext cx="1500166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357290" y="214290"/>
            <a:ext cx="5857916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Segoe Print" pitchFamily="2" charset="0"/>
              </a:rPr>
              <a:t>Структура уроку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16B89E7-5565-403A-85C2-343A14E3E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89934" l="0" r="98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1"/>
          <a:stretch/>
        </p:blipFill>
        <p:spPr>
          <a:xfrm>
            <a:off x="2571736" y="4857760"/>
            <a:ext cx="3286148" cy="2714620"/>
          </a:xfrm>
          <a:prstGeom prst="rect">
            <a:avLst/>
          </a:prstGeom>
        </p:spPr>
      </p:pic>
      <p:pic>
        <p:nvPicPr>
          <p:cNvPr id="12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4"/>
          <a:srcRect l="28858" t="3448" r="27870" b="3449"/>
          <a:stretch>
            <a:fillRect/>
          </a:stretch>
        </p:blipFill>
        <p:spPr bwMode="auto">
          <a:xfrm>
            <a:off x="6858016" y="1071546"/>
            <a:ext cx="1857388" cy="5786454"/>
          </a:xfrm>
          <a:prstGeom prst="rect">
            <a:avLst/>
          </a:prstGeom>
          <a:noFill/>
        </p:spPr>
      </p:pic>
      <p:pic>
        <p:nvPicPr>
          <p:cNvPr id="11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0"/>
            <a:ext cx="1214421" cy="1214422"/>
          </a:xfrm>
          <a:prstGeom prst="rect">
            <a:avLst/>
          </a:prstGeom>
          <a:noFill/>
        </p:spPr>
      </p:pic>
      <p:sp>
        <p:nvSpPr>
          <p:cNvPr id="13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857224" y="1000108"/>
            <a:ext cx="6429420" cy="397031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Тема уроку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Завдання уроку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Розвиток наскрізних вмінь та навичок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Формування інформаційно-комунікаційних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Очікувані результати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Обладнання та наочність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Програмне забезпечення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2"/>
          <a:srcRect l="28858" t="3448" r="27870" b="3449"/>
          <a:stretch>
            <a:fillRect/>
          </a:stretch>
        </p:blipFill>
        <p:spPr bwMode="auto">
          <a:xfrm>
            <a:off x="7429520" y="1071546"/>
            <a:ext cx="1857388" cy="57864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428728" y="285728"/>
            <a:ext cx="5857916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Segoe Print" pitchFamily="2" charset="0"/>
              </a:rPr>
              <a:t>Хід  уроку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0"/>
            <a:ext cx="1214421" cy="1214422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6858048" cy="4857784"/>
          </a:xfrm>
          <a:solidFill>
            <a:srgbClr val="92D050"/>
          </a:solidFill>
          <a:ln w="38100"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Організаційний та мотиваційний етап</a:t>
            </a:r>
          </a:p>
          <a:p>
            <a:pPr lvl="1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Привітання з класом</a:t>
            </a:r>
          </a:p>
          <a:p>
            <a:pPr lvl="1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Повідомлення теми та мети уроку</a:t>
            </a:r>
          </a:p>
          <a:p>
            <a:pPr lvl="1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Інтелектуальна розминка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Актуалізація вивченого матеріалу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Актуалізація набутих знань й формування вмінь та навичок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Робота з комп’ютером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Рефлексія та підсумок навчальної діяльності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2"/>
          <a:srcRect l="28858" t="3448" r="27870" b="3449"/>
          <a:stretch>
            <a:fillRect/>
          </a:stretch>
        </p:blipFill>
        <p:spPr bwMode="auto">
          <a:xfrm>
            <a:off x="7429520" y="1071546"/>
            <a:ext cx="1857388" cy="57864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500166" y="285728"/>
            <a:ext cx="5857916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Segoe Print" pitchFamily="2" charset="0"/>
              </a:rPr>
              <a:t>Інтерактивні завдання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0"/>
            <a:ext cx="1214421" cy="1214422"/>
          </a:xfrm>
          <a:prstGeom prst="rect">
            <a:avLst/>
          </a:prstGeom>
          <a:noFill/>
        </p:spPr>
      </p:pic>
      <p:pic>
        <p:nvPicPr>
          <p:cNvPr id="1026" name="Picture 2" descr="C:\Users\User\Downloads\IMG_20221026_09074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000240"/>
            <a:ext cx="2557165" cy="4000494"/>
          </a:xfrm>
          <a:prstGeom prst="rect">
            <a:avLst/>
          </a:prstGeom>
          <a:noFill/>
        </p:spPr>
      </p:pic>
      <p:pic>
        <p:nvPicPr>
          <p:cNvPr id="1027" name="Picture 3" descr="C:\Users\User\Downloads\IMG_20221026_0907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857364"/>
            <a:ext cx="2711275" cy="417235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 l="11133" t="8333" r="68359" b="85417"/>
          <a:stretch>
            <a:fillRect/>
          </a:stretch>
        </p:blipFill>
        <p:spPr bwMode="auto">
          <a:xfrm>
            <a:off x="3357554" y="1071546"/>
            <a:ext cx="2500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esktop\Конспекти ІНФА\оформлення вчителька\back-to-school-teacher-woman-cartoon-character-vector (1).jpg"/>
          <p:cNvPicPr>
            <a:picLocks noChangeAspect="1" noChangeArrowheads="1"/>
          </p:cNvPicPr>
          <p:nvPr/>
        </p:nvPicPr>
        <p:blipFill>
          <a:blip r:embed="rId2"/>
          <a:srcRect l="28858" t="3448" r="27870" b="3449"/>
          <a:stretch>
            <a:fillRect/>
          </a:stretch>
        </p:blipFill>
        <p:spPr bwMode="auto">
          <a:xfrm>
            <a:off x="7429520" y="1071546"/>
            <a:ext cx="1857388" cy="57864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35"/>
          <a:stretch/>
        </p:blipFill>
        <p:spPr>
          <a:xfrm rot="5400000">
            <a:off x="-3114139" y="3018552"/>
            <a:ext cx="6918531" cy="8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AutoShape 12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8" name="AutoShape 14" descr="Вчитель Vector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 descr="⬇ Скачать картинки Брюнетка мультик, стоковые фото Брюнетка мультик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FC91E5F0-2FA4-4D5F-B5D9-753105A8ADC2}"/>
              </a:ext>
            </a:extLst>
          </p:cNvPr>
          <p:cNvSpPr/>
          <p:nvPr/>
        </p:nvSpPr>
        <p:spPr>
          <a:xfrm>
            <a:off x="1500166" y="285728"/>
            <a:ext cx="5857916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Segoe Print" pitchFamily="2" charset="0"/>
              </a:rPr>
              <a:t>Інтерактивні завдання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ідготовка до НУШ | Городищенськ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0"/>
            <a:ext cx="1214421" cy="1214422"/>
          </a:xfrm>
          <a:prstGeom prst="rect">
            <a:avLst/>
          </a:prstGeom>
          <a:noFill/>
        </p:spPr>
      </p:pic>
      <p:pic>
        <p:nvPicPr>
          <p:cNvPr id="2050" name="Picture 2" descr="Интерактивная игра «Колесо фортуны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214554"/>
            <a:ext cx="5619747" cy="421481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 l="-1172" t="9375" r="88867" b="85417"/>
          <a:stretch>
            <a:fillRect/>
          </a:stretch>
        </p:blipFill>
        <p:spPr bwMode="auto">
          <a:xfrm>
            <a:off x="2786050" y="1071546"/>
            <a:ext cx="330029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271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2022-05-25T15:04:49Z</dcterms:created>
  <dcterms:modified xsi:type="dcterms:W3CDTF">2022-10-26T06:37:42Z</dcterms:modified>
</cp:coreProperties>
</file>