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57" r:id="rId4"/>
    <p:sldId id="275" r:id="rId5"/>
    <p:sldId id="286" r:id="rId6"/>
    <p:sldId id="287" r:id="rId7"/>
    <p:sldId id="268" r:id="rId8"/>
    <p:sldId id="274" r:id="rId9"/>
    <p:sldId id="277" r:id="rId10"/>
    <p:sldId id="278" r:id="rId11"/>
    <p:sldId id="279" r:id="rId12"/>
    <p:sldId id="281" r:id="rId13"/>
    <p:sldId id="271" r:id="rId14"/>
    <p:sldId id="272" r:id="rId15"/>
    <p:sldId id="267" r:id="rId16"/>
    <p:sldId id="269" r:id="rId17"/>
    <p:sldId id="263" r:id="rId18"/>
    <p:sldId id="264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A4DDC39-4B08-42F7-8742-075455EA47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970F98-FC89-47A2-846D-6D4FE620B92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84610-EE5C-43F6-A570-2C05CE75AF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6BA7B21-1B61-4A7C-AA58-5F055FD543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E9D9E-178C-4ABB-BFCF-AFAE49FA004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7E2ECE-3DE1-4D02-8A9A-F2062D675C9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70F3E-F183-44FA-9A6C-AFDF724DA42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425D7-F456-4C1F-A699-C40360EA47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8998C-99DB-4473-9B67-1052F4B22D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3C3E48CC-0817-4819-8845-F7CF07F6CF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7FCBF6-0D03-46E2-B7EB-1035DDF5C2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0A94E0B-8DD0-480E-9BB4-9A19ACC2EFE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09600"/>
            <a:ext cx="7772400" cy="1470025"/>
          </a:xfrm>
        </p:spPr>
        <p:txBody>
          <a:bodyPr/>
          <a:lstStyle/>
          <a:p>
            <a:pPr eaLnBrk="1" hangingPunct="1"/>
            <a:r>
              <a:rPr lang="uk-UA" sz="3600" b="1" dirty="0" smtClean="0">
                <a:solidFill>
                  <a:srgbClr val="FF9900"/>
                </a:solidFill>
              </a:rPr>
              <a:t> Урок математики в системі НУШ</a:t>
            </a:r>
            <a:endParaRPr lang="ru-RU" sz="3600" b="1" dirty="0" smtClean="0">
              <a:solidFill>
                <a:srgbClr val="FF99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32227" y="4648200"/>
            <a:ext cx="380655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Підготувала </a:t>
            </a:r>
            <a:r>
              <a:rPr lang="uk-UA" dirty="0" smtClean="0"/>
              <a:t>вчитель математики</a:t>
            </a:r>
          </a:p>
          <a:p>
            <a:r>
              <a:rPr lang="uk-UA" dirty="0" smtClean="0"/>
              <a:t> ОЗ «</a:t>
            </a:r>
            <a:r>
              <a:rPr lang="uk-UA" dirty="0" err="1" smtClean="0"/>
              <a:t>Рокитнівський</a:t>
            </a:r>
            <a:r>
              <a:rPr lang="uk-UA" dirty="0" smtClean="0"/>
              <a:t> ліцей №3» </a:t>
            </a:r>
          </a:p>
          <a:p>
            <a:r>
              <a:rPr lang="uk-UA" dirty="0" err="1" smtClean="0"/>
              <a:t>Рокитнівської</a:t>
            </a:r>
            <a:r>
              <a:rPr lang="uk-UA" dirty="0" smtClean="0"/>
              <a:t> селищної ради</a:t>
            </a:r>
          </a:p>
          <a:p>
            <a:r>
              <a:rPr lang="uk-UA" dirty="0" err="1" smtClean="0"/>
              <a:t>Вайнер</a:t>
            </a:r>
            <a:r>
              <a:rPr lang="uk-UA" dirty="0" smtClean="0"/>
              <a:t> Наталія Михайлівна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400" dirty="0">
                <a:solidFill>
                  <a:schemeClr val="bg1"/>
                </a:solidFill>
              </a:rPr>
              <a:t>У</a:t>
            </a:r>
            <a:r>
              <a:rPr lang="uk-UA" sz="2400" dirty="0" smtClean="0">
                <a:solidFill>
                  <a:schemeClr val="bg1"/>
                </a:solidFill>
              </a:rPr>
              <a:t>рок повинен сприяти розвитку пізнавальних процесів в учнів (сприйняттю, пам'яті, уваги, мислення, мовлення).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uk-UA" sz="2400" dirty="0">
                <a:solidFill>
                  <a:schemeClr val="bg1"/>
                </a:solidFill>
              </a:rPr>
              <a:t>Ф</a:t>
            </a:r>
            <a:r>
              <a:rPr lang="uk-UA" sz="2400" dirty="0" smtClean="0">
                <a:solidFill>
                  <a:schemeClr val="bg1"/>
                </a:solidFill>
              </a:rPr>
              <a:t>ормувати якості особистості школярів (дисциплінованість, акуратність, ініціативність).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uk-UA" sz="2400" dirty="0">
                <a:solidFill>
                  <a:schemeClr val="bg1"/>
                </a:solidFill>
              </a:rPr>
              <a:t>У</a:t>
            </a:r>
            <a:r>
              <a:rPr lang="uk-UA" sz="2400" dirty="0" smtClean="0">
                <a:solidFill>
                  <a:schemeClr val="bg1"/>
                </a:solidFill>
              </a:rPr>
              <a:t>рок повинен сприяти мотиву позитивного відношення учнів до навчання.</a:t>
            </a:r>
          </a:p>
          <a:p>
            <a:pPr eaLnBrk="1" hangingPunct="1">
              <a:lnSpc>
                <a:spcPct val="80000"/>
              </a:lnSpc>
            </a:pPr>
            <a:r>
              <a:rPr lang="uk-UA" sz="2400" dirty="0" smtClean="0">
                <a:solidFill>
                  <a:schemeClr val="bg1"/>
                </a:solidFill>
              </a:rPr>
              <a:t>Раціональне використання часу.</a:t>
            </a:r>
          </a:p>
          <a:p>
            <a:pPr eaLnBrk="1" hangingPunct="1">
              <a:lnSpc>
                <a:spcPct val="80000"/>
              </a:lnSpc>
            </a:pPr>
            <a:r>
              <a:rPr lang="uk-UA" sz="2400" dirty="0" smtClean="0">
                <a:solidFill>
                  <a:schemeClr val="bg1"/>
                </a:solidFill>
              </a:rPr>
              <a:t>Використання активних методів навчання.</a:t>
            </a:r>
          </a:p>
          <a:p>
            <a:pPr eaLnBrk="1" hangingPunct="1">
              <a:lnSpc>
                <a:spcPct val="80000"/>
              </a:lnSpc>
            </a:pPr>
            <a:r>
              <a:rPr lang="uk-UA" sz="2400" dirty="0" err="1" smtClean="0">
                <a:solidFill>
                  <a:schemeClr val="bg1"/>
                </a:solidFill>
              </a:rPr>
              <a:t>Зв</a:t>
            </a:r>
            <a:r>
              <a:rPr lang="en-US" sz="2400" dirty="0" smtClean="0">
                <a:solidFill>
                  <a:schemeClr val="bg1"/>
                </a:solidFill>
              </a:rPr>
              <a:t>’</a:t>
            </a:r>
            <a:r>
              <a:rPr lang="uk-UA" sz="2400" dirty="0" smtClean="0">
                <a:solidFill>
                  <a:schemeClr val="bg1"/>
                </a:solidFill>
              </a:rPr>
              <a:t>язок з раніше вивченим матеріалом і досвідом, набутим учнем.</a:t>
            </a:r>
          </a:p>
          <a:p>
            <a:pPr eaLnBrk="1" hangingPunct="1">
              <a:lnSpc>
                <a:spcPct val="80000"/>
              </a:lnSpc>
            </a:pPr>
            <a:r>
              <a:rPr lang="uk-UA" sz="2400" dirty="0" smtClean="0">
                <a:solidFill>
                  <a:schemeClr val="bg1"/>
                </a:solidFill>
              </a:rPr>
              <a:t>Формування умінь учнів самостійно здобувати знання й застосовувати їх практично.</a:t>
            </a:r>
          </a:p>
          <a:p>
            <a:pPr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</a:endParaRPr>
          </a:p>
        </p:txBody>
      </p:sp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000" b="1" i="1" dirty="0" smtClean="0">
                <a:solidFill>
                  <a:srgbClr val="FF9900"/>
                </a:solidFill>
              </a:rPr>
              <a:t>Вимоги до змісту уроку і процесу навчання</a:t>
            </a:r>
            <a:r>
              <a:rPr lang="uk-UA" sz="4000" i="1" dirty="0" smtClean="0">
                <a:solidFill>
                  <a:srgbClr val="FF9900"/>
                </a:solidFill>
              </a:rPr>
              <a:t> </a:t>
            </a:r>
            <a:endParaRPr lang="ru-RU" sz="4000" b="1" dirty="0" smtClean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762000"/>
            <a:ext cx="7848600" cy="50292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sz="3900" b="1" i="1" dirty="0" smtClean="0">
                <a:solidFill>
                  <a:srgbClr val="FF9900"/>
                </a:solidFill>
              </a:rPr>
              <a:t>Вимоги до техніки проведення уроку</a:t>
            </a:r>
            <a:r>
              <a:rPr lang="uk-UA" sz="3900" i="1" dirty="0" smtClean="0">
                <a:solidFill>
                  <a:srgbClr val="FF9900"/>
                </a:solidFill>
              </a:rPr>
              <a:t>:</a:t>
            </a:r>
            <a:endParaRPr lang="ru-RU" sz="3900" dirty="0" smtClean="0">
              <a:solidFill>
                <a:srgbClr val="FF9900"/>
              </a:solidFill>
            </a:endParaRPr>
          </a:p>
          <a:p>
            <a:r>
              <a:rPr lang="uk-UA" sz="2800" dirty="0" smtClean="0">
                <a:solidFill>
                  <a:schemeClr val="bg1"/>
                </a:solidFill>
              </a:rPr>
              <a:t>Певний ритм і темп уроку оптимальний для учнів класу.</a:t>
            </a:r>
            <a:endParaRPr lang="ru-RU" sz="2800" dirty="0" smtClean="0">
              <a:solidFill>
                <a:schemeClr val="bg1"/>
              </a:solidFill>
            </a:endParaRPr>
          </a:p>
          <a:p>
            <a:r>
              <a:rPr lang="uk-UA" sz="2800" dirty="0" smtClean="0">
                <a:solidFill>
                  <a:schemeClr val="bg1"/>
                </a:solidFill>
              </a:rPr>
              <a:t>Сприятливий психологічний клімат на уроці (взаємна доброзичливість, готовність учителя прийти па допомогу учневі).</a:t>
            </a:r>
            <a:endParaRPr lang="ru-RU" sz="2800" dirty="0" smtClean="0">
              <a:solidFill>
                <a:schemeClr val="bg1"/>
              </a:solidFill>
            </a:endParaRPr>
          </a:p>
          <a:p>
            <a:r>
              <a:rPr lang="uk-UA" sz="2800" dirty="0" smtClean="0">
                <a:solidFill>
                  <a:schemeClr val="bg1"/>
                </a:solidFill>
              </a:rPr>
              <a:t>Взаємне співробітництво вчителя й учнів, педагогічний такт.</a:t>
            </a:r>
            <a:endParaRPr lang="ru-RU" sz="2800" dirty="0" smtClean="0">
              <a:solidFill>
                <a:schemeClr val="bg1"/>
              </a:solidFill>
            </a:endParaRPr>
          </a:p>
          <a:p>
            <a:r>
              <a:rPr lang="uk-UA" sz="2800" dirty="0" smtClean="0">
                <a:solidFill>
                  <a:schemeClr val="bg1"/>
                </a:solidFill>
              </a:rPr>
              <a:t>Використання різних видів діяльності учнів,  підтримувати інтерес до уроку.</a:t>
            </a:r>
            <a:endParaRPr lang="ru-RU" sz="2800" dirty="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endParaRPr lang="ru-RU" sz="2800" dirty="0" smtClean="0">
              <a:solidFill>
                <a:schemeClr val="bg1"/>
              </a:solidFill>
            </a:endParaRPr>
          </a:p>
          <a:p>
            <a:pPr eaLnBrk="1" hangingPunct="1"/>
            <a:endParaRPr lang="ru-RU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sz="2400" dirty="0" smtClean="0">
                <a:solidFill>
                  <a:schemeClr val="bg1"/>
                </a:solidFill>
              </a:rPr>
              <a:t>Температурний режим</a:t>
            </a:r>
          </a:p>
          <a:p>
            <a:pPr eaLnBrk="1" hangingPunct="1"/>
            <a:r>
              <a:rPr lang="uk-UA" sz="2400" dirty="0" smtClean="0">
                <a:solidFill>
                  <a:schemeClr val="bg1"/>
                </a:solidFill>
              </a:rPr>
              <a:t>Освітлення класного приміщення</a:t>
            </a:r>
          </a:p>
          <a:p>
            <a:pPr eaLnBrk="1" hangingPunct="1"/>
            <a:r>
              <a:rPr lang="uk-UA" sz="2400" dirty="0" smtClean="0">
                <a:solidFill>
                  <a:schemeClr val="bg1"/>
                </a:solidFill>
              </a:rPr>
              <a:t>Провітрювання</a:t>
            </a:r>
          </a:p>
          <a:p>
            <a:pPr eaLnBrk="1" hangingPunct="1"/>
            <a:r>
              <a:rPr lang="uk-UA" sz="2400" dirty="0" smtClean="0">
                <a:solidFill>
                  <a:schemeClr val="bg1"/>
                </a:solidFill>
              </a:rPr>
              <a:t>Відповідність шкільних меблів </a:t>
            </a:r>
          </a:p>
          <a:p>
            <a:pPr eaLnBrk="1" hangingPunct="1"/>
            <a:r>
              <a:rPr lang="uk-UA" sz="2400" dirty="0" smtClean="0">
                <a:solidFill>
                  <a:schemeClr val="bg1"/>
                </a:solidFill>
              </a:rPr>
              <a:t>Чергування видів навчальної роботи</a:t>
            </a:r>
          </a:p>
          <a:p>
            <a:pPr eaLnBrk="1" hangingPunct="1"/>
            <a:r>
              <a:rPr lang="uk-UA" sz="2400" dirty="0" smtClean="0">
                <a:solidFill>
                  <a:schemeClr val="bg1"/>
                </a:solidFill>
              </a:rPr>
              <a:t>Запобігання перевантаженню, стомлюваності учнів</a:t>
            </a:r>
            <a:endParaRPr lang="ru-RU" sz="2400" dirty="0" smtClean="0">
              <a:solidFill>
                <a:schemeClr val="bg1"/>
              </a:solidFill>
            </a:endParaRPr>
          </a:p>
          <a:p>
            <a:pPr eaLnBrk="1" hangingPunct="1"/>
            <a:endParaRPr lang="ru-RU" sz="2400" dirty="0" smtClean="0">
              <a:solidFill>
                <a:schemeClr val="bg1"/>
              </a:solidFill>
            </a:endParaRPr>
          </a:p>
        </p:txBody>
      </p:sp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i="1" dirty="0" smtClean="0">
                <a:solidFill>
                  <a:srgbClr val="FF9900"/>
                </a:solidFill>
              </a:rPr>
              <a:t>Гігієнічні </a:t>
            </a:r>
            <a:r>
              <a:rPr lang="uk-UA" b="1" dirty="0" smtClean="0">
                <a:solidFill>
                  <a:srgbClr val="FF9900"/>
                </a:solidFill>
              </a:rPr>
              <a:t>вимоги</a:t>
            </a:r>
            <a:endParaRPr lang="ru-RU" b="1" dirty="0" smtClean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133600"/>
            <a:ext cx="8229600" cy="40687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800" b="1" dirty="0" err="1" smtClean="0">
                <a:solidFill>
                  <a:schemeClr val="bg1"/>
                </a:solidFill>
              </a:rPr>
              <a:t>науковість</a:t>
            </a:r>
            <a:r>
              <a:rPr lang="ru-RU" sz="2800" b="1" dirty="0" smtClean="0">
                <a:solidFill>
                  <a:schemeClr val="bg1"/>
                </a:solidFill>
              </a:rPr>
              <a:t> викладання;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800" b="1" dirty="0" err="1" smtClean="0">
                <a:solidFill>
                  <a:schemeClr val="bg1"/>
                </a:solidFill>
              </a:rPr>
              <a:t>доступність</a:t>
            </a:r>
            <a:r>
              <a:rPr lang="ru-RU" sz="2800" b="1" dirty="0" smtClean="0">
                <a:solidFill>
                  <a:schemeClr val="bg1"/>
                </a:solidFill>
              </a:rPr>
              <a:t>;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800" b="1" dirty="0" err="1" smtClean="0">
                <a:solidFill>
                  <a:schemeClr val="bg1"/>
                </a:solidFill>
              </a:rPr>
              <a:t>результативність</a:t>
            </a:r>
            <a:r>
              <a:rPr lang="ru-RU" sz="2800" b="1" dirty="0" smtClean="0">
                <a:solidFill>
                  <a:schemeClr val="bg1"/>
                </a:solidFill>
              </a:rPr>
              <a:t>. </a:t>
            </a:r>
            <a:r>
              <a:rPr lang="ru-RU" sz="2800" dirty="0" smtClean="0">
                <a:solidFill>
                  <a:schemeClr val="bg1"/>
                </a:solidFill>
              </a:rPr>
              <a:t/>
            </a:r>
            <a:br>
              <a:rPr lang="ru-RU" sz="2800" dirty="0" smtClean="0">
                <a:solidFill>
                  <a:schemeClr val="bg1"/>
                </a:solidFill>
              </a:rPr>
            </a:br>
            <a:endParaRPr lang="ru-RU" sz="2000" dirty="0" smtClean="0">
              <a:solidFill>
                <a:schemeClr val="bg1"/>
              </a:solidFill>
            </a:endParaRPr>
          </a:p>
          <a:p>
            <a:pPr marL="609600" indent="-609600" algn="ctr" eaLnBrk="1" hangingPunct="1">
              <a:lnSpc>
                <a:spcPct val="80000"/>
              </a:lnSpc>
            </a:pPr>
            <a:endParaRPr lang="ru-RU" sz="2000" dirty="0" smtClean="0">
              <a:solidFill>
                <a:srgbClr val="FFFFFF"/>
              </a:solidFill>
            </a:endParaRPr>
          </a:p>
        </p:txBody>
      </p:sp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229600" cy="1447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9900"/>
                </a:solidFill>
              </a:rPr>
              <a:t>Сучасний урок математики повинен базуватись на трьох  основних принципах:</a:t>
            </a:r>
            <a:endParaRPr lang="ru-RU" sz="3600" b="1" dirty="0" smtClean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229600" cy="54102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None/>
            </a:pPr>
            <a:r>
              <a:rPr lang="ru-RU" sz="2000" dirty="0" err="1" smtClean="0">
                <a:solidFill>
                  <a:srgbClr val="002060"/>
                </a:solidFill>
              </a:rPr>
              <a:t>Поступовість</a:t>
            </a:r>
            <a:r>
              <a:rPr lang="ru-RU" sz="2000" dirty="0" smtClean="0">
                <a:solidFill>
                  <a:srgbClr val="002060"/>
                </a:solidFill>
              </a:rPr>
              <a:t>; </a:t>
            </a:r>
          </a:p>
          <a:p>
            <a:pPr marL="609600" indent="-609600">
              <a:buNone/>
            </a:pPr>
            <a:r>
              <a:rPr lang="ru-RU" sz="2000" dirty="0" err="1" smtClean="0">
                <a:solidFill>
                  <a:srgbClr val="002060"/>
                </a:solidFill>
              </a:rPr>
              <a:t>наступність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pPr marL="609600" indent="-609600">
              <a:buNone/>
            </a:pPr>
            <a:r>
              <a:rPr lang="ru-RU" sz="2000" dirty="0" err="1" smtClean="0">
                <a:solidFill>
                  <a:srgbClr val="002060"/>
                </a:solidFill>
              </a:rPr>
              <a:t>послідовність</a:t>
            </a:r>
            <a:r>
              <a:rPr lang="ru-RU" sz="2000" dirty="0" smtClean="0">
                <a:solidFill>
                  <a:srgbClr val="002060"/>
                </a:solidFill>
              </a:rPr>
              <a:t> вивчення.</a:t>
            </a:r>
          </a:p>
          <a:p>
            <a:pPr marL="609600" indent="-609600">
              <a:buNone/>
            </a:pPr>
            <a:endParaRPr lang="ru-RU" sz="2000" dirty="0" smtClean="0">
              <a:solidFill>
                <a:srgbClr val="002060"/>
              </a:solidFill>
            </a:endParaRPr>
          </a:p>
          <a:p>
            <a:pPr marL="609600" indent="-609600">
              <a:buNone/>
            </a:pPr>
            <a:r>
              <a:rPr lang="ru-RU" sz="2000" dirty="0" err="1" smtClean="0">
                <a:solidFill>
                  <a:srgbClr val="002060"/>
                </a:solidFill>
              </a:rPr>
              <a:t>Поступовість</a:t>
            </a:r>
            <a:r>
              <a:rPr lang="ru-RU" sz="2000" dirty="0" smtClean="0">
                <a:solidFill>
                  <a:srgbClr val="002060"/>
                </a:solidFill>
              </a:rPr>
              <a:t>; </a:t>
            </a:r>
          </a:p>
          <a:p>
            <a:pPr marL="609600" indent="-609600">
              <a:buNone/>
            </a:pPr>
            <a:r>
              <a:rPr lang="ru-RU" sz="2400" dirty="0" err="1" smtClean="0">
                <a:solidFill>
                  <a:schemeClr val="bg1"/>
                </a:solidFill>
              </a:rPr>
              <a:t>Поетапне</a:t>
            </a:r>
            <a:r>
              <a:rPr lang="ru-RU" sz="2400" dirty="0" smtClean="0">
                <a:solidFill>
                  <a:schemeClr val="bg1"/>
                </a:solidFill>
              </a:rPr>
              <a:t> вивчення тем. </a:t>
            </a:r>
          </a:p>
          <a:p>
            <a:pPr marL="609600" indent="-609600">
              <a:buNone/>
            </a:pPr>
            <a:r>
              <a:rPr lang="ru-RU" sz="2400" dirty="0" err="1" smtClean="0">
                <a:solidFill>
                  <a:schemeClr val="bg1"/>
                </a:solidFill>
              </a:rPr>
              <a:t>Початковий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- </a:t>
            </a:r>
            <a:r>
              <a:rPr lang="ru-RU" sz="2400" dirty="0" err="1" smtClean="0">
                <a:solidFill>
                  <a:schemeClr val="bg1"/>
                </a:solidFill>
              </a:rPr>
              <a:t>початкове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розуміння</a:t>
            </a:r>
            <a:r>
              <a:rPr lang="ru-RU" sz="2400" dirty="0" smtClean="0">
                <a:solidFill>
                  <a:schemeClr val="bg1"/>
                </a:solidFill>
              </a:rPr>
              <a:t> базового </a:t>
            </a:r>
            <a:r>
              <a:rPr lang="ru-RU" sz="2400" dirty="0" err="1" smtClean="0">
                <a:solidFill>
                  <a:schemeClr val="bg1"/>
                </a:solidFill>
              </a:rPr>
              <a:t>змісту</a:t>
            </a:r>
            <a:r>
              <a:rPr lang="ru-RU" sz="2400" dirty="0" smtClean="0">
                <a:solidFill>
                  <a:schemeClr val="bg1"/>
                </a:solidFill>
              </a:rPr>
              <a:t>: </a:t>
            </a:r>
            <a:r>
              <a:rPr lang="ru-RU" sz="2400" dirty="0" err="1" smtClean="0">
                <a:solidFill>
                  <a:schemeClr val="bg1"/>
                </a:solidFill>
              </a:rPr>
              <a:t>сприймання</a:t>
            </a:r>
            <a:r>
              <a:rPr lang="ru-RU" sz="2400" dirty="0" smtClean="0">
                <a:solidFill>
                  <a:schemeClr val="bg1"/>
                </a:solidFill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</a:rPr>
              <a:t>усвідомлення</a:t>
            </a:r>
            <a:r>
              <a:rPr lang="ru-RU" sz="2400" dirty="0" smtClean="0">
                <a:solidFill>
                  <a:schemeClr val="bg1"/>
                </a:solidFill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</a:rPr>
              <a:t>осмислення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елементів</a:t>
            </a:r>
            <a:r>
              <a:rPr lang="ru-RU" sz="2400" dirty="0" smtClean="0">
                <a:solidFill>
                  <a:schemeClr val="bg1"/>
                </a:solidFill>
              </a:rPr>
              <a:t> базового </a:t>
            </a:r>
            <a:r>
              <a:rPr lang="ru-RU" sz="2400" dirty="0" err="1" smtClean="0">
                <a:solidFill>
                  <a:schemeClr val="bg1"/>
                </a:solidFill>
              </a:rPr>
              <a:t>змісту</a:t>
            </a:r>
            <a:r>
              <a:rPr lang="ru-RU" sz="2400" dirty="0" smtClean="0">
                <a:solidFill>
                  <a:schemeClr val="bg1"/>
                </a:solidFill>
              </a:rPr>
              <a:t>, формування </a:t>
            </a:r>
            <a:r>
              <a:rPr lang="ru-RU" sz="2400" dirty="0" err="1" smtClean="0">
                <a:solidFill>
                  <a:schemeClr val="bg1"/>
                </a:solidFill>
              </a:rPr>
              <a:t>початкових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елементарних</a:t>
            </a:r>
            <a:r>
              <a:rPr lang="ru-RU" sz="2400" dirty="0" smtClean="0">
                <a:solidFill>
                  <a:schemeClr val="bg1"/>
                </a:solidFill>
              </a:rPr>
              <a:t> (</a:t>
            </a:r>
            <a:r>
              <a:rPr lang="ru-RU" sz="2400" dirty="0" err="1" smtClean="0">
                <a:solidFill>
                  <a:schemeClr val="bg1"/>
                </a:solidFill>
              </a:rPr>
              <a:t>простих</a:t>
            </a:r>
            <a:r>
              <a:rPr lang="ru-RU" sz="2400" dirty="0" smtClean="0">
                <a:solidFill>
                  <a:schemeClr val="bg1"/>
                </a:solidFill>
              </a:rPr>
              <a:t>) </a:t>
            </a:r>
            <a:r>
              <a:rPr lang="ru-RU" sz="2400" dirty="0" err="1" smtClean="0">
                <a:solidFill>
                  <a:schemeClr val="bg1"/>
                </a:solidFill>
              </a:rPr>
              <a:t>умінь</a:t>
            </a:r>
            <a:r>
              <a:rPr lang="ru-RU" sz="2400" dirty="0" smtClean="0">
                <a:solidFill>
                  <a:schemeClr val="bg1"/>
                </a:solidFill>
              </a:rPr>
              <a:t>. </a:t>
            </a:r>
          </a:p>
          <a:p>
            <a:pPr marL="609600" indent="-609600">
              <a:buNone/>
            </a:pPr>
            <a:r>
              <a:rPr lang="ru-RU" sz="2400" dirty="0" err="1" smtClean="0">
                <a:solidFill>
                  <a:schemeClr val="bg1"/>
                </a:solidFill>
              </a:rPr>
              <a:t>Середній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–формування </a:t>
            </a:r>
            <a:r>
              <a:rPr lang="ru-RU" sz="2400" dirty="0" err="1" smtClean="0">
                <a:solidFill>
                  <a:schemeClr val="bg1"/>
                </a:solidFill>
              </a:rPr>
              <a:t>базових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навичок</a:t>
            </a:r>
            <a:r>
              <a:rPr lang="ru-RU" sz="2400" dirty="0" smtClean="0">
                <a:solidFill>
                  <a:schemeClr val="bg1"/>
                </a:solidFill>
              </a:rPr>
              <a:t> і </a:t>
            </a:r>
            <a:r>
              <a:rPr lang="ru-RU" sz="2400" dirty="0" err="1" smtClean="0">
                <a:solidFill>
                  <a:schemeClr val="bg1"/>
                </a:solidFill>
              </a:rPr>
              <a:t>умінь</a:t>
            </a:r>
            <a:r>
              <a:rPr lang="ru-RU" sz="2400" dirty="0" smtClean="0">
                <a:solidFill>
                  <a:schemeClr val="bg1"/>
                </a:solidFill>
              </a:rPr>
              <a:t> та </a:t>
            </a:r>
            <a:r>
              <a:rPr lang="ru-RU" sz="2400" dirty="0" err="1" smtClean="0">
                <a:solidFill>
                  <a:schemeClr val="bg1"/>
                </a:solidFill>
              </a:rPr>
              <a:t>умінь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застосовувати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базовий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зміст</a:t>
            </a:r>
            <a:r>
              <a:rPr lang="ru-RU" sz="2400" dirty="0" smtClean="0">
                <a:solidFill>
                  <a:schemeClr val="bg1"/>
                </a:solidFill>
              </a:rPr>
              <a:t> в основних </a:t>
            </a:r>
            <a:r>
              <a:rPr lang="ru-RU" sz="2400" dirty="0" err="1" smtClean="0">
                <a:solidFill>
                  <a:schemeClr val="bg1"/>
                </a:solidFill>
              </a:rPr>
              <a:t>типових</a:t>
            </a:r>
            <a:r>
              <a:rPr lang="ru-RU" sz="2400" dirty="0" smtClean="0">
                <a:solidFill>
                  <a:schemeClr val="bg1"/>
                </a:solidFill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</a:rPr>
              <a:t>прикладних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ситуаціях</a:t>
            </a:r>
            <a:r>
              <a:rPr lang="ru-RU" sz="2400" dirty="0" smtClean="0">
                <a:solidFill>
                  <a:schemeClr val="bg1"/>
                </a:solidFill>
              </a:rPr>
              <a:t>. </a:t>
            </a:r>
          </a:p>
          <a:p>
            <a:pPr marL="609600" indent="-609600">
              <a:buNone/>
            </a:pPr>
            <a:r>
              <a:rPr lang="ru-RU" sz="2400" dirty="0" err="1" smtClean="0">
                <a:solidFill>
                  <a:schemeClr val="bg1"/>
                </a:solidFill>
              </a:rPr>
              <a:t>Завершальний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( застосування, </a:t>
            </a:r>
            <a:r>
              <a:rPr lang="ru-RU" sz="2400" dirty="0" err="1" smtClean="0">
                <a:solidFill>
                  <a:schemeClr val="bg1"/>
                </a:solidFill>
              </a:rPr>
              <a:t>міркування</a:t>
            </a:r>
            <a:r>
              <a:rPr lang="ru-RU" sz="2400" dirty="0" smtClean="0">
                <a:solidFill>
                  <a:schemeClr val="bg1"/>
                </a:solidFill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</a:rPr>
              <a:t>розмірковування</a:t>
            </a:r>
            <a:r>
              <a:rPr lang="ru-RU" sz="2400" dirty="0" smtClean="0">
                <a:solidFill>
                  <a:schemeClr val="bg1"/>
                </a:solidFill>
              </a:rPr>
              <a:t>.</a:t>
            </a:r>
          </a:p>
          <a:p>
            <a:pPr marL="609600" indent="-609600">
              <a:buNone/>
            </a:pPr>
            <a:endParaRPr lang="ru-RU" sz="2400" dirty="0" smtClean="0">
              <a:solidFill>
                <a:srgbClr val="002060"/>
              </a:solidFill>
            </a:endParaRPr>
          </a:p>
        </p:txBody>
      </p:sp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FF9900"/>
                </a:solidFill>
              </a:rPr>
              <a:t>Процес навчання математики </a:t>
            </a:r>
            <a:r>
              <a:rPr lang="ru-RU" sz="4000" dirty="0" err="1" smtClean="0">
                <a:solidFill>
                  <a:srgbClr val="FF9900"/>
                </a:solidFill>
              </a:rPr>
              <a:t>передбачає</a:t>
            </a:r>
            <a:r>
              <a:rPr lang="ru-RU" sz="4000" dirty="0" smtClean="0">
                <a:solidFill>
                  <a:srgbClr val="FF9900"/>
                </a:solidFill>
              </a:rPr>
              <a:t>:</a:t>
            </a:r>
            <a:endParaRPr lang="ru-RU" sz="4000" b="1" dirty="0" smtClean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000" dirty="0" smtClean="0">
                <a:solidFill>
                  <a:srgbClr val="FFFFFF"/>
                </a:solidFill>
              </a:rPr>
              <a:t/>
            </a:r>
            <a:br>
              <a:rPr lang="ru-RU" sz="2000" dirty="0" smtClean="0">
                <a:solidFill>
                  <a:srgbClr val="FFFFFF"/>
                </a:solidFill>
              </a:rPr>
            </a:br>
            <a:endParaRPr lang="ru-RU" sz="2000" dirty="0" smtClean="0">
              <a:solidFill>
                <a:srgbClr val="FFFFFF"/>
              </a:solidFill>
            </a:endParaRPr>
          </a:p>
        </p:txBody>
      </p:sp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pPr marL="609600" indent="-609600" algn="ctr"/>
            <a:r>
              <a:rPr lang="ru-RU" sz="3600" dirty="0" err="1" smtClean="0">
                <a:solidFill>
                  <a:srgbClr val="002060"/>
                </a:solidFill>
              </a:rPr>
              <a:t>Наступність</a:t>
            </a:r>
            <a:r>
              <a:rPr lang="ru-RU" sz="3600" dirty="0" smtClean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1143000"/>
            <a:ext cx="838200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Наступність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вивчення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romanUcPeriod"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Вивчення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теми з опорою на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вивчені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теми (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актуалізація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опорних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умінь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узагальнення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систематизація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попереднього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514350" indent="-514350">
              <a:buAutoNum type="romanUcPeriod"/>
            </a:pP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кожному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який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основою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успішного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навчання на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наступних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початкового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середнього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достатнього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високого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рівнів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>
              <a:buAutoNum type="romanUcPeriod"/>
            </a:pP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Закріплення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вдосконалення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кожному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вмінь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досягнутих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попередньому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потім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їх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Зміцнення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поглиблення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теми.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I. Правило складності: від простішого через складне до складнішого і найбільш складного. 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II. Правило труднощів: від найлегшого через важче до важкого і до найважчого. 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III. Правило встановлення зв</a:t>
            </a:r>
            <a:r>
              <a:rPr lang="en-US" sz="2800" dirty="0" smtClean="0">
                <a:solidFill>
                  <a:schemeClr val="bg1"/>
                </a:solidFill>
              </a:rPr>
              <a:t>’</a:t>
            </a:r>
            <a:r>
              <a:rPr lang="ru-RU" sz="2800" dirty="0" smtClean="0">
                <a:solidFill>
                  <a:schemeClr val="bg1"/>
                </a:solidFill>
              </a:rPr>
              <a:t>язків об</a:t>
            </a:r>
            <a:r>
              <a:rPr lang="en-US" sz="2800" dirty="0" smtClean="0">
                <a:solidFill>
                  <a:schemeClr val="bg1"/>
                </a:solidFill>
              </a:rPr>
              <a:t>’</a:t>
            </a:r>
            <a:r>
              <a:rPr lang="ru-RU" sz="2800" dirty="0" smtClean="0">
                <a:solidFill>
                  <a:schemeClr val="bg1"/>
                </a:solidFill>
              </a:rPr>
              <a:t>єктів вивчення. «…перехід від простого до складного, від складного до більш складного, а далі до </a:t>
            </a:r>
            <a:r>
              <a:rPr lang="ru-RU" sz="2800" dirty="0" err="1" smtClean="0">
                <a:solidFill>
                  <a:schemeClr val="bg1"/>
                </a:solidFill>
              </a:rPr>
              <a:t>найбільш</a:t>
            </a:r>
            <a:r>
              <a:rPr lang="ru-RU" sz="2800" dirty="0" smtClean="0">
                <a:solidFill>
                  <a:schemeClr val="bg1"/>
                </a:solidFill>
              </a:rPr>
              <a:t> складного».</a:t>
            </a:r>
          </a:p>
        </p:txBody>
      </p:sp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pPr marL="609600" indent="-609600" algn="ctr"/>
            <a:r>
              <a:rPr lang="ru-RU" sz="4000" dirty="0" smtClean="0">
                <a:solidFill>
                  <a:srgbClr val="002060"/>
                </a:solidFill>
              </a:rPr>
              <a:t>Послідовність  вивчення: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762000"/>
            <a:ext cx="6705600" cy="5334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Математика – наука точна і серйозна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І прожити нам без неї навіть дня 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                                                   не можна.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Щось купити в магазині, гроші 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                                                   полічити,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Чи задачу розв’язати, гостей запросити.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Треба вміти додавати, множити,                     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                                                         ділити,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Більше й менше визначати, креслити,                                                                лічити.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Тож вивчайте цю науку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Старанно </a:t>
            </a:r>
            <a:r>
              <a:rPr lang="uk-UA" sz="2800" i="1" dirty="0">
                <a:solidFill>
                  <a:schemeClr val="bg1"/>
                </a:solidFill>
              </a:rPr>
              <a:t>й</a:t>
            </a:r>
            <a:r>
              <a:rPr lang="uk-UA" sz="2800" i="1" dirty="0" smtClean="0">
                <a:solidFill>
                  <a:schemeClr val="bg1"/>
                </a:solidFill>
              </a:rPr>
              <a:t> серйозно,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І тоді усі завдання</a:t>
            </a: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2800" i="1" dirty="0" smtClean="0">
                <a:solidFill>
                  <a:schemeClr val="bg1"/>
                </a:solidFill>
              </a:rPr>
              <a:t>Виконати буде просто.</a:t>
            </a:r>
            <a:endParaRPr lang="ru-RU" sz="2800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ru-RU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762000"/>
            <a:ext cx="7543800" cy="5181599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None/>
            </a:pPr>
            <a:endParaRPr lang="uk-UA" sz="8800" dirty="0" smtClean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buNone/>
            </a:pPr>
            <a:r>
              <a:rPr lang="uk-UA" sz="8800" dirty="0" smtClean="0">
                <a:solidFill>
                  <a:srgbClr val="FF9900"/>
                </a:solidFill>
              </a:rPr>
              <a:t>Дякую </a:t>
            </a:r>
          </a:p>
          <a:p>
            <a:pPr algn="ctr" eaLnBrk="1" hangingPunct="1">
              <a:lnSpc>
                <a:spcPct val="80000"/>
              </a:lnSpc>
              <a:buNone/>
            </a:pPr>
            <a:r>
              <a:rPr lang="uk-UA" sz="8800" dirty="0" smtClean="0">
                <a:solidFill>
                  <a:srgbClr val="FF9900"/>
                </a:solidFill>
              </a:rPr>
              <a:t>за увагу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609600"/>
            <a:ext cx="8077200" cy="51816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    </a:t>
            </a:r>
          </a:p>
          <a:p>
            <a:pPr>
              <a:buNone/>
            </a:pPr>
            <a:r>
              <a:rPr lang="ru-RU" sz="2800" b="1" i="1" dirty="0" smtClean="0"/>
              <a:t>           </a:t>
            </a:r>
            <a:r>
              <a:rPr lang="uk-UA" sz="3200" b="1" i="1" dirty="0" smtClean="0"/>
              <a:t>Урок – дзеркало загальної педагогічної культури вчителя, </a:t>
            </a:r>
            <a:r>
              <a:rPr lang="ru-RU" sz="3200" b="1" i="1" dirty="0" smtClean="0"/>
              <a:t> </a:t>
            </a:r>
            <a:r>
              <a:rPr lang="uk-UA" sz="3200" b="1" i="1" dirty="0" smtClean="0"/>
              <a:t>мірило його інтелектуального багатства, показник його світогляду, ерудиції.</a:t>
            </a:r>
            <a:r>
              <a:rPr lang="ru-RU" sz="3200" b="1" i="1" dirty="0" smtClean="0"/>
              <a:t> </a:t>
            </a:r>
            <a:r>
              <a:rPr lang="uk-UA" sz="3200" b="1" i="1" dirty="0" smtClean="0"/>
              <a:t>До хорошого уроку вчитель готується все життя.</a:t>
            </a:r>
            <a:endParaRPr lang="ru-RU" sz="3200" b="1" dirty="0" smtClean="0"/>
          </a:p>
          <a:p>
            <a:pPr>
              <a:buNone/>
            </a:pPr>
            <a:r>
              <a:rPr lang="uk-UA" sz="3200" b="1" dirty="0" smtClean="0"/>
              <a:t>										                                 </a:t>
            </a:r>
            <a:r>
              <a:rPr lang="uk-UA" sz="3200" b="1" i="1" dirty="0" smtClean="0"/>
              <a:t>В. Сухомлинський</a:t>
            </a:r>
            <a:endParaRPr lang="ru-RU" sz="3200" b="1" dirty="0" smtClean="0"/>
          </a:p>
          <a:p>
            <a:pPr eaLnBrk="1" hangingPunct="1">
              <a:buFontTx/>
              <a:buNone/>
            </a:pPr>
            <a:endParaRPr lang="ru-RU" sz="2800" b="1" i="1" dirty="0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800" dirty="0" smtClean="0"/>
              <a:t>	</a:t>
            </a:r>
            <a:r>
              <a:rPr lang="uk-UA" sz="2800" dirty="0" smtClean="0">
                <a:solidFill>
                  <a:srgbClr val="FF9900"/>
                </a:solidFill>
              </a:rPr>
              <a:t>      </a:t>
            </a:r>
            <a:r>
              <a:rPr lang="uk-UA" sz="3200" b="1" i="1" dirty="0" smtClean="0">
                <a:solidFill>
                  <a:srgbClr val="FF9900"/>
                </a:solidFill>
              </a:rPr>
              <a:t>Урок (традиційно) </a:t>
            </a:r>
            <a:r>
              <a:rPr lang="uk-UA" sz="3200" b="1" i="1" dirty="0" smtClean="0">
                <a:solidFill>
                  <a:schemeClr val="bg1"/>
                </a:solidFill>
              </a:rPr>
              <a:t>–</a:t>
            </a:r>
            <a:r>
              <a:rPr lang="uk-UA" sz="3200" b="1" dirty="0" smtClean="0">
                <a:solidFill>
                  <a:schemeClr val="bg1"/>
                </a:solidFill>
              </a:rPr>
              <a:t> </a:t>
            </a:r>
            <a:r>
              <a:rPr lang="uk-UA" sz="3200" dirty="0" smtClean="0">
                <a:solidFill>
                  <a:schemeClr val="bg1"/>
                </a:solidFill>
              </a:rPr>
              <a:t>це форма організації діяльності постійного складу вчителя та учнів у конкретний період часу, що систематично використовується для вирішення задач навчання, виховання та розвитку учнів.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3200" dirty="0" smtClean="0">
                <a:solidFill>
                  <a:schemeClr val="bg1"/>
                </a:solidFill>
              </a:rPr>
              <a:t>   </a:t>
            </a:r>
            <a:r>
              <a:rPr lang="uk-UA" sz="3200" dirty="0" smtClean="0">
                <a:solidFill>
                  <a:srgbClr val="FFCC00"/>
                </a:solidFill>
              </a:rPr>
              <a:t>	</a:t>
            </a:r>
            <a:r>
              <a:rPr lang="uk-UA" sz="3200" b="1" i="1" dirty="0" smtClean="0">
                <a:solidFill>
                  <a:srgbClr val="FF9900"/>
                </a:solidFill>
              </a:rPr>
              <a:t>Сьогодні урок</a:t>
            </a:r>
            <a:r>
              <a:rPr lang="uk-UA" sz="3200" b="1" dirty="0" smtClean="0">
                <a:solidFill>
                  <a:srgbClr val="FF9900"/>
                </a:solidFill>
              </a:rPr>
              <a:t> </a:t>
            </a:r>
            <a:r>
              <a:rPr lang="uk-UA" sz="3200" b="1" dirty="0" smtClean="0">
                <a:solidFill>
                  <a:schemeClr val="bg1"/>
                </a:solidFill>
              </a:rPr>
              <a:t>– </a:t>
            </a:r>
            <a:r>
              <a:rPr lang="uk-UA" sz="3200" dirty="0" smtClean="0">
                <a:solidFill>
                  <a:schemeClr val="bg1"/>
                </a:solidFill>
              </a:rPr>
              <a:t>це форма навчання, діяльність учня, а також – основа професійного зростання вчителя.</a:t>
            </a:r>
            <a:endParaRPr lang="ru-RU" sz="3200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ru-RU" dirty="0" smtClean="0">
              <a:solidFill>
                <a:schemeClr val="bg1"/>
              </a:solidFill>
            </a:endParaRPr>
          </a:p>
        </p:txBody>
      </p:sp>
      <p:sp>
        <p:nvSpPr>
          <p:cNvPr id="15361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38200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eaLnBrk="1" hangingPunct="1"/>
            <a:r>
              <a:rPr lang="uk-UA" b="1" dirty="0" smtClean="0">
                <a:solidFill>
                  <a:srgbClr val="FFCC00"/>
                </a:solidFill>
              </a:rPr>
              <a:t>           </a:t>
            </a:r>
            <a:r>
              <a:rPr lang="uk-UA" b="1" dirty="0" smtClean="0">
                <a:solidFill>
                  <a:srgbClr val="FF9900"/>
                </a:solidFill>
              </a:rPr>
              <a:t>СУЧАСНИЙ УРОК</a:t>
            </a:r>
            <a:endParaRPr lang="ru-RU" b="1" dirty="0" smtClean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9144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3600" b="1" i="1" dirty="0" smtClean="0">
                <a:solidFill>
                  <a:srgbClr val="FFCC00"/>
                </a:solidFill>
              </a:rPr>
              <a:t>        </a:t>
            </a:r>
            <a:r>
              <a:rPr lang="uk-UA" sz="3600" b="1" i="1" dirty="0" smtClean="0">
                <a:solidFill>
                  <a:srgbClr val="FF9900"/>
                </a:solidFill>
              </a:rPr>
              <a:t>Урок</a:t>
            </a:r>
            <a:r>
              <a:rPr lang="uk-UA" i="1" dirty="0" smtClean="0">
                <a:solidFill>
                  <a:srgbClr val="FF9900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– </a:t>
            </a:r>
            <a:r>
              <a:rPr lang="uk-UA" sz="2800" dirty="0" smtClean="0">
                <a:solidFill>
                  <a:schemeClr val="bg1"/>
                </a:solidFill>
              </a:rPr>
              <a:t>динамічна варіативна форма організації навчальних занять на основі взаємодії вчителя і учнів, при якій зберігаються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i="1" dirty="0" smtClean="0">
                <a:solidFill>
                  <a:srgbClr val="FF9900"/>
                </a:solidFill>
              </a:rPr>
              <a:t>часові рамки</a:t>
            </a:r>
            <a:r>
              <a:rPr lang="uk-UA" dirty="0" smtClean="0">
                <a:solidFill>
                  <a:srgbClr val="FF9900"/>
                </a:solidFill>
              </a:rPr>
              <a:t>, </a:t>
            </a:r>
            <a:r>
              <a:rPr lang="uk-UA" i="1" dirty="0" smtClean="0">
                <a:solidFill>
                  <a:srgbClr val="FF9900"/>
                </a:solidFill>
              </a:rPr>
              <a:t>постійний склад учнів</a:t>
            </a:r>
            <a:r>
              <a:rPr lang="uk-UA" dirty="0" smtClean="0">
                <a:solidFill>
                  <a:srgbClr val="FF9900"/>
                </a:solidFill>
              </a:rPr>
              <a:t> </a:t>
            </a:r>
            <a:r>
              <a:rPr lang="uk-UA" sz="2800" dirty="0" smtClean="0">
                <a:solidFill>
                  <a:srgbClr val="FF9900"/>
                </a:solidFill>
              </a:rPr>
              <a:t>і певна</a:t>
            </a:r>
            <a:r>
              <a:rPr lang="uk-UA" dirty="0" smtClean="0">
                <a:solidFill>
                  <a:srgbClr val="FF9900"/>
                </a:solidFill>
              </a:rPr>
              <a:t> </a:t>
            </a:r>
            <a:r>
              <a:rPr lang="uk-UA" i="1" dirty="0" smtClean="0">
                <a:solidFill>
                  <a:srgbClr val="FF9900"/>
                </a:solidFill>
              </a:rPr>
              <a:t>дидактична організація</a:t>
            </a:r>
            <a:r>
              <a:rPr lang="uk-UA" dirty="0" smtClean="0">
                <a:solidFill>
                  <a:schemeClr val="bg1"/>
                </a:solidFill>
              </a:rPr>
              <a:t>, </a:t>
            </a:r>
            <a:r>
              <a:rPr lang="uk-UA" sz="2800" dirty="0" smtClean="0">
                <a:solidFill>
                  <a:schemeClr val="bg1"/>
                </a:solidFill>
              </a:rPr>
              <a:t>яка включає зміст, форми, методи і засоби навчання та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i="1" dirty="0" smtClean="0">
                <a:solidFill>
                  <a:srgbClr val="FF9900"/>
                </a:solidFill>
              </a:rPr>
              <a:t>систематично застосовується</a:t>
            </a:r>
            <a:r>
              <a:rPr lang="uk-UA" dirty="0" smtClean="0">
                <a:solidFill>
                  <a:srgbClr val="FF9900"/>
                </a:solidFill>
              </a:rPr>
              <a:t> </a:t>
            </a:r>
            <a:r>
              <a:rPr lang="uk-UA" sz="2800" dirty="0" smtClean="0">
                <a:solidFill>
                  <a:schemeClr val="bg1"/>
                </a:solidFill>
              </a:rPr>
              <a:t>для вирішення завдань навчання, виховання і розвитку учнів у процесі навчання</a:t>
            </a:r>
            <a:endParaRPr lang="ru-RU" sz="2800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ru-RU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381000"/>
            <a:ext cx="8458200" cy="5638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800" b="1" i="1" dirty="0" smtClean="0">
                <a:solidFill>
                  <a:srgbClr val="FF9900"/>
                </a:solidFill>
              </a:rPr>
              <a:t>Сучасний урок</a:t>
            </a:r>
            <a:r>
              <a:rPr lang="ru-RU" sz="2800" b="1" dirty="0" smtClean="0">
                <a:solidFill>
                  <a:srgbClr val="FF9900"/>
                </a:solidFill>
              </a:rPr>
              <a:t> - </a:t>
            </a:r>
            <a:r>
              <a:rPr lang="ru-RU" sz="2800" dirty="0" smtClean="0">
                <a:solidFill>
                  <a:schemeClr val="bg1"/>
                </a:solidFill>
              </a:rPr>
              <a:t>це урок, на </a:t>
            </a:r>
            <a:r>
              <a:rPr lang="ru-RU" sz="2800" dirty="0" err="1" smtClean="0">
                <a:solidFill>
                  <a:schemeClr val="bg1"/>
                </a:solidFill>
              </a:rPr>
              <a:t>якому</a:t>
            </a:r>
            <a:r>
              <a:rPr lang="ru-RU" sz="2800" dirty="0" smtClean="0">
                <a:solidFill>
                  <a:schemeClr val="bg1"/>
                </a:solidFill>
              </a:rPr>
              <a:t> вчитель </a:t>
            </a:r>
            <a:r>
              <a:rPr lang="ru-RU" sz="2800" dirty="0" err="1" smtClean="0">
                <a:solidFill>
                  <a:schemeClr val="bg1"/>
                </a:solidFill>
              </a:rPr>
              <a:t>викладає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новий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матеріал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зрозуміло</a:t>
            </a:r>
            <a:r>
              <a:rPr lang="ru-RU" sz="2800" dirty="0" smtClean="0">
                <a:solidFill>
                  <a:schemeClr val="bg1"/>
                </a:solidFill>
              </a:rPr>
              <a:t> й доступно.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i="1" dirty="0" smtClean="0">
                <a:solidFill>
                  <a:srgbClr val="FF9900"/>
                </a:solidFill>
              </a:rPr>
              <a:t>Сучасний урок</a:t>
            </a:r>
            <a:r>
              <a:rPr lang="ru-RU" sz="2800" b="1" dirty="0" smtClean="0">
                <a:solidFill>
                  <a:srgbClr val="FF9900"/>
                </a:solidFill>
              </a:rPr>
              <a:t> - </a:t>
            </a:r>
            <a:r>
              <a:rPr lang="ru-RU" sz="2800" dirty="0" smtClean="0">
                <a:solidFill>
                  <a:schemeClr val="bg1"/>
                </a:solidFill>
              </a:rPr>
              <a:t>це веселий, </a:t>
            </a:r>
            <a:r>
              <a:rPr lang="ru-RU" sz="2800" dirty="0" err="1" smtClean="0">
                <a:solidFill>
                  <a:schemeClr val="bg1"/>
                </a:solidFill>
              </a:rPr>
              <a:t>пізнавальний</a:t>
            </a:r>
            <a:r>
              <a:rPr lang="ru-RU" sz="2800" dirty="0" smtClean="0">
                <a:solidFill>
                  <a:schemeClr val="bg1"/>
                </a:solidFill>
              </a:rPr>
              <a:t>, </a:t>
            </a:r>
            <a:r>
              <a:rPr lang="ru-RU" sz="2800" dirty="0" err="1" smtClean="0">
                <a:solidFill>
                  <a:schemeClr val="bg1"/>
                </a:solidFill>
              </a:rPr>
              <a:t>цікавий</a:t>
            </a:r>
            <a:r>
              <a:rPr lang="ru-RU" sz="2800" dirty="0" smtClean="0">
                <a:solidFill>
                  <a:schemeClr val="bg1"/>
                </a:solidFill>
              </a:rPr>
              <a:t>, </a:t>
            </a:r>
            <a:r>
              <a:rPr lang="ru-RU" sz="2800" dirty="0" err="1" smtClean="0">
                <a:solidFill>
                  <a:schemeClr val="bg1"/>
                </a:solidFill>
              </a:rPr>
              <a:t>неважкий</a:t>
            </a:r>
            <a:r>
              <a:rPr lang="ru-RU" sz="2800" dirty="0" smtClean="0">
                <a:solidFill>
                  <a:schemeClr val="bg1"/>
                </a:solidFill>
              </a:rPr>
              <a:t> урок, на </a:t>
            </a:r>
            <a:r>
              <a:rPr lang="ru-RU" sz="2800" dirty="0" err="1" smtClean="0">
                <a:solidFill>
                  <a:schemeClr val="bg1"/>
                </a:solidFill>
              </a:rPr>
              <a:t>якому</a:t>
            </a:r>
            <a:r>
              <a:rPr lang="ru-RU" sz="2800" dirty="0" smtClean="0">
                <a:solidFill>
                  <a:schemeClr val="bg1"/>
                </a:solidFill>
              </a:rPr>
              <a:t> вчитель і </a:t>
            </a:r>
            <a:r>
              <a:rPr lang="ru-RU" sz="2800" dirty="0" err="1" smtClean="0">
                <a:solidFill>
                  <a:schemeClr val="bg1"/>
                </a:solidFill>
              </a:rPr>
              <a:t>учень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вільно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спілкуються</a:t>
            </a:r>
            <a:r>
              <a:rPr lang="ru-RU" sz="2800" dirty="0" smtClean="0">
                <a:solidFill>
                  <a:schemeClr val="bg1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i="1" dirty="0" smtClean="0">
                <a:solidFill>
                  <a:srgbClr val="FF9900"/>
                </a:solidFill>
              </a:rPr>
              <a:t>Сучасний урок</a:t>
            </a:r>
            <a:r>
              <a:rPr lang="ru-RU" sz="2800" b="1" dirty="0" smtClean="0">
                <a:solidFill>
                  <a:srgbClr val="FF9900"/>
                </a:solidFill>
              </a:rPr>
              <a:t> - </a:t>
            </a:r>
            <a:r>
              <a:rPr lang="ru-RU" sz="2800" dirty="0" smtClean="0">
                <a:solidFill>
                  <a:schemeClr val="bg1"/>
                </a:solidFill>
              </a:rPr>
              <a:t>це урок, на </a:t>
            </a:r>
            <a:r>
              <a:rPr lang="ru-RU" sz="2800" dirty="0" err="1" smtClean="0">
                <a:solidFill>
                  <a:schemeClr val="bg1"/>
                </a:solidFill>
              </a:rPr>
              <a:t>якому</a:t>
            </a:r>
            <a:r>
              <a:rPr lang="ru-RU" sz="2800" dirty="0" smtClean="0">
                <a:solidFill>
                  <a:schemeClr val="bg1"/>
                </a:solidFill>
              </a:rPr>
              <a:t> не доводиться </a:t>
            </a:r>
            <a:r>
              <a:rPr lang="ru-RU" sz="2800" dirty="0" err="1" smtClean="0">
                <a:solidFill>
                  <a:schemeClr val="bg1"/>
                </a:solidFill>
              </a:rPr>
              <a:t>робити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щораз</a:t>
            </a:r>
            <a:r>
              <a:rPr lang="ru-RU" sz="2800" dirty="0" smtClean="0">
                <a:solidFill>
                  <a:schemeClr val="bg1"/>
                </a:solidFill>
              </a:rPr>
              <a:t> те </a:t>
            </a:r>
            <a:r>
              <a:rPr lang="ru-RU" sz="2800" dirty="0" err="1" smtClean="0">
                <a:solidFill>
                  <a:schemeClr val="bg1"/>
                </a:solidFill>
              </a:rPr>
              <a:t>саме</a:t>
            </a:r>
            <a:r>
              <a:rPr lang="ru-RU" sz="2800" dirty="0" smtClean="0">
                <a:solidFill>
                  <a:schemeClr val="bg1"/>
                </a:solidFill>
              </a:rPr>
              <a:t>, це </a:t>
            </a:r>
            <a:r>
              <a:rPr lang="ru-RU" sz="2800" dirty="0" err="1" smtClean="0">
                <a:solidFill>
                  <a:schemeClr val="bg1"/>
                </a:solidFill>
              </a:rPr>
              <a:t>різноманітний</a:t>
            </a:r>
            <a:r>
              <a:rPr lang="ru-RU" sz="2800" dirty="0" smtClean="0">
                <a:solidFill>
                  <a:schemeClr val="bg1"/>
                </a:solidFill>
              </a:rPr>
              <a:t> урок.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i="1" dirty="0" smtClean="0">
                <a:solidFill>
                  <a:srgbClr val="FF9900"/>
                </a:solidFill>
              </a:rPr>
              <a:t>Сучасний урок</a:t>
            </a:r>
            <a:r>
              <a:rPr lang="ru-RU" sz="2800" b="1" dirty="0" smtClean="0">
                <a:solidFill>
                  <a:srgbClr val="FF9900"/>
                </a:solidFill>
              </a:rPr>
              <a:t> - </a:t>
            </a:r>
            <a:r>
              <a:rPr lang="ru-RU" sz="2800" dirty="0" smtClean="0">
                <a:solidFill>
                  <a:schemeClr val="bg1"/>
                </a:solidFill>
              </a:rPr>
              <a:t>це урок, на </a:t>
            </a:r>
            <a:r>
              <a:rPr lang="ru-RU" sz="2800" dirty="0" err="1" smtClean="0">
                <a:solidFill>
                  <a:schemeClr val="bg1"/>
                </a:solidFill>
              </a:rPr>
              <a:t>якому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вислуховують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будь-яку</a:t>
            </a:r>
            <a:r>
              <a:rPr lang="ru-RU" sz="2800" dirty="0" smtClean="0">
                <a:solidFill>
                  <a:schemeClr val="bg1"/>
                </a:solidFill>
              </a:rPr>
              <a:t> твою думку, урок, де </a:t>
            </a:r>
            <a:r>
              <a:rPr lang="ru-RU" sz="2800" dirty="0" err="1" smtClean="0">
                <a:solidFill>
                  <a:schemeClr val="bg1"/>
                </a:solidFill>
              </a:rPr>
              <a:t>людина</a:t>
            </a:r>
            <a:r>
              <a:rPr lang="ru-RU" sz="2800" dirty="0" smtClean="0">
                <a:solidFill>
                  <a:schemeClr val="bg1"/>
                </a:solidFill>
              </a:rPr>
              <a:t> учиться бути </a:t>
            </a:r>
            <a:r>
              <a:rPr lang="ru-RU" sz="2800" dirty="0" err="1" smtClean="0">
                <a:solidFill>
                  <a:schemeClr val="bg1"/>
                </a:solidFill>
              </a:rPr>
              <a:t>людиною</a:t>
            </a:r>
            <a:r>
              <a:rPr lang="ru-RU" sz="2800" dirty="0" smtClean="0">
                <a:solidFill>
                  <a:schemeClr val="bg1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i="1" dirty="0" smtClean="0">
                <a:solidFill>
                  <a:srgbClr val="FF9900"/>
                </a:solidFill>
              </a:rPr>
              <a:t>Сучасний урок</a:t>
            </a:r>
            <a:r>
              <a:rPr lang="ru-RU" sz="2800" b="1" dirty="0" smtClean="0">
                <a:solidFill>
                  <a:srgbClr val="FF9900"/>
                </a:solidFill>
              </a:rPr>
              <a:t> - </a:t>
            </a:r>
            <a:r>
              <a:rPr lang="ru-RU" sz="2800" dirty="0" smtClean="0">
                <a:solidFill>
                  <a:schemeClr val="bg1"/>
                </a:solidFill>
              </a:rPr>
              <a:t>це урок, на </a:t>
            </a:r>
            <a:r>
              <a:rPr lang="ru-RU" sz="2800" dirty="0" err="1" smtClean="0">
                <a:solidFill>
                  <a:schemeClr val="bg1"/>
                </a:solidFill>
              </a:rPr>
              <a:t>якому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почуваєш</a:t>
            </a:r>
            <a:r>
              <a:rPr lang="ru-RU" sz="2800" dirty="0" smtClean="0">
                <a:solidFill>
                  <a:schemeClr val="bg1"/>
                </a:solidFill>
              </a:rPr>
              <a:t> себе </a:t>
            </a:r>
            <a:r>
              <a:rPr lang="ru-RU" sz="2800" dirty="0" err="1" smtClean="0">
                <a:solidFill>
                  <a:schemeClr val="bg1"/>
                </a:solidFill>
              </a:rPr>
              <a:t>впевнено</a:t>
            </a:r>
            <a:r>
              <a:rPr lang="ru-RU" sz="2800" dirty="0" smtClean="0">
                <a:solidFill>
                  <a:schemeClr val="bg1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i="1" dirty="0" smtClean="0">
                <a:solidFill>
                  <a:srgbClr val="FF9900"/>
                </a:solidFill>
              </a:rPr>
              <a:t>Сучасний урок</a:t>
            </a:r>
            <a:r>
              <a:rPr lang="ru-RU" sz="2800" b="1" dirty="0" smtClean="0">
                <a:solidFill>
                  <a:srgbClr val="FF9900"/>
                </a:solidFill>
              </a:rPr>
              <a:t> - </a:t>
            </a:r>
            <a:r>
              <a:rPr lang="ru-RU" sz="2800" dirty="0" smtClean="0">
                <a:solidFill>
                  <a:schemeClr val="bg1"/>
                </a:solidFill>
              </a:rPr>
              <a:t>це урок без </a:t>
            </a:r>
            <a:r>
              <a:rPr lang="ru-RU" sz="2800" dirty="0" err="1" smtClean="0">
                <a:solidFill>
                  <a:schemeClr val="bg1"/>
                </a:solidFill>
              </a:rPr>
              <a:t>стресів</a:t>
            </a:r>
            <a:r>
              <a:rPr lang="ru-RU" sz="2800" dirty="0" smtClean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40211" y="567541"/>
            <a:ext cx="8206477" cy="1985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FF9900"/>
                </a:solidFill>
                <a:effectLst/>
                <a:latin typeface="+mj-lt"/>
              </a:rPr>
              <a:t>Сучасний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9900"/>
                </a:solidFill>
                <a:effectLst/>
                <a:latin typeface="+mj-lt"/>
              </a:rPr>
              <a:t> урок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суттєво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відрізняється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від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своїх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попередників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його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основі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лежить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такий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підхід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до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навчання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який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зорієнтований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розвиток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особистості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кожного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учня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урок,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який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ґрунтується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самостійній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діяльності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учнів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їх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самоорганізації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,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колективній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навчальній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діяльності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Виокремлюють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такі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проблеми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сучасного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уроку: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</a:rPr>
              <a:t>  </a:t>
            </a:r>
            <a:endParaRPr kumimoji="0" lang="ru-RU" sz="14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Roboto"/>
            </a:endParaRPr>
          </a:p>
        </p:txBody>
      </p:sp>
      <p:sp>
        <p:nvSpPr>
          <p:cNvPr id="3" name="AutoShape 2" descr="https://nuschool.com.ua/lessons/world/1-2klas/1-2klas.files/image034.png"/>
          <p:cNvSpPr>
            <a:spLocks noChangeAspect="1" noChangeArrowheads="1"/>
          </p:cNvSpPr>
          <p:nvPr/>
        </p:nvSpPr>
        <p:spPr bwMode="auto">
          <a:xfrm>
            <a:off x="0" y="228600"/>
            <a:ext cx="474345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438400"/>
            <a:ext cx="7620625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70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229600" cy="56388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організаційний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перевірки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домашнього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завдання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актуалізації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суб'єктивного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досвіду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учнів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вивчення </a:t>
            </a:r>
            <a:r>
              <a:rPr lang="ru-RU" sz="2400" dirty="0" err="1" smtClean="0">
                <a:solidFill>
                  <a:schemeClr val="bg1"/>
                </a:solidFill>
              </a:rPr>
              <a:t>нових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знань</a:t>
            </a:r>
            <a:r>
              <a:rPr lang="ru-RU" sz="2400" dirty="0" smtClean="0">
                <a:solidFill>
                  <a:schemeClr val="bg1"/>
                </a:solidFill>
              </a:rPr>
              <a:t> і </a:t>
            </a:r>
            <a:r>
              <a:rPr lang="ru-RU" sz="2400" dirty="0" err="1" smtClean="0">
                <a:solidFill>
                  <a:schemeClr val="bg1"/>
                </a:solidFill>
              </a:rPr>
              <a:t>способів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діяльності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первинної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перевірки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розуміння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вивченого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закріплення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вивченого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застосування </a:t>
            </a:r>
            <a:r>
              <a:rPr lang="ru-RU" sz="2400" dirty="0" err="1" smtClean="0">
                <a:solidFill>
                  <a:schemeClr val="bg1"/>
                </a:solidFill>
              </a:rPr>
              <a:t>вивченого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узагальнення</a:t>
            </a:r>
            <a:r>
              <a:rPr lang="ru-RU" sz="2400" dirty="0" smtClean="0">
                <a:solidFill>
                  <a:schemeClr val="bg1"/>
                </a:solidFill>
              </a:rPr>
              <a:t> й </a:t>
            </a:r>
            <a:r>
              <a:rPr lang="ru-RU" sz="2400" dirty="0" err="1" smtClean="0">
                <a:solidFill>
                  <a:schemeClr val="bg1"/>
                </a:solidFill>
              </a:rPr>
              <a:t>систематизації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контролю й самоконтролю;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корекції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інформації</a:t>
            </a:r>
            <a:r>
              <a:rPr lang="ru-RU" sz="2400" dirty="0" smtClean="0">
                <a:solidFill>
                  <a:schemeClr val="bg1"/>
                </a:solidFill>
              </a:rPr>
              <a:t> про </a:t>
            </a:r>
            <a:r>
              <a:rPr lang="ru-RU" sz="2400" dirty="0" err="1" smtClean="0">
                <a:solidFill>
                  <a:schemeClr val="bg1"/>
                </a:solidFill>
              </a:rPr>
              <a:t>домашнє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завдання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етап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підведення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підсумків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навчального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заняття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рефлексія</a:t>
            </a:r>
            <a:r>
              <a:rPr lang="ru-RU" sz="2400" dirty="0" smtClean="0">
                <a:solidFill>
                  <a:schemeClr val="bg1"/>
                </a:solidFill>
              </a:rPr>
              <a:t>.</a:t>
            </a:r>
            <a:br>
              <a:rPr lang="ru-RU" sz="2400" dirty="0" smtClean="0">
                <a:solidFill>
                  <a:schemeClr val="bg1"/>
                </a:solidFill>
              </a:rPr>
            </a:br>
            <a:endParaRPr lang="ru-RU" sz="2400" dirty="0" smtClean="0">
              <a:solidFill>
                <a:schemeClr val="bg1"/>
              </a:solidFill>
            </a:endParaRPr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pPr eaLnBrk="1" hangingPunct="1"/>
            <a:r>
              <a:rPr lang="ru-RU" sz="4000" b="1" dirty="0" err="1" smtClean="0">
                <a:solidFill>
                  <a:srgbClr val="FF9900"/>
                </a:solidFill>
              </a:rPr>
              <a:t>Основні</a:t>
            </a:r>
            <a:r>
              <a:rPr lang="ru-RU" sz="4000" b="1" dirty="0" smtClean="0">
                <a:solidFill>
                  <a:srgbClr val="FF9900"/>
                </a:solidFill>
              </a:rPr>
              <a:t> </a:t>
            </a:r>
            <a:r>
              <a:rPr lang="ru-RU" sz="4000" b="1" dirty="0" err="1" smtClean="0">
                <a:solidFill>
                  <a:srgbClr val="FF9900"/>
                </a:solidFill>
              </a:rPr>
              <a:t>етапи</a:t>
            </a:r>
            <a:r>
              <a:rPr lang="ru-RU" sz="4000" b="1" dirty="0" smtClean="0">
                <a:solidFill>
                  <a:srgbClr val="FF9900"/>
                </a:solidFill>
              </a:rPr>
              <a:t> уроку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uk-UA" sz="2800" b="1" i="1" dirty="0" smtClean="0">
                <a:solidFill>
                  <a:srgbClr val="002060"/>
                </a:solidFill>
              </a:rPr>
              <a:t>Вимоги до структури уроку :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uk-UA" sz="2200" b="1" dirty="0" smtClean="0">
                <a:solidFill>
                  <a:schemeClr val="bg1"/>
                </a:solidFill>
              </a:rPr>
              <a:t>триєдина мета уроку (навчальна, розвиваюча і виховна)</a:t>
            </a:r>
            <a:endParaRPr lang="ru-RU" sz="2200" b="1" dirty="0" smtClean="0">
              <a:solidFill>
                <a:schemeClr val="bg1"/>
              </a:solidFill>
            </a:endParaRPr>
          </a:p>
          <a:p>
            <a:r>
              <a:rPr lang="uk-UA" sz="2200" b="1" dirty="0" smtClean="0">
                <a:solidFill>
                  <a:schemeClr val="bg1"/>
                </a:solidFill>
              </a:rPr>
              <a:t>чітко визначені цілі та завдання уроку;</a:t>
            </a:r>
            <a:endParaRPr lang="ru-RU" sz="2200" b="1" dirty="0" smtClean="0">
              <a:solidFill>
                <a:schemeClr val="bg1"/>
              </a:solidFill>
            </a:endParaRPr>
          </a:p>
          <a:p>
            <a:r>
              <a:rPr lang="uk-UA" sz="2200" b="1" dirty="0" smtClean="0">
                <a:solidFill>
                  <a:schemeClr val="bg1"/>
                </a:solidFill>
              </a:rPr>
              <a:t>визначення   типу   уроку,   органічний   зв'язок   всіх   частин уроку;</a:t>
            </a:r>
            <a:endParaRPr lang="ru-RU" sz="2200" b="1" dirty="0" smtClean="0">
              <a:solidFill>
                <a:schemeClr val="bg1"/>
              </a:solidFill>
            </a:endParaRPr>
          </a:p>
          <a:p>
            <a:r>
              <a:rPr lang="uk-UA" sz="2200" b="1" dirty="0" smtClean="0">
                <a:solidFill>
                  <a:schemeClr val="bg1"/>
                </a:solidFill>
              </a:rPr>
              <a:t>зв'язок уроку з попереднім уроком і закласти перспективу на наступний урок;</a:t>
            </a:r>
            <a:endParaRPr lang="ru-RU" sz="2200" b="1" dirty="0" smtClean="0">
              <a:solidFill>
                <a:schemeClr val="bg1"/>
              </a:solidFill>
            </a:endParaRPr>
          </a:p>
          <a:p>
            <a:r>
              <a:rPr lang="uk-UA" sz="2200" b="1" dirty="0" smtClean="0">
                <a:solidFill>
                  <a:schemeClr val="bg1"/>
                </a:solidFill>
              </a:rPr>
              <a:t>вибір оптимальних, виходячи із цілей і завдань уроку, методів вивчення і закріплення нового матеріалу;</a:t>
            </a:r>
            <a:endParaRPr lang="ru-RU" sz="2200" b="1" dirty="0" smtClean="0">
              <a:solidFill>
                <a:schemeClr val="bg1"/>
              </a:solidFill>
            </a:endParaRPr>
          </a:p>
          <a:p>
            <a:r>
              <a:rPr lang="uk-UA" sz="2200" b="1" dirty="0" smtClean="0">
                <a:solidFill>
                  <a:schemeClr val="bg1"/>
                </a:solidFill>
              </a:rPr>
              <a:t>оптимальність  домашнього  завдання (форма,  обсяг,  запис у щоденнику, облік індивідуальних особливостей учнів).</a:t>
            </a:r>
            <a:r>
              <a:rPr lang="uk-UA" sz="2200" dirty="0" smtClean="0">
                <a:solidFill>
                  <a:schemeClr val="bg1"/>
                </a:solidFill>
              </a:rPr>
              <a:t> </a:t>
            </a:r>
          </a:p>
          <a:p>
            <a:endParaRPr lang="uk-UA" sz="2400" b="1" dirty="0" smtClean="0">
              <a:solidFill>
                <a:schemeClr val="bg1"/>
              </a:solidFill>
            </a:endParaRPr>
          </a:p>
          <a:p>
            <a:endParaRPr lang="ru-RU" sz="24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z="1800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z="1800" dirty="0" smtClean="0">
              <a:solidFill>
                <a:schemeClr val="bg1"/>
              </a:solidFill>
            </a:endParaRPr>
          </a:p>
        </p:txBody>
      </p:sp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sz="3600" b="1" dirty="0" smtClean="0">
                <a:solidFill>
                  <a:srgbClr val="FF9900"/>
                </a:solidFill>
              </a:rPr>
              <a:t>Учитель </a:t>
            </a:r>
            <a:r>
              <a:rPr lang="uk-UA" sz="3600" b="1" dirty="0" err="1" smtClean="0">
                <a:solidFill>
                  <a:srgbClr val="FF9900"/>
                </a:solidFill>
              </a:rPr>
              <a:t>поповинен</a:t>
            </a:r>
            <a:r>
              <a:rPr lang="uk-UA" sz="3600" b="1" dirty="0" smtClean="0">
                <a:solidFill>
                  <a:srgbClr val="FF9900"/>
                </a:solidFill>
              </a:rPr>
              <a:t> дотримуватись ряду вимог</a:t>
            </a:r>
            <a:endParaRPr lang="ru-RU" sz="3600" b="1" dirty="0" smtClean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uk-UA" sz="2400" dirty="0" smtClean="0">
                <a:solidFill>
                  <a:schemeClr val="bg1"/>
                </a:solidFill>
              </a:rPr>
              <a:t>підготовку та використання демонстраційного і роздавального матеріалу;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uk-UA" sz="2400" dirty="0" smtClean="0">
                <a:solidFill>
                  <a:schemeClr val="bg1"/>
                </a:solidFill>
              </a:rPr>
              <a:t>можливість для учнів одержувати частину завдань самостійно під керівництвом педагога;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uk-UA" sz="2400" dirty="0" smtClean="0">
                <a:solidFill>
                  <a:schemeClr val="bg1"/>
                </a:solidFill>
              </a:rPr>
              <a:t>використовувати контроль і самоконтроль учнів у процесі виконання навчальних завдань; перевірку і самоперевірку після виконання ними завдання;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uk-UA" sz="2400" dirty="0" smtClean="0">
                <a:solidFill>
                  <a:schemeClr val="bg1"/>
                </a:solidFill>
              </a:rPr>
              <a:t>при підготовці виділити складні моменти нової теми, продумати методику їхнього  пояснення.</a:t>
            </a:r>
            <a:endParaRPr lang="ru-RU" sz="2400" dirty="0" smtClean="0">
              <a:solidFill>
                <a:schemeClr val="bg1"/>
              </a:solidFill>
            </a:endParaRPr>
          </a:p>
          <a:p>
            <a:pPr eaLnBrk="1" hangingPunct="1"/>
            <a:endParaRPr lang="ru-RU" sz="2400" dirty="0" smtClean="0">
              <a:solidFill>
                <a:schemeClr val="bg1"/>
              </a:solidFill>
            </a:endParaRPr>
          </a:p>
        </p:txBody>
      </p:sp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b="1" i="1" dirty="0" smtClean="0">
                <a:solidFill>
                  <a:srgbClr val="FF9900"/>
                </a:solidFill>
              </a:rPr>
              <a:t>Вимоги до підготовки та організації уроку</a:t>
            </a:r>
            <a:r>
              <a:rPr lang="uk-UA" sz="3600" i="1" dirty="0" smtClean="0">
                <a:solidFill>
                  <a:srgbClr val="FF9900"/>
                </a:solidFill>
              </a:rPr>
              <a:t>:</a:t>
            </a:r>
            <a:endParaRPr lang="ru-RU" sz="3600" dirty="0" smtClean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454</TotalTime>
  <Words>928</Words>
  <Application>Microsoft Office PowerPoint</Application>
  <PresentationFormat>Экран (4:3)</PresentationFormat>
  <Paragraphs>127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Constantia</vt:lpstr>
      <vt:lpstr>Roboto</vt:lpstr>
      <vt:lpstr>Times New Roman</vt:lpstr>
      <vt:lpstr>Wingdings</vt:lpstr>
      <vt:lpstr>Wingdings 2</vt:lpstr>
      <vt:lpstr>Бумажная</vt:lpstr>
      <vt:lpstr> Урок математики в системі НУШ</vt:lpstr>
      <vt:lpstr>Презентация PowerPoint</vt:lpstr>
      <vt:lpstr>           СУЧАСНИЙ УРОК</vt:lpstr>
      <vt:lpstr>Презентация PowerPoint</vt:lpstr>
      <vt:lpstr>Презентация PowerPoint</vt:lpstr>
      <vt:lpstr>Презентация PowerPoint</vt:lpstr>
      <vt:lpstr>Основні етапи уроку</vt:lpstr>
      <vt:lpstr>Учитель поповинен дотримуватись ряду вимог</vt:lpstr>
      <vt:lpstr>Вимоги до підготовки та організації уроку:</vt:lpstr>
      <vt:lpstr>Вимоги до змісту уроку і процесу навчання </vt:lpstr>
      <vt:lpstr>Презентация PowerPoint</vt:lpstr>
      <vt:lpstr>Гігієнічні вимоги</vt:lpstr>
      <vt:lpstr>Сучасний урок математики повинен базуватись на трьох  основних принципах:</vt:lpstr>
      <vt:lpstr>Процес навчання математики передбачає:</vt:lpstr>
      <vt:lpstr>Наступність:</vt:lpstr>
      <vt:lpstr>Послідовність  вивчення: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Пользователь</cp:lastModifiedBy>
  <cp:revision>33</cp:revision>
  <cp:lastPrinted>1601-01-01T00:00:00Z</cp:lastPrinted>
  <dcterms:created xsi:type="dcterms:W3CDTF">1601-01-01T00:00:00Z</dcterms:created>
  <dcterms:modified xsi:type="dcterms:W3CDTF">2022-10-19T11:49:38Z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