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62" r:id="rId6"/>
    <p:sldId id="260" r:id="rId7"/>
    <p:sldId id="261" r:id="rId8"/>
    <p:sldId id="263" r:id="rId9"/>
    <p:sldId id="264" r:id="rId10"/>
    <p:sldId id="259" r:id="rId11"/>
    <p:sldId id="265" r:id="rId12"/>
    <p:sldId id="276" r:id="rId13"/>
    <p:sldId id="266" r:id="rId14"/>
    <p:sldId id="267" r:id="rId15"/>
    <p:sldId id="283" r:id="rId16"/>
    <p:sldId id="278" r:id="rId17"/>
    <p:sldId id="284" r:id="rId18"/>
    <p:sldId id="288" r:id="rId19"/>
    <p:sldId id="280" r:id="rId20"/>
    <p:sldId id="268" r:id="rId21"/>
    <p:sldId id="269" r:id="rId22"/>
    <p:sldId id="285" r:id="rId23"/>
    <p:sldId id="273" r:id="rId24"/>
    <p:sldId id="274" r:id="rId25"/>
    <p:sldId id="286" r:id="rId26"/>
    <p:sldId id="287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2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073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6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2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17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2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2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63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7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2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CF61A-1EE4-4937-99BE-88ED3FFB31B7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A139A-0513-42FE-BA1E-2524FF85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9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0186" y="2933299"/>
            <a:ext cx="9144000" cy="1655762"/>
          </a:xfrm>
        </p:spPr>
        <p:txBody>
          <a:bodyPr/>
          <a:lstStyle/>
          <a:p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кількість у світі людей,</a:t>
            </a:r>
            <a:b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 ніхто не допоміг пробудитися.</a:t>
            </a:r>
            <a:b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 Екзюпері</a:t>
            </a:r>
            <a:endParaRPr lang="ru-RU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31" y="177420"/>
            <a:ext cx="60323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І МЕТОДИ РОБОТИ </a:t>
            </a:r>
            <a:r>
              <a:rPr lang="uk-UA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ОБДАРОВАНИМИ ДІТЬМИ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85946" y="6550223"/>
            <a:ext cx="1613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Глиннівський</a:t>
            </a:r>
            <a:r>
              <a:rPr lang="uk-UA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325" y="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розпоряджатися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часом і простором,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боку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рамки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проблемно-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аспекту. Тут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те,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те, як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поспішати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перескакувати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одного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вона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Необмежені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вникати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суть проблем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допитливості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критичного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84" y="3548418"/>
            <a:ext cx="5505517" cy="304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7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54" y="297075"/>
            <a:ext cx="10515600" cy="40565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5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відбір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й максимально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духовного, морального,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патронат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траєкторії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18" y="4056919"/>
            <a:ext cx="4844955" cy="264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9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149" y="0"/>
            <a:ext cx="5344236" cy="781287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пошуку обдарованих дітей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198" y="956887"/>
            <a:ext cx="10096501" cy="56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460" y="297075"/>
            <a:ext cx="11826922" cy="63766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0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10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10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10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0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10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10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0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/>
              <a:t>1. </a:t>
            </a:r>
            <a:r>
              <a:rPr lang="ru-RU" sz="7200" dirty="0" err="1" smtClean="0"/>
              <a:t>Кожна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дитина</a:t>
            </a:r>
            <a:r>
              <a:rPr lang="ru-RU" sz="7200" dirty="0" smtClean="0"/>
              <a:t> </a:t>
            </a:r>
            <a:r>
              <a:rPr lang="ru-RU" sz="7200" dirty="0" err="1" smtClean="0"/>
              <a:t>неповторна</a:t>
            </a:r>
            <a:r>
              <a:rPr lang="ru-RU" sz="7200" dirty="0" smtClean="0"/>
              <a:t>. </a:t>
            </a:r>
            <a:r>
              <a:rPr lang="ru-RU" sz="7200" dirty="0" err="1" smtClean="0"/>
              <a:t>Необхідно</a:t>
            </a:r>
            <a:r>
              <a:rPr lang="ru-RU" sz="7200" dirty="0" smtClean="0"/>
              <a:t> </a:t>
            </a:r>
            <a:r>
              <a:rPr lang="ru-RU" sz="7200" dirty="0" err="1" smtClean="0"/>
              <a:t>виділити</a:t>
            </a:r>
            <a:r>
              <a:rPr lang="ru-RU" sz="7200" dirty="0" smtClean="0"/>
              <a:t> </a:t>
            </a:r>
            <a:r>
              <a:rPr lang="ru-RU" sz="7200" dirty="0" err="1" smtClean="0"/>
              <a:t>сильні</a:t>
            </a:r>
            <a:r>
              <a:rPr lang="ru-RU" sz="7200" dirty="0" smtClean="0"/>
              <a:t> та </a:t>
            </a:r>
            <a:r>
              <a:rPr lang="ru-RU" sz="7200" dirty="0" err="1" smtClean="0"/>
              <a:t>слабкі</a:t>
            </a:r>
            <a:r>
              <a:rPr lang="ru-RU" sz="7200" dirty="0" smtClean="0"/>
              <a:t> </a:t>
            </a:r>
            <a:r>
              <a:rPr lang="ru-RU" sz="7200" dirty="0" err="1" smtClean="0"/>
              <a:t>сторони</a:t>
            </a:r>
            <a:r>
              <a:rPr lang="ru-RU" sz="7200" dirty="0" smtClean="0"/>
              <a:t> </a:t>
            </a:r>
            <a:r>
              <a:rPr lang="ru-RU" sz="7200" dirty="0" err="1" smtClean="0"/>
              <a:t>кожної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дитини</a:t>
            </a:r>
            <a:r>
              <a:rPr lang="ru-RU" sz="7200" dirty="0" smtClean="0"/>
              <a:t> та </a:t>
            </a:r>
            <a:r>
              <a:rPr lang="ru-RU" sz="7200" dirty="0" err="1" smtClean="0"/>
              <a:t>скласти</a:t>
            </a:r>
            <a:r>
              <a:rPr lang="ru-RU" sz="7200" dirty="0" smtClean="0"/>
              <a:t> </a:t>
            </a:r>
            <a:r>
              <a:rPr lang="ru-RU" sz="7200" dirty="0" err="1" smtClean="0"/>
              <a:t>програми</a:t>
            </a:r>
            <a:r>
              <a:rPr lang="ru-RU" sz="7200" dirty="0" smtClean="0"/>
              <a:t>, </a:t>
            </a:r>
            <a:r>
              <a:rPr lang="ru-RU" sz="7200" dirty="0" err="1" smtClean="0"/>
              <a:t>що</a:t>
            </a:r>
            <a:r>
              <a:rPr lang="ru-RU" sz="7200" dirty="0" smtClean="0"/>
              <a:t> </a:t>
            </a:r>
            <a:r>
              <a:rPr lang="ru-RU" sz="7200" dirty="0" err="1" smtClean="0"/>
              <a:t>відповідають</a:t>
            </a:r>
            <a:r>
              <a:rPr lang="ru-RU" sz="7200" dirty="0" smtClean="0"/>
              <a:t> </a:t>
            </a:r>
            <a:r>
              <a:rPr lang="ru-RU" sz="7200" dirty="0" err="1" smtClean="0"/>
              <a:t>її</a:t>
            </a:r>
            <a:r>
              <a:rPr lang="ru-RU" sz="7200" dirty="0" smtClean="0"/>
              <a:t> потребам.</a:t>
            </a:r>
          </a:p>
          <a:p>
            <a:pPr marL="0" indent="0">
              <a:buNone/>
            </a:pPr>
            <a:r>
              <a:rPr lang="ru-RU" sz="7200" dirty="0" smtClean="0"/>
              <a:t>2. </a:t>
            </a:r>
            <a:r>
              <a:rPr lang="ru-RU" sz="7200" dirty="0" err="1" smtClean="0"/>
              <a:t>Обдаровані</a:t>
            </a:r>
            <a:r>
              <a:rPr lang="ru-RU" sz="7200" dirty="0" smtClean="0"/>
              <a:t> </a:t>
            </a:r>
            <a:r>
              <a:rPr lang="ru-RU" sz="7200" dirty="0" err="1" smtClean="0"/>
              <a:t>діти</a:t>
            </a:r>
            <a:r>
              <a:rPr lang="ru-RU" sz="7200" dirty="0" smtClean="0"/>
              <a:t> </a:t>
            </a:r>
            <a:r>
              <a:rPr lang="ru-RU" sz="7200" dirty="0" err="1" smtClean="0"/>
              <a:t>дуже</a:t>
            </a:r>
            <a:r>
              <a:rPr lang="ru-RU" sz="7200" dirty="0" smtClean="0"/>
              <a:t> </a:t>
            </a:r>
            <a:r>
              <a:rPr lang="ru-RU" sz="7200" dirty="0" err="1" smtClean="0"/>
              <a:t>критичні</a:t>
            </a:r>
            <a:r>
              <a:rPr lang="ru-RU" sz="7200" dirty="0" smtClean="0"/>
              <a:t> до себе і часом </a:t>
            </a:r>
            <a:r>
              <a:rPr lang="ru-RU" sz="7200" dirty="0" err="1" smtClean="0"/>
              <a:t>відрізняються</a:t>
            </a:r>
            <a:r>
              <a:rPr lang="ru-RU" sz="7200" dirty="0" smtClean="0"/>
              <a:t> </a:t>
            </a:r>
            <a:r>
              <a:rPr lang="ru-RU" sz="7200" dirty="0" err="1" smtClean="0"/>
              <a:t>несприятливим</a:t>
            </a:r>
            <a:r>
              <a:rPr lang="ru-RU" sz="7200" dirty="0" smtClean="0"/>
              <a:t> «Я-образом». </a:t>
            </a:r>
            <a:r>
              <a:rPr lang="ru-RU" sz="7200" dirty="0" err="1" smtClean="0"/>
              <a:t>Необхідно</a:t>
            </a:r>
            <a:r>
              <a:rPr lang="ru-RU" sz="7200" dirty="0" smtClean="0"/>
              <a:t> </a:t>
            </a:r>
            <a:r>
              <a:rPr lang="ru-RU" sz="7200" dirty="0" err="1" smtClean="0"/>
              <a:t>допомогти</a:t>
            </a:r>
            <a:r>
              <a:rPr lang="ru-RU" sz="7200" dirty="0" smtClean="0"/>
              <a:t> </a:t>
            </a:r>
            <a:r>
              <a:rPr lang="ru-RU" sz="7200" dirty="0" err="1" smtClean="0"/>
              <a:t>їм</a:t>
            </a:r>
            <a:r>
              <a:rPr lang="ru-RU" sz="7200" dirty="0" smtClean="0"/>
              <a:t> </a:t>
            </a:r>
            <a:r>
              <a:rPr lang="ru-RU" sz="7200" dirty="0" err="1" smtClean="0"/>
              <a:t>знайти</a:t>
            </a:r>
            <a:r>
              <a:rPr lang="ru-RU" sz="7200" dirty="0" smtClean="0"/>
              <a:t> </a:t>
            </a:r>
            <a:r>
              <a:rPr lang="ru-RU" sz="7200" dirty="0" err="1" smtClean="0"/>
              <a:t>реалістичне</a:t>
            </a:r>
            <a:r>
              <a:rPr lang="ru-RU" sz="7200" dirty="0" smtClean="0"/>
              <a:t> </a:t>
            </a:r>
            <a:r>
              <a:rPr lang="ru-RU" sz="7200" dirty="0" err="1" smtClean="0"/>
              <a:t>уявлення</a:t>
            </a:r>
            <a:r>
              <a:rPr lang="ru-RU" sz="7200" dirty="0" smtClean="0"/>
              <a:t> про себе. Особливо </a:t>
            </a:r>
            <a:r>
              <a:rPr lang="ru-RU" sz="7200" dirty="0" err="1" smtClean="0"/>
              <a:t>важливо</a:t>
            </a:r>
            <a:r>
              <a:rPr lang="ru-RU" sz="7200" dirty="0" smtClean="0"/>
              <a:t> </a:t>
            </a:r>
            <a:r>
              <a:rPr lang="ru-RU" sz="7200" dirty="0" err="1" smtClean="0"/>
              <a:t>згладити</a:t>
            </a:r>
            <a:r>
              <a:rPr lang="ru-RU" sz="7200" dirty="0" smtClean="0"/>
              <a:t> </a:t>
            </a:r>
            <a:r>
              <a:rPr lang="ru-RU" sz="7200" dirty="0" err="1" smtClean="0"/>
              <a:t>невідповідність</a:t>
            </a:r>
            <a:r>
              <a:rPr lang="ru-RU" sz="7200" dirty="0" smtClean="0"/>
              <a:t> </a:t>
            </a:r>
            <a:r>
              <a:rPr lang="ru-RU" sz="7200" dirty="0" err="1" smtClean="0"/>
              <a:t>між</a:t>
            </a:r>
            <a:r>
              <a:rPr lang="ru-RU" sz="7200" dirty="0" smtClean="0"/>
              <a:t> </a:t>
            </a:r>
            <a:r>
              <a:rPr lang="ru-RU" sz="7200" dirty="0" err="1" smtClean="0"/>
              <a:t>високим</a:t>
            </a:r>
            <a:r>
              <a:rPr lang="ru-RU" sz="7200" dirty="0" smtClean="0"/>
              <a:t> </a:t>
            </a:r>
            <a:r>
              <a:rPr lang="ru-RU" sz="7200" dirty="0" err="1" smtClean="0"/>
              <a:t>інтелектуальним</a:t>
            </a:r>
            <a:r>
              <a:rPr lang="ru-RU" sz="7200" dirty="0" smtClean="0"/>
              <a:t> </a:t>
            </a:r>
            <a:r>
              <a:rPr lang="ru-RU" sz="7200" dirty="0" err="1" smtClean="0"/>
              <a:t>розвитком</a:t>
            </a:r>
            <a:r>
              <a:rPr lang="ru-RU" sz="7200" dirty="0" smtClean="0"/>
              <a:t> і </a:t>
            </a:r>
            <a:r>
              <a:rPr lang="ru-RU" sz="7200" dirty="0" err="1" smtClean="0"/>
              <a:t>доступними</a:t>
            </a:r>
            <a:r>
              <a:rPr lang="ru-RU" sz="7200" dirty="0" smtClean="0"/>
              <a:t> </a:t>
            </a:r>
            <a:r>
              <a:rPr lang="ru-RU" sz="7200" dirty="0" err="1" smtClean="0"/>
              <a:t>руховими</a:t>
            </a:r>
            <a:r>
              <a:rPr lang="ru-RU" sz="7200" dirty="0" smtClean="0"/>
              <a:t> </a:t>
            </a:r>
            <a:r>
              <a:rPr lang="ru-RU" sz="7200" dirty="0" err="1" smtClean="0"/>
              <a:t>навичками</a:t>
            </a:r>
            <a:r>
              <a:rPr lang="ru-RU" sz="7200" dirty="0" smtClean="0"/>
              <a:t>.</a:t>
            </a:r>
          </a:p>
          <a:p>
            <a:pPr marL="0" indent="0">
              <a:buNone/>
            </a:pPr>
            <a:r>
              <a:rPr lang="ru-RU" sz="7200" dirty="0" smtClean="0"/>
              <a:t>3. Родина </a:t>
            </a:r>
            <a:r>
              <a:rPr lang="ru-RU" sz="7200" dirty="0" err="1" smtClean="0"/>
              <a:t>відіграє</a:t>
            </a:r>
            <a:r>
              <a:rPr lang="ru-RU" sz="7200" dirty="0" smtClean="0"/>
              <a:t> </a:t>
            </a:r>
            <a:r>
              <a:rPr lang="ru-RU" sz="7200" dirty="0" err="1" smtClean="0"/>
              <a:t>найважливішу</a:t>
            </a:r>
            <a:r>
              <a:rPr lang="ru-RU" sz="7200" dirty="0" smtClean="0"/>
              <a:t> роль в </a:t>
            </a:r>
            <a:r>
              <a:rPr lang="ru-RU" sz="7200" dirty="0" err="1" smtClean="0"/>
              <a:t>освіті</a:t>
            </a:r>
            <a:r>
              <a:rPr lang="ru-RU" sz="7200" dirty="0" smtClean="0"/>
              <a:t> </a:t>
            </a:r>
            <a:r>
              <a:rPr lang="ru-RU" sz="7200" dirty="0" err="1" smtClean="0"/>
              <a:t>обдарованої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дитини</a:t>
            </a:r>
            <a:r>
              <a:rPr lang="ru-RU" sz="7200" dirty="0" smtClean="0"/>
              <a:t>, тому вона повинна </a:t>
            </a:r>
            <a:r>
              <a:rPr lang="ru-RU" sz="7200" dirty="0" err="1" smtClean="0"/>
              <a:t>працювати</a:t>
            </a:r>
            <a:r>
              <a:rPr lang="ru-RU" sz="7200" dirty="0" smtClean="0"/>
              <a:t> в </a:t>
            </a:r>
            <a:r>
              <a:rPr lang="ru-RU" sz="7200" dirty="0" err="1" smtClean="0"/>
              <a:t>тісному</a:t>
            </a:r>
            <a:r>
              <a:rPr lang="ru-RU" sz="7200" dirty="0" smtClean="0"/>
              <a:t> </a:t>
            </a:r>
            <a:r>
              <a:rPr lang="ru-RU" sz="7200" dirty="0" err="1" smtClean="0"/>
              <a:t>контакті</a:t>
            </a:r>
            <a:r>
              <a:rPr lang="ru-RU" sz="7200" dirty="0" smtClean="0"/>
              <a:t> </a:t>
            </a:r>
            <a:r>
              <a:rPr lang="ru-RU" sz="7200" dirty="0" err="1" smtClean="0"/>
              <a:t>зі</a:t>
            </a:r>
            <a:r>
              <a:rPr lang="ru-RU" sz="7200" dirty="0" smtClean="0"/>
              <a:t> школою.</a:t>
            </a:r>
          </a:p>
          <a:p>
            <a:pPr marL="0" indent="0">
              <a:buNone/>
            </a:pPr>
            <a:r>
              <a:rPr lang="ru-RU" sz="7200" dirty="0" smtClean="0"/>
              <a:t>4. </a:t>
            </a:r>
            <a:r>
              <a:rPr lang="ru-RU" sz="7200" dirty="0" err="1" smtClean="0"/>
              <a:t>Оскільки</a:t>
            </a:r>
            <a:r>
              <a:rPr lang="ru-RU" sz="7200" dirty="0" smtClean="0"/>
              <a:t> </a:t>
            </a:r>
            <a:r>
              <a:rPr lang="ru-RU" sz="7200" dirty="0" err="1" smtClean="0"/>
              <a:t>обдарованих</a:t>
            </a:r>
            <a:r>
              <a:rPr lang="ru-RU" sz="7200" dirty="0" smtClean="0"/>
              <a:t> </a:t>
            </a:r>
            <a:r>
              <a:rPr lang="ru-RU" sz="7200" dirty="0" err="1" smtClean="0"/>
              <a:t>дітей</a:t>
            </a:r>
            <a:r>
              <a:rPr lang="ru-RU" sz="7200" dirty="0" smtClean="0"/>
              <a:t> </a:t>
            </a:r>
            <a:r>
              <a:rPr lang="ru-RU" sz="7200" dirty="0" err="1" smtClean="0"/>
              <a:t>відрізняє</a:t>
            </a:r>
            <a:r>
              <a:rPr lang="ru-RU" sz="7200" dirty="0" smtClean="0"/>
              <a:t> широка сфера </a:t>
            </a:r>
            <a:r>
              <a:rPr lang="ru-RU" sz="7200" dirty="0" err="1" smtClean="0"/>
              <a:t>інтересів</a:t>
            </a:r>
            <a:r>
              <a:rPr lang="ru-RU" sz="7200" dirty="0" smtClean="0"/>
              <a:t>, </a:t>
            </a:r>
            <a:r>
              <a:rPr lang="ru-RU" sz="7200" dirty="0" err="1" smtClean="0"/>
              <a:t>програма</a:t>
            </a:r>
            <a:r>
              <a:rPr lang="ru-RU" sz="7200" dirty="0" smtClean="0"/>
              <a:t> повинна </a:t>
            </a:r>
            <a:r>
              <a:rPr lang="ru-RU" sz="7200" dirty="0" err="1" smtClean="0"/>
              <a:t>включати</a:t>
            </a:r>
            <a:r>
              <a:rPr lang="ru-RU" sz="7200" dirty="0" smtClean="0"/>
              <a:t> </a:t>
            </a:r>
            <a:r>
              <a:rPr lang="ru-RU" sz="7200" dirty="0" err="1" smtClean="0"/>
              <a:t>різноманітний</a:t>
            </a:r>
            <a:r>
              <a:rPr lang="ru-RU" sz="7200" dirty="0" smtClean="0"/>
              <a:t> </a:t>
            </a:r>
            <a:r>
              <a:rPr lang="ru-RU" sz="7200" dirty="0" err="1" smtClean="0"/>
              <a:t>матеріал</a:t>
            </a:r>
            <a:r>
              <a:rPr lang="ru-RU" sz="7200" dirty="0" smtClean="0"/>
              <a:t>, </a:t>
            </a:r>
            <a:r>
              <a:rPr lang="ru-RU" sz="7200" dirty="0" err="1" smtClean="0"/>
              <a:t>збалансований</a:t>
            </a:r>
            <a:r>
              <a:rPr lang="ru-RU" sz="7200" dirty="0" smtClean="0"/>
              <a:t> і </a:t>
            </a:r>
            <a:r>
              <a:rPr lang="ru-RU" sz="7200" dirty="0" err="1" smtClean="0"/>
              <a:t>сприятливий</a:t>
            </a:r>
            <a:r>
              <a:rPr lang="ru-RU" sz="7200" dirty="0" smtClean="0"/>
              <a:t> </a:t>
            </a:r>
            <a:r>
              <a:rPr lang="ru-RU" sz="7200" dirty="0" err="1" smtClean="0"/>
              <a:t>їх</a:t>
            </a:r>
            <a:r>
              <a:rPr lang="ru-RU" sz="7200" dirty="0" smtClean="0"/>
              <a:t> </a:t>
            </a:r>
            <a:r>
              <a:rPr lang="ru-RU" sz="7200" dirty="0" err="1" smtClean="0"/>
              <a:t>усебічному</a:t>
            </a:r>
            <a:r>
              <a:rPr lang="ru-RU" sz="7200" dirty="0" smtClean="0"/>
              <a:t> </a:t>
            </a:r>
            <a:r>
              <a:rPr lang="ru-RU" sz="7200" dirty="0" err="1" smtClean="0"/>
              <a:t>розвитку</a:t>
            </a:r>
            <a:r>
              <a:rPr lang="ru-RU" sz="7200" dirty="0" smtClean="0"/>
              <a:t> (в </a:t>
            </a:r>
            <a:r>
              <a:rPr lang="ru-RU" sz="7200" dirty="0" err="1" smtClean="0"/>
              <a:t>емоційному</a:t>
            </a:r>
            <a:r>
              <a:rPr lang="ru-RU" sz="7200" dirty="0" smtClean="0"/>
              <a:t>, </a:t>
            </a:r>
            <a:r>
              <a:rPr lang="ru-RU" sz="7200" dirty="0" err="1" smtClean="0"/>
              <a:t>руховому</a:t>
            </a:r>
            <a:r>
              <a:rPr lang="ru-RU" sz="7200" dirty="0" smtClean="0"/>
              <a:t> </a:t>
            </a:r>
            <a:r>
              <a:rPr lang="ru-RU" sz="7200" dirty="0" err="1" smtClean="0"/>
              <a:t>плані</a:t>
            </a:r>
            <a:r>
              <a:rPr lang="ru-RU" sz="7200" dirty="0" smtClean="0"/>
              <a:t> й у </a:t>
            </a:r>
            <a:r>
              <a:rPr lang="ru-RU" sz="7200" dirty="0" err="1" smtClean="0"/>
              <a:t>сфері</a:t>
            </a:r>
            <a:r>
              <a:rPr lang="ru-RU" sz="7200" dirty="0" smtClean="0"/>
              <a:t> </a:t>
            </a:r>
            <a:r>
              <a:rPr lang="ru-RU" sz="7200" dirty="0" err="1" smtClean="0"/>
              <a:t>спілкування</a:t>
            </a:r>
            <a:r>
              <a:rPr lang="ru-RU" sz="7200" dirty="0" smtClean="0"/>
              <a:t>).</a:t>
            </a:r>
          </a:p>
          <a:p>
            <a:pPr marL="0" indent="0">
              <a:buNone/>
            </a:pPr>
            <a:r>
              <a:rPr lang="ru-RU" sz="7200" dirty="0" smtClean="0"/>
              <a:t>5. </a:t>
            </a:r>
            <a:r>
              <a:rPr lang="ru-RU" sz="7200" dirty="0" err="1" smtClean="0"/>
              <a:t>Обдарована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дитина</a:t>
            </a:r>
            <a:r>
              <a:rPr lang="ru-RU" sz="7200" dirty="0" smtClean="0"/>
              <a:t>, яка </a:t>
            </a:r>
            <a:r>
              <a:rPr lang="ru-RU" sz="7200" dirty="0" err="1" smtClean="0"/>
              <a:t>навчається</a:t>
            </a:r>
            <a:r>
              <a:rPr lang="ru-RU" sz="7200" dirty="0" smtClean="0"/>
              <a:t> в </a:t>
            </a:r>
            <a:r>
              <a:rPr lang="ru-RU" sz="7200" dirty="0" err="1" smtClean="0"/>
              <a:t>одній</a:t>
            </a:r>
            <a:r>
              <a:rPr lang="ru-RU" sz="7200" dirty="0" smtClean="0"/>
              <a:t> </a:t>
            </a:r>
            <a:r>
              <a:rPr lang="ru-RU" sz="7200" dirty="0" err="1" smtClean="0"/>
              <a:t>групі</a:t>
            </a:r>
            <a:r>
              <a:rPr lang="ru-RU" sz="7200" dirty="0" smtClean="0"/>
              <a:t> </a:t>
            </a:r>
            <a:r>
              <a:rPr lang="ru-RU" sz="7200" dirty="0" err="1" smtClean="0"/>
              <a:t>із</a:t>
            </a:r>
            <a:r>
              <a:rPr lang="ru-RU" sz="7200" dirty="0" smtClean="0"/>
              <a:t> «</a:t>
            </a:r>
            <a:r>
              <a:rPr lang="ru-RU" sz="7200" dirty="0" err="1" smtClean="0"/>
              <a:t>середніми</a:t>
            </a:r>
            <a:r>
              <a:rPr lang="ru-RU" sz="7200" dirty="0" smtClean="0"/>
              <a:t>» </a:t>
            </a:r>
            <a:r>
              <a:rPr lang="ru-RU" sz="7200" dirty="0" err="1" smtClean="0"/>
              <a:t>дітьми</a:t>
            </a:r>
            <a:r>
              <a:rPr lang="ru-RU" sz="7200" dirty="0" smtClean="0"/>
              <a:t>, повинна </a:t>
            </a:r>
            <a:r>
              <a:rPr lang="ru-RU" sz="7200" dirty="0" err="1" smtClean="0"/>
              <a:t>мати</a:t>
            </a:r>
            <a:r>
              <a:rPr lang="ru-RU" sz="7200" dirty="0" smtClean="0"/>
              <a:t> </a:t>
            </a:r>
            <a:r>
              <a:rPr lang="ru-RU" sz="7200" dirty="0" err="1" smtClean="0"/>
              <a:t>можливість</a:t>
            </a:r>
            <a:r>
              <a:rPr lang="ru-RU" sz="7200" dirty="0" smtClean="0"/>
              <a:t> </a:t>
            </a:r>
            <a:r>
              <a:rPr lang="ru-RU" sz="7200" dirty="0" err="1" smtClean="0"/>
              <a:t>спілкуватися</a:t>
            </a:r>
            <a:r>
              <a:rPr lang="ru-RU" sz="7200" dirty="0" smtClean="0"/>
              <a:t> з </a:t>
            </a:r>
            <a:r>
              <a:rPr lang="ru-RU" sz="7200" dirty="0" err="1" smtClean="0"/>
              <a:t>настільки</a:t>
            </a:r>
            <a:r>
              <a:rPr lang="ru-RU" sz="7200" dirty="0" smtClean="0"/>
              <a:t> ж </a:t>
            </a:r>
            <a:r>
              <a:rPr lang="ru-RU" sz="7200" dirty="0" err="1" smtClean="0"/>
              <a:t>розвиненими</a:t>
            </a:r>
            <a:r>
              <a:rPr lang="ru-RU" sz="7200" dirty="0" smtClean="0"/>
              <a:t> </a:t>
            </a:r>
            <a:r>
              <a:rPr lang="ru-RU" sz="7200" dirty="0" err="1" smtClean="0"/>
              <a:t>однолітками</a:t>
            </a:r>
            <a:r>
              <a:rPr lang="ru-RU" sz="7200" dirty="0" smtClean="0"/>
              <a:t>.</a:t>
            </a:r>
          </a:p>
          <a:p>
            <a:pPr marL="0" indent="0">
              <a:buNone/>
            </a:pPr>
            <a:r>
              <a:rPr lang="ru-RU" sz="7200" dirty="0" smtClean="0"/>
              <a:t>6. </a:t>
            </a:r>
            <a:r>
              <a:rPr lang="ru-RU" sz="7200" dirty="0" err="1" smtClean="0"/>
              <a:t>Керувати</a:t>
            </a:r>
            <a:r>
              <a:rPr lang="ru-RU" sz="7200" dirty="0" smtClean="0"/>
              <a:t> </a:t>
            </a:r>
            <a:r>
              <a:rPr lang="ru-RU" sz="7200" dirty="0" err="1" smtClean="0"/>
              <a:t>програмою</a:t>
            </a:r>
            <a:r>
              <a:rPr lang="ru-RU" sz="7200" dirty="0" smtClean="0"/>
              <a:t> </a:t>
            </a:r>
            <a:r>
              <a:rPr lang="ru-RU" sz="7200" dirty="0" err="1" smtClean="0"/>
              <a:t>навчання</a:t>
            </a:r>
            <a:r>
              <a:rPr lang="ru-RU" sz="7200" dirty="0" smtClean="0"/>
              <a:t> </a:t>
            </a:r>
            <a:r>
              <a:rPr lang="ru-RU" sz="7200" dirty="0" err="1" smtClean="0"/>
              <a:t>обдарованих</a:t>
            </a:r>
            <a:r>
              <a:rPr lang="ru-RU" sz="7200" dirty="0" smtClean="0"/>
              <a:t> </a:t>
            </a:r>
            <a:r>
              <a:rPr lang="ru-RU" sz="7200" dirty="0" err="1" smtClean="0"/>
              <a:t>дітей</a:t>
            </a:r>
            <a:r>
              <a:rPr lang="ru-RU" sz="7200" dirty="0" smtClean="0"/>
              <a:t> повинна </a:t>
            </a:r>
            <a:r>
              <a:rPr lang="ru-RU" sz="7200" dirty="0" err="1" smtClean="0"/>
              <a:t>людина</a:t>
            </a:r>
            <a:r>
              <a:rPr lang="ru-RU" sz="7200" dirty="0" smtClean="0"/>
              <a:t>, яка </a:t>
            </a:r>
            <a:r>
              <a:rPr lang="ru-RU" sz="7200" dirty="0" err="1" smtClean="0"/>
              <a:t>має</a:t>
            </a:r>
            <a:r>
              <a:rPr lang="ru-RU" sz="7200" dirty="0" smtClean="0"/>
              <a:t> </a:t>
            </a:r>
            <a:r>
              <a:rPr lang="ru-RU" sz="7200" dirty="0" err="1" smtClean="0"/>
              <a:t>спеціальну</a:t>
            </a:r>
            <a:r>
              <a:rPr lang="ru-RU" sz="7200" dirty="0" smtClean="0"/>
              <a:t> </a:t>
            </a:r>
            <a:r>
              <a:rPr lang="ru-RU" sz="7200" dirty="0" err="1" smtClean="0"/>
              <a:t>підготовку</a:t>
            </a:r>
            <a:r>
              <a:rPr lang="ru-RU" sz="7200" dirty="0" smtClean="0"/>
              <a:t> й </a:t>
            </a:r>
            <a:r>
              <a:rPr lang="ru-RU" sz="7200" dirty="0" err="1" smtClean="0"/>
              <a:t>відповідний</a:t>
            </a:r>
            <a:r>
              <a:rPr lang="ru-RU" sz="7200" dirty="0" smtClean="0"/>
              <a:t> </a:t>
            </a:r>
            <a:r>
              <a:rPr lang="ru-RU" sz="7200" dirty="0" err="1" smtClean="0"/>
              <a:t>досвід</a:t>
            </a:r>
            <a:r>
              <a:rPr lang="ru-RU" sz="7200" dirty="0" smtClean="0"/>
              <a:t> </a:t>
            </a:r>
            <a:r>
              <a:rPr lang="ru-RU" sz="7200" dirty="0" err="1" smtClean="0"/>
              <a:t>роботи</a:t>
            </a:r>
            <a:r>
              <a:rPr lang="ru-RU" sz="7200" dirty="0" smtClean="0"/>
              <a:t>.</a:t>
            </a:r>
          </a:p>
          <a:p>
            <a:pPr marL="0" indent="0">
              <a:buNone/>
            </a:pPr>
            <a:r>
              <a:rPr lang="ru-RU" sz="7200" dirty="0" smtClean="0"/>
              <a:t>7. </a:t>
            </a:r>
            <a:r>
              <a:rPr lang="ru-RU" sz="7200" dirty="0" err="1" smtClean="0"/>
              <a:t>Невід'ємна</a:t>
            </a:r>
            <a:r>
              <a:rPr lang="ru-RU" sz="7200" dirty="0" smtClean="0"/>
              <a:t> </a:t>
            </a:r>
            <a:r>
              <a:rPr lang="ru-RU" sz="7200" dirty="0" err="1" smtClean="0"/>
              <a:t>частина</a:t>
            </a:r>
            <a:r>
              <a:rPr lang="ru-RU" sz="7200" dirty="0" smtClean="0"/>
              <a:t> </a:t>
            </a:r>
            <a:r>
              <a:rPr lang="ru-RU" sz="7200" dirty="0" err="1" smtClean="0"/>
              <a:t>програми</a:t>
            </a:r>
            <a:r>
              <a:rPr lang="ru-RU" sz="7200" dirty="0" smtClean="0"/>
              <a:t> - система </a:t>
            </a:r>
            <a:r>
              <a:rPr lang="ru-RU" sz="7200" dirty="0" err="1" smtClean="0"/>
              <a:t>її</a:t>
            </a:r>
            <a:r>
              <a:rPr lang="ru-RU" sz="7200" dirty="0" smtClean="0"/>
              <a:t> </a:t>
            </a:r>
            <a:r>
              <a:rPr lang="ru-RU" sz="7200" dirty="0" err="1" smtClean="0"/>
              <a:t>оцінки</a:t>
            </a:r>
            <a:r>
              <a:rPr lang="ru-RU" sz="7200" dirty="0" smtClean="0"/>
              <a:t>. </a:t>
            </a:r>
            <a:r>
              <a:rPr lang="ru-RU" sz="7200" dirty="0" err="1" smtClean="0"/>
              <a:t>Важливо</a:t>
            </a:r>
            <a:r>
              <a:rPr lang="ru-RU" sz="7200" dirty="0" smtClean="0"/>
              <a:t> </a:t>
            </a:r>
            <a:r>
              <a:rPr lang="ru-RU" sz="7200" dirty="0" err="1" smtClean="0"/>
              <a:t>визначити</a:t>
            </a:r>
            <a:r>
              <a:rPr lang="ru-RU" sz="7200" dirty="0" smtClean="0"/>
              <a:t>, </a:t>
            </a:r>
            <a:r>
              <a:rPr lang="ru-RU" sz="7200" dirty="0" err="1" smtClean="0"/>
              <a:t>якою</a:t>
            </a:r>
            <a:r>
              <a:rPr lang="ru-RU" sz="7200" dirty="0" smtClean="0"/>
              <a:t> </a:t>
            </a:r>
            <a:r>
              <a:rPr lang="ru-RU" sz="7200" dirty="0" err="1" smtClean="0"/>
              <a:t>мірою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дитина</a:t>
            </a:r>
            <a:r>
              <a:rPr lang="ru-RU" sz="7200" dirty="0" smtClean="0"/>
              <a:t> </a:t>
            </a:r>
            <a:r>
              <a:rPr lang="ru-RU" sz="7200" dirty="0" err="1" smtClean="0"/>
              <a:t>досягає</a:t>
            </a:r>
            <a:r>
              <a:rPr lang="ru-RU" sz="7200" dirty="0" smtClean="0"/>
              <a:t> </a:t>
            </a:r>
            <a:r>
              <a:rPr lang="ru-RU" sz="7200" dirty="0" err="1" smtClean="0"/>
              <a:t>поставлених</a:t>
            </a:r>
            <a:r>
              <a:rPr lang="ru-RU" sz="7200" dirty="0" smtClean="0"/>
              <a:t> </a:t>
            </a:r>
            <a:r>
              <a:rPr lang="ru-RU" sz="7200" dirty="0" err="1" smtClean="0"/>
              <a:t>цілей</a:t>
            </a:r>
            <a:r>
              <a:rPr lang="ru-RU" sz="7200" dirty="0" smtClean="0"/>
              <a:t>. У </a:t>
            </a:r>
            <a:r>
              <a:rPr lang="ru-RU" sz="7200" dirty="0" err="1" smtClean="0"/>
              <a:t>такий</a:t>
            </a:r>
            <a:r>
              <a:rPr lang="ru-RU" sz="7200" dirty="0" smtClean="0"/>
              <a:t> </a:t>
            </a:r>
            <a:r>
              <a:rPr lang="ru-RU" sz="7200" dirty="0" err="1" smtClean="0"/>
              <a:t>спосіб</a:t>
            </a:r>
            <a:r>
              <a:rPr lang="ru-RU" sz="7200" dirty="0" smtClean="0"/>
              <a:t> </a:t>
            </a:r>
            <a:r>
              <a:rPr lang="ru-RU" sz="7200" dirty="0" err="1" smtClean="0"/>
              <a:t>можна</a:t>
            </a:r>
            <a:r>
              <a:rPr lang="ru-RU" sz="7200" dirty="0" smtClean="0"/>
              <a:t> </a:t>
            </a:r>
            <a:r>
              <a:rPr lang="ru-RU" sz="7200" dirty="0" err="1" smtClean="0"/>
              <a:t>виявити</a:t>
            </a:r>
            <a:r>
              <a:rPr lang="ru-RU" sz="7200" dirty="0" smtClean="0"/>
              <a:t> </a:t>
            </a:r>
            <a:r>
              <a:rPr lang="ru-RU" sz="7200" dirty="0" err="1" smtClean="0"/>
              <a:t>слабкі</a:t>
            </a:r>
            <a:r>
              <a:rPr lang="ru-RU" sz="7200" dirty="0" smtClean="0"/>
              <a:t> </a:t>
            </a:r>
            <a:r>
              <a:rPr lang="ru-RU" sz="7200" dirty="0" err="1" smtClean="0"/>
              <a:t>місця</a:t>
            </a:r>
            <a:r>
              <a:rPr lang="ru-RU" sz="7200" dirty="0" smtClean="0"/>
              <a:t> </a:t>
            </a:r>
            <a:r>
              <a:rPr lang="ru-RU" sz="7200" dirty="0" err="1" smtClean="0"/>
              <a:t>програми</a:t>
            </a:r>
            <a:r>
              <a:rPr lang="ru-RU" sz="7200" dirty="0" smtClean="0"/>
              <a:t> й </a:t>
            </a:r>
            <a:r>
              <a:rPr lang="ru-RU" sz="7200" dirty="0" err="1" smtClean="0"/>
              <a:t>визначити</a:t>
            </a:r>
            <a:r>
              <a:rPr lang="ru-RU" sz="7200" dirty="0" smtClean="0"/>
              <a:t>, </a:t>
            </a:r>
            <a:r>
              <a:rPr lang="ru-RU" sz="7200" dirty="0" err="1" smtClean="0"/>
              <a:t>наскільки</a:t>
            </a:r>
            <a:r>
              <a:rPr lang="ru-RU" sz="7200" dirty="0" smtClean="0"/>
              <a:t> вона </a:t>
            </a:r>
            <a:r>
              <a:rPr lang="ru-RU" sz="7200" dirty="0" err="1" smtClean="0"/>
              <a:t>задовольняє</a:t>
            </a:r>
            <a:r>
              <a:rPr lang="ru-RU" sz="7200" dirty="0" smtClean="0"/>
              <a:t> потреби </a:t>
            </a:r>
            <a:r>
              <a:rPr lang="ru-RU" sz="7200" dirty="0" err="1" smtClean="0"/>
              <a:t>дитини</a:t>
            </a:r>
            <a:r>
              <a:rPr lang="ru-RU" sz="7200" dirty="0" smtClean="0"/>
              <a:t>. Тому повинна </a:t>
            </a:r>
            <a:r>
              <a:rPr lang="ru-RU" sz="7200" dirty="0" err="1" smtClean="0"/>
              <a:t>мати</a:t>
            </a:r>
            <a:r>
              <a:rPr lang="ru-RU" sz="7200" dirty="0" smtClean="0"/>
              <a:t> </a:t>
            </a:r>
            <a:r>
              <a:rPr lang="ru-RU" sz="7200" dirty="0" err="1" smtClean="0"/>
              <a:t>місце</a:t>
            </a:r>
            <a:r>
              <a:rPr lang="ru-RU" sz="7200" dirty="0" smtClean="0"/>
              <a:t> добре </a:t>
            </a:r>
            <a:r>
              <a:rPr lang="ru-RU" sz="7200" dirty="0" err="1" smtClean="0"/>
              <a:t>організована</a:t>
            </a:r>
            <a:r>
              <a:rPr lang="ru-RU" sz="7200" dirty="0" smtClean="0"/>
              <a:t>, </a:t>
            </a:r>
            <a:r>
              <a:rPr lang="ru-RU" sz="7200" dirty="0" err="1" smtClean="0"/>
              <a:t>ефективна</a:t>
            </a:r>
            <a:r>
              <a:rPr lang="ru-RU" sz="7200" dirty="0" smtClean="0"/>
              <a:t> й </a:t>
            </a:r>
            <a:r>
              <a:rPr lang="ru-RU" sz="7200" dirty="0" err="1" smtClean="0"/>
              <a:t>постійно</a:t>
            </a:r>
            <a:r>
              <a:rPr lang="ru-RU" sz="7200" dirty="0" smtClean="0"/>
              <a:t> </a:t>
            </a:r>
            <a:r>
              <a:rPr lang="ru-RU" sz="7200" dirty="0" err="1" smtClean="0"/>
              <a:t>діюча</a:t>
            </a:r>
            <a:r>
              <a:rPr lang="ru-RU" sz="7200" dirty="0" smtClean="0"/>
              <a:t> система </a:t>
            </a:r>
            <a:r>
              <a:rPr lang="ru-RU" sz="7200" dirty="0" err="1" smtClean="0"/>
              <a:t>виявлення</a:t>
            </a:r>
            <a:r>
              <a:rPr lang="ru-RU" sz="7200" dirty="0" smtClean="0"/>
              <a:t> </a:t>
            </a:r>
            <a:r>
              <a:rPr lang="ru-RU" sz="7200" dirty="0" err="1" smtClean="0"/>
              <a:t>обдарованості</a:t>
            </a:r>
            <a:r>
              <a:rPr lang="ru-RU" sz="7200" dirty="0" smtClean="0"/>
              <a:t>, в </a:t>
            </a:r>
            <a:r>
              <a:rPr lang="ru-RU" sz="7200" dirty="0" err="1" smtClean="0"/>
              <a:t>якій</a:t>
            </a:r>
            <a:r>
              <a:rPr lang="ru-RU" sz="7200" dirty="0" smtClean="0"/>
              <a:t> </a:t>
            </a:r>
            <a:r>
              <a:rPr lang="ru-RU" sz="7200" dirty="0" err="1" smtClean="0"/>
              <a:t>беруть</a:t>
            </a:r>
            <a:r>
              <a:rPr lang="ru-RU" sz="7200" dirty="0" smtClean="0"/>
              <a:t> участь і батьки.</a:t>
            </a:r>
          </a:p>
          <a:p>
            <a:pPr marL="0" indent="0">
              <a:buNone/>
            </a:pPr>
            <a:r>
              <a:rPr lang="ru-RU" sz="7200" dirty="0" smtClean="0"/>
              <a:t>8. </a:t>
            </a:r>
            <a:r>
              <a:rPr lang="ru-RU" sz="7200" dirty="0" err="1" smtClean="0"/>
              <a:t>Щоб</a:t>
            </a:r>
            <a:r>
              <a:rPr lang="ru-RU" sz="7200" dirty="0" smtClean="0"/>
              <a:t> </a:t>
            </a:r>
            <a:r>
              <a:rPr lang="ru-RU" sz="7200" dirty="0" err="1" smtClean="0"/>
              <a:t>забезпечити</a:t>
            </a:r>
            <a:r>
              <a:rPr lang="ru-RU" sz="7200" dirty="0" smtClean="0"/>
              <a:t> </a:t>
            </a:r>
            <a:r>
              <a:rPr lang="ru-RU" sz="7200" dirty="0" err="1" smtClean="0"/>
              <a:t>поступальний</a:t>
            </a:r>
            <a:r>
              <a:rPr lang="ru-RU" sz="7200" dirty="0" smtClean="0"/>
              <a:t> </a:t>
            </a:r>
            <a:r>
              <a:rPr lang="ru-RU" sz="7200" dirty="0" err="1" smtClean="0"/>
              <a:t>хід</a:t>
            </a:r>
            <a:r>
              <a:rPr lang="ru-RU" sz="7200" dirty="0" smtClean="0"/>
              <a:t> </a:t>
            </a:r>
            <a:r>
              <a:rPr lang="ru-RU" sz="7200" dirty="0" err="1" smtClean="0"/>
              <a:t>розвитку</a:t>
            </a:r>
            <a:r>
              <a:rPr lang="ru-RU" sz="7200" dirty="0" smtClean="0"/>
              <a:t>, </a:t>
            </a:r>
            <a:r>
              <a:rPr lang="ru-RU" sz="7200" dirty="0" err="1" smtClean="0"/>
              <a:t>програма</a:t>
            </a:r>
            <a:r>
              <a:rPr lang="ru-RU" sz="7200" dirty="0" smtClean="0"/>
              <a:t> повинна </a:t>
            </a:r>
            <a:r>
              <a:rPr lang="ru-RU" sz="7200" dirty="0" err="1" smtClean="0"/>
              <a:t>передбачати</a:t>
            </a:r>
            <a:r>
              <a:rPr lang="ru-RU" sz="7200" dirty="0" smtClean="0"/>
              <a:t> </a:t>
            </a:r>
            <a:r>
              <a:rPr lang="ru-RU" sz="7200" dirty="0" err="1" smtClean="0"/>
              <a:t>оптимальний</a:t>
            </a:r>
            <a:r>
              <a:rPr lang="ru-RU" sz="7200" dirty="0" smtClean="0"/>
              <a:t> і </a:t>
            </a:r>
            <a:r>
              <a:rPr lang="ru-RU" sz="7200" dirty="0" err="1" smtClean="0"/>
              <a:t>плановий</a:t>
            </a:r>
            <a:r>
              <a:rPr lang="ru-RU" sz="7200" dirty="0" smtClean="0"/>
              <a:t> </a:t>
            </a:r>
            <a:r>
              <a:rPr lang="ru-RU" sz="7200" dirty="0" err="1" smtClean="0"/>
              <a:t>перехід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дитини</a:t>
            </a:r>
            <a:r>
              <a:rPr lang="ru-RU" sz="7200" dirty="0" smtClean="0"/>
              <a:t> з одного </a:t>
            </a:r>
            <a:r>
              <a:rPr lang="ru-RU" sz="7200" dirty="0" err="1" smtClean="0"/>
              <a:t>рівня</a:t>
            </a:r>
            <a:r>
              <a:rPr lang="ru-RU" sz="7200" dirty="0" smtClean="0"/>
              <a:t> на </a:t>
            </a:r>
            <a:r>
              <a:rPr lang="ru-RU" sz="7200" dirty="0" err="1" smtClean="0"/>
              <a:t>іншій</a:t>
            </a:r>
            <a:r>
              <a:rPr lang="ru-RU" sz="7200" dirty="0" smtClean="0"/>
              <a:t>. </a:t>
            </a:r>
            <a:r>
              <a:rPr lang="ru-RU" sz="7200" dirty="0" err="1" smtClean="0"/>
              <a:t>Це</a:t>
            </a:r>
            <a:r>
              <a:rPr lang="ru-RU" sz="7200" dirty="0" smtClean="0"/>
              <a:t> </a:t>
            </a:r>
            <a:r>
              <a:rPr lang="ru-RU" sz="7200" dirty="0" err="1" smtClean="0"/>
              <a:t>вимагає</a:t>
            </a:r>
            <a:r>
              <a:rPr lang="ru-RU" sz="7200" dirty="0" smtClean="0"/>
              <a:t> </a:t>
            </a:r>
            <a:r>
              <a:rPr lang="ru-RU" sz="7200" dirty="0" err="1" smtClean="0"/>
              <a:t>спільних</a:t>
            </a:r>
            <a:r>
              <a:rPr lang="ru-RU" sz="7200" dirty="0" smtClean="0"/>
              <a:t> </a:t>
            </a:r>
            <a:r>
              <a:rPr lang="ru-RU" sz="7200" dirty="0" err="1" smtClean="0"/>
              <a:t>зусиль</a:t>
            </a:r>
            <a:r>
              <a:rPr lang="ru-RU" sz="7200" dirty="0" smtClean="0"/>
              <a:t> </a:t>
            </a:r>
            <a:r>
              <a:rPr lang="ru-RU" sz="7200" dirty="0" err="1" smtClean="0"/>
              <a:t>адміністрації</a:t>
            </a:r>
            <a:r>
              <a:rPr lang="ru-RU" sz="7200" dirty="0" smtClean="0"/>
              <a:t>, </a:t>
            </a:r>
            <a:r>
              <a:rPr lang="ru-RU" sz="7200" dirty="0" err="1" smtClean="0"/>
              <a:t>учителів</a:t>
            </a:r>
            <a:r>
              <a:rPr lang="ru-RU" sz="7200" dirty="0" smtClean="0"/>
              <a:t> і </a:t>
            </a:r>
            <a:r>
              <a:rPr lang="ru-RU" sz="7200" dirty="0" err="1" smtClean="0"/>
              <a:t>батьків</a:t>
            </a:r>
            <a:r>
              <a:rPr lang="ru-RU" sz="7200" dirty="0" smtClean="0"/>
              <a:t>.</a:t>
            </a:r>
          </a:p>
          <a:p>
            <a:pPr marL="0" indent="0">
              <a:buNone/>
            </a:pPr>
            <a:r>
              <a:rPr lang="ru-RU" sz="7200" dirty="0" smtClean="0"/>
              <a:t>9. Одного </a:t>
            </a:r>
            <a:r>
              <a:rPr lang="ru-RU" sz="7200" dirty="0" err="1" smtClean="0"/>
              <a:t>інтелекту</a:t>
            </a:r>
            <a:r>
              <a:rPr lang="ru-RU" sz="7200" dirty="0" smtClean="0"/>
              <a:t> в </a:t>
            </a:r>
            <a:r>
              <a:rPr lang="ru-RU" sz="7200" dirty="0" err="1" smtClean="0"/>
              <a:t>житті</a:t>
            </a:r>
            <a:r>
              <a:rPr lang="ru-RU" sz="7200" dirty="0" smtClean="0"/>
              <a:t> </a:t>
            </a:r>
            <a:r>
              <a:rPr lang="ru-RU" sz="7200" dirty="0" err="1" smtClean="0"/>
              <a:t>недостатньо</a:t>
            </a:r>
            <a:r>
              <a:rPr lang="ru-RU" sz="7200" dirty="0" smtClean="0"/>
              <a:t>, тому </a:t>
            </a:r>
            <a:r>
              <a:rPr lang="ru-RU" sz="7200" dirty="0" err="1" smtClean="0"/>
              <a:t>програма</a:t>
            </a:r>
            <a:r>
              <a:rPr lang="ru-RU" sz="7200" dirty="0" smtClean="0"/>
              <a:t> повинна </a:t>
            </a:r>
            <a:r>
              <a:rPr lang="ru-RU" sz="7200" dirty="0" err="1" smtClean="0"/>
              <a:t>розвивати</a:t>
            </a:r>
            <a:r>
              <a:rPr lang="ru-RU" sz="7200" dirty="0" smtClean="0"/>
              <a:t> </a:t>
            </a:r>
            <a:r>
              <a:rPr lang="ru-RU" sz="7200" dirty="0" err="1" smtClean="0"/>
              <a:t>цілеспрямованість</a:t>
            </a:r>
            <a:r>
              <a:rPr lang="ru-RU" sz="7200" dirty="0" smtClean="0"/>
              <a:t>, </a:t>
            </a:r>
            <a:r>
              <a:rPr lang="ru-RU" sz="7200" dirty="0" err="1" smtClean="0"/>
              <a:t>наполегливість</a:t>
            </a:r>
            <a:r>
              <a:rPr lang="ru-RU" sz="7200" dirty="0" smtClean="0"/>
              <a:t> і </a:t>
            </a:r>
            <a:r>
              <a:rPr lang="ru-RU" sz="7200" dirty="0" err="1" smtClean="0"/>
              <a:t>бажання</a:t>
            </a:r>
            <a:r>
              <a:rPr lang="ru-RU" sz="7200" dirty="0" smtClean="0"/>
              <a:t> довести справу до </a:t>
            </a:r>
            <a:r>
              <a:rPr lang="ru-RU" sz="7200" dirty="0" err="1" smtClean="0"/>
              <a:t>кінця</a:t>
            </a:r>
            <a:r>
              <a:rPr lang="ru-RU" sz="7200" dirty="0" smtClean="0"/>
              <a:t>.</a:t>
            </a:r>
          </a:p>
          <a:p>
            <a:pPr marL="0" indent="0">
              <a:buNone/>
            </a:pPr>
            <a:r>
              <a:rPr lang="ru-RU" sz="7200" dirty="0" smtClean="0"/>
              <a:t>10. </a:t>
            </a:r>
            <a:r>
              <a:rPr lang="ru-RU" sz="7200" dirty="0" err="1" smtClean="0"/>
              <a:t>Програма</a:t>
            </a:r>
            <a:r>
              <a:rPr lang="ru-RU" sz="7200" dirty="0" smtClean="0"/>
              <a:t> повинна </a:t>
            </a:r>
            <a:r>
              <a:rPr lang="ru-RU" sz="7200" dirty="0" err="1" smtClean="0"/>
              <a:t>передбачати</a:t>
            </a:r>
            <a:r>
              <a:rPr lang="ru-RU" sz="7200" dirty="0" smtClean="0"/>
              <a:t> </a:t>
            </a:r>
            <a:r>
              <a:rPr lang="ru-RU" sz="7200" dirty="0" err="1" smtClean="0"/>
              <a:t>розвиток</a:t>
            </a:r>
            <a:r>
              <a:rPr lang="ru-RU" sz="7200" dirty="0" smtClean="0"/>
              <a:t> </a:t>
            </a:r>
            <a:r>
              <a:rPr lang="ru-RU" sz="7200" dirty="0" err="1" smtClean="0"/>
              <a:t>творчих</a:t>
            </a:r>
            <a:r>
              <a:rPr lang="ru-RU" sz="7200" dirty="0" smtClean="0"/>
              <a:t> </a:t>
            </a:r>
            <a:r>
              <a:rPr lang="ru-RU" sz="7200" dirty="0" err="1" smtClean="0"/>
              <a:t>здібностей</a:t>
            </a:r>
            <a:r>
              <a:rPr lang="ru-RU" sz="7200" dirty="0" smtClean="0"/>
              <a:t> </a:t>
            </a:r>
            <a:r>
              <a:rPr lang="ru-RU" sz="7200" dirty="0" err="1" smtClean="0"/>
              <a:t>дитини</a:t>
            </a:r>
            <a:r>
              <a:rPr lang="ru-RU" sz="7200" dirty="0" smtClean="0"/>
              <a:t>.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0640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024" y="0"/>
            <a:ext cx="5521657" cy="713048"/>
          </a:xfrm>
        </p:spPr>
        <p:txBody>
          <a:bodyPr>
            <a:normAutofit/>
          </a:bodyPr>
          <a:lstStyle/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Етапи роботи з обдарованими дітьми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107" y="713048"/>
            <a:ext cx="7268571" cy="59880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упровадження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(проблемно-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активна участь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метою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760" y="464024"/>
            <a:ext cx="3760385" cy="363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53" y="4101152"/>
            <a:ext cx="3127398" cy="293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05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465" y="0"/>
            <a:ext cx="6763603" cy="631162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вчителя з обдарованими дітьми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995" y="822515"/>
            <a:ext cx="6163102" cy="5803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і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Ділові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Участь у конкурсах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Участь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сприятимуть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26" y="822515"/>
            <a:ext cx="4352604" cy="580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4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86" y="146761"/>
            <a:ext cx="4319263" cy="753991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 обдарованих дітей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585" y="900752"/>
            <a:ext cx="11553967" cy="124194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Існує багато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допомагають пізнати творчу, обдаровану дитину з креативністю її мислення. Зокрема: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1453487"/>
            <a:ext cx="10072048" cy="51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994" y="0"/>
            <a:ext cx="9908273" cy="4794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12" y="5026606"/>
            <a:ext cx="108477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Діагностика обдарованості насамперед спирається на результати продуктивної діяльності: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Підсумки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олімпіад;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Змагань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Дані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психолого-педагогічних обстежень.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0893" y="0"/>
            <a:ext cx="2123364" cy="440093"/>
          </a:xfrm>
        </p:spPr>
        <p:txBody>
          <a:bodyPr>
            <a:normAutofit/>
          </a:bodyPr>
          <a:lstStyle/>
          <a:p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 Струпа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8" y="600457"/>
            <a:ext cx="9990162" cy="596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21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407" y="0"/>
            <a:ext cx="6477002" cy="660207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 та диференціація обдарованих дітей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569" y="660207"/>
            <a:ext cx="10515600" cy="677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Успіхи у навчанні не завжди дають змогу встановити рівень обдарованості та прогнозувати її розвиток. Ось список хиб, яких можна припуститися ототожнюючи обдарованих і відмінників.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57" y="1547862"/>
            <a:ext cx="9062112" cy="52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325" y="28342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Талановиті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багатство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неоціненний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статок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Сам факт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людству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гідне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по-своєму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того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багатство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примножити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максимально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можливою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користю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віднайти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і правильно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Відтак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гарантом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соціально-економічного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культурно-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83" y="3100244"/>
            <a:ext cx="8939283" cy="3525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7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851710" cy="549275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 повинен бути вчитель у роботі з обдарованими дітьми</a:t>
            </a:r>
            <a:r>
              <a:rPr lang="en-US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682388"/>
            <a:ext cx="8024884" cy="59995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інтелігентним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ерудованим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бути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умілим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психологом.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оновлювати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свою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07" y="859809"/>
            <a:ext cx="4167114" cy="564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83929"/>
            <a:ext cx="8079475" cy="58171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вразливих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чуттєвих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«я».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я-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концепцію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емпатію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атмосферу,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набуває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людьми.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Дотримуйтеся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й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 межу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допустимої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Скеровуйте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русло,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приносила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активізує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їхню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широко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самостійного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Привчайте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легше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адаптуватися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Тісно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співпрацюйте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батьками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53101" y="0"/>
            <a:ext cx="7718946" cy="440093"/>
          </a:xfrm>
        </p:spPr>
        <p:txBody>
          <a:bodyPr>
            <a:normAutofit/>
          </a:bodyPr>
          <a:lstStyle/>
          <a:p>
            <a:r>
              <a:rPr lang="uk-UA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ятка вчителю для роботи з обдарованими дітьми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475" y="411838"/>
            <a:ext cx="3835021" cy="62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845" y="133113"/>
            <a:ext cx="3160594" cy="412797"/>
          </a:xfrm>
        </p:spPr>
        <p:txBody>
          <a:bodyPr>
            <a:normAutofit fontScale="90000"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</a:t>
            </a:r>
            <a:r>
              <a:rPr lang="uk-UA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ятати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364" y="774747"/>
            <a:ext cx="11778018" cy="32376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не повинен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вихваляти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вирізняти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заохотити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ставатиме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неприязнь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не повинен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вундеркінда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Недоречне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роздратованість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ревнощі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зловмисне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прилюдне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неприпустима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погано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60" y="3792230"/>
            <a:ext cx="6700028" cy="3065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9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30" y="0"/>
            <a:ext cx="12069170" cy="67010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7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7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7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7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7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en-US" sz="7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77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Підхоплюй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зразу,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підкреслюючи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нового.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оперування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предметами,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ідеями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вирішує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Вчіть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систематичній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самооцінці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Не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запам'ятовування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формул,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одностороннього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 є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варіативні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Культивуй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творчу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атмосферу -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думки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зустрічає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визнанням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Вчіть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чужі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ровесники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ставляться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попередити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Найкращим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здібному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характерно, 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терпимість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ініціативу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Підкидай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захоплювати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геніальних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з'являється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Вчіть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доводити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особистим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творчу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семінарських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занять, свят.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програмового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залучай до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випереджувальних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розвиваючі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Активно залучай до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ініціативу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165" y="0"/>
            <a:ext cx="11840570" cy="55714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вимагається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психолого-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об’єктивності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гумору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неупередженості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енергійності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нервово-психічної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розпізнавати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проявах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руховій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заохочувати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однолітків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створюючи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обдарувань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професійно-педагогічної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ерудиція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дартність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дивергентність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діалектичне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бачення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неординарність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❖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самосвідомості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морально-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етична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48" y="3179928"/>
            <a:ext cx="3528447" cy="3391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6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8418" y="0"/>
            <a:ext cx="10515600" cy="637743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 креативності Торренса. Діагностика творчого мислення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0" y="760861"/>
            <a:ext cx="7710984" cy="578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20" y="2344002"/>
            <a:ext cx="3744036" cy="280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4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65" y="271462"/>
            <a:ext cx="7227944" cy="6586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427" y="1835155"/>
            <a:ext cx="5299881" cy="41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7103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Обдарованість людини- це маленький паросточок, який ледве прокльовується із землі і вимагає до себе величезної уваги. Необхідно пестити і леліяти, доглядати за ним, зробити все необхідне, щоб він виріс і дав рясний плід.</a:t>
            </a:r>
          </a:p>
          <a:p>
            <a:pPr marL="0" indent="0" algn="ctr">
              <a:buNone/>
            </a:pPr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 А. Сухомлинський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836" y="0"/>
            <a:ext cx="10515600" cy="1325563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Розглядаючи питання обдарованості, неможливо обійтися без визначення змісту таких понять: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119" y="1511726"/>
            <a:ext cx="10515600" cy="5025551"/>
          </a:xfrm>
        </p:spPr>
        <p:txBody>
          <a:bodyPr>
            <a:normAutofit fontScale="70000" lnSpcReduction="20000"/>
          </a:bodyPr>
          <a:lstStyle/>
          <a:p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Задатки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уроджені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анатомо-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основою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їхній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однакових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опанувати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Обдарованість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незвичайних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неабияких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одному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видах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людьми.</a:t>
            </a:r>
          </a:p>
          <a:p>
            <a:pPr lvl="0"/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Обдарована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у тому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іншому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різко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ровесників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розумовим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наслідком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задатків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так і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сприятливих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buNone/>
            </a:pPr>
            <a:endParaRPr lang="ru-RU" sz="3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uk-UA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 діти мають вищі порівняно з більшістю учнями інтелектуальні здібності, потяг до навчання, творчі можливості; мають активну пізнавальну потребу, що домінує; відчувають радість від здобуття знань, розумової праці.</a:t>
            </a:r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1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89" y="0"/>
            <a:ext cx="8152407" cy="6714699"/>
          </a:xfrm>
        </p:spPr>
      </p:pic>
    </p:spTree>
    <p:extLst>
      <p:ext uri="{BB962C8B-B14F-4D97-AF65-F5344CB8AC3E}">
        <p14:creationId xmlns:p14="http://schemas.microsoft.com/office/powerpoint/2010/main" val="21538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239" y="0"/>
            <a:ext cx="10515600" cy="781287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Деякі психологічні особливості обдарованих дітей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583" y="781287"/>
            <a:ext cx="11594911" cy="55509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психосоціального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сильно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рано;</a:t>
            </a: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яскрава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уява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вимисел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реальність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зливаються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воєдино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добре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гумору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обожнюють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незгідності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т. п.);</a:t>
            </a: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вирішувати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не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силу;</a:t>
            </a: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перебільшені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страхи й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невербальних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проявів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оточуючими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підвищена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вразливість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ранимість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всепоглинаюча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цікавість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розмаїття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перебивають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дослухують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люблять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докопуватись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істини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послатись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деякій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згадують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Помічено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сплять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сплять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 ось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тонкої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моторики,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ручної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пізнанням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нерівність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нормами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роздратування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боку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росту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85" y="187705"/>
            <a:ext cx="10515600" cy="945060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 категорії обдарованих дітей можна визначити умовно</a:t>
            </a:r>
            <a:r>
              <a:rPr lang="en-US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5" y="968991"/>
            <a:ext cx="5759355" cy="56911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незвичайно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якісь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успіхів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неабиякі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старшому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1" y="1046705"/>
            <a:ext cx="5430672" cy="553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/>
          </a:bodyPr>
          <a:lstStyle/>
          <a:p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Сфери обдарованості дітей</a:t>
            </a:r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33" y="1170532"/>
            <a:ext cx="10515600" cy="512108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Інтелектуальна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сфера.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вирізняється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гарною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пам’яттю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допитливістю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добре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розв’язує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практичного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академічних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математики,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природознавства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допитлива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пристосовується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легко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лідерство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себе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художньої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вирізняються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оригінальністю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легко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співає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Рухова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сфера.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Тонка і точна моторика,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зорово-моторна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широкий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діапазон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добре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тілом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рухових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881" y="283427"/>
            <a:ext cx="6722660" cy="643127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(за Л.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Холлінгуорт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Ворожість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них нудна й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нецікава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здібностям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поведінці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каральні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заходи.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люблять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байдужі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котрими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захоплюються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однолітки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ізоляції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Конформність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відкиданні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інтересами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обдарованої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Занурення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Замислюються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релігійних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вірувань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т. п.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Невідповідність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Часто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віддають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спілкуванню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старшими, і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лідерами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11" y="151614"/>
            <a:ext cx="4790364" cy="351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41" y="3594052"/>
            <a:ext cx="3753934" cy="318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23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171" y="283239"/>
            <a:ext cx="5521657" cy="672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</a:t>
            </a:r>
            <a:r>
              <a:rPr lang="ru-RU" sz="2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уразливості</a:t>
            </a:r>
            <a:r>
              <a:rPr 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обдарованих</a:t>
            </a:r>
            <a:r>
              <a:rPr 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7593" y="504968"/>
            <a:ext cx="6209731" cy="61414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рагнення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перфекціонізм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заспокоюються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незадоволеності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себе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нереалістичні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часто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завищені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засмучуються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надчутливість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сприйнятливі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слова 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невербальні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неприйняття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оточуючими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Часто таких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гіперактивними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реагують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подразники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роду;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потреба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увазі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вони часто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монополізують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тертя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нетерпимість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нетерпимість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стоять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них за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5" y="619291"/>
            <a:ext cx="5238044" cy="343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8" y="4050210"/>
            <a:ext cx="4078117" cy="270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1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2660</Words>
  <Application>Microsoft Office PowerPoint</Application>
  <PresentationFormat>Широкоэкранный</PresentationFormat>
  <Paragraphs>177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Розглядаючи питання обдарованості, неможливо обійтися без визначення змісту таких понять:</vt:lpstr>
      <vt:lpstr>Презентация PowerPoint</vt:lpstr>
      <vt:lpstr>Деякі психологічні особливості обдарованих дітей</vt:lpstr>
      <vt:lpstr>Які категорії обдарованих дітей можна визначити умовно?</vt:lpstr>
      <vt:lpstr>Сфери обдарованості дітей</vt:lpstr>
      <vt:lpstr>Презентация PowerPoint</vt:lpstr>
      <vt:lpstr>Причини уразливості обдарованих дітей </vt:lpstr>
      <vt:lpstr>Презентация PowerPoint</vt:lpstr>
      <vt:lpstr>Презентация PowerPoint</vt:lpstr>
      <vt:lpstr>Система пошуку обдарованих дітей</vt:lpstr>
      <vt:lpstr>Презентация PowerPoint</vt:lpstr>
      <vt:lpstr>Етапи роботи з обдарованими дітьми</vt:lpstr>
      <vt:lpstr>Форми роботи вчителя з обдарованими дітьми</vt:lpstr>
      <vt:lpstr>Виявлення обдарованих дітей</vt:lpstr>
      <vt:lpstr>Презентация PowerPoint</vt:lpstr>
      <vt:lpstr>Тест Струпа</vt:lpstr>
      <vt:lpstr>Пошук та диференціація обдарованих дітей</vt:lpstr>
      <vt:lpstr>Яким повинен бути вчитель у роботі з обдарованими дітьми?</vt:lpstr>
      <vt:lpstr>Пам’ятка вчителю для роботи з обдарованими дітьми</vt:lpstr>
      <vt:lpstr>Важливо пам’ятати</vt:lpstr>
      <vt:lpstr>Презентация PowerPoint</vt:lpstr>
      <vt:lpstr>Презентация PowerPoint</vt:lpstr>
      <vt:lpstr>Тест креативності Торренса. Діагностика творчого мислення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2022-10-24T06:51:19Z</dcterms:created>
  <dcterms:modified xsi:type="dcterms:W3CDTF">2022-10-25T06:24:32Z</dcterms:modified>
</cp:coreProperties>
</file>