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4" r:id="rId1"/>
  </p:sldMasterIdLst>
  <p:notesMasterIdLst>
    <p:notesMasterId r:id="rId26"/>
  </p:notesMasterIdLst>
  <p:sldIdLst>
    <p:sldId id="256" r:id="rId2"/>
    <p:sldId id="261" r:id="rId3"/>
    <p:sldId id="259" r:id="rId4"/>
    <p:sldId id="374" r:id="rId5"/>
    <p:sldId id="262" r:id="rId6"/>
    <p:sldId id="316" r:id="rId7"/>
    <p:sldId id="334" r:id="rId8"/>
    <p:sldId id="340" r:id="rId9"/>
    <p:sldId id="343" r:id="rId10"/>
    <p:sldId id="319" r:id="rId11"/>
    <p:sldId id="402" r:id="rId12"/>
    <p:sldId id="383" r:id="rId13"/>
    <p:sldId id="384" r:id="rId14"/>
    <p:sldId id="385" r:id="rId15"/>
    <p:sldId id="403" r:id="rId16"/>
    <p:sldId id="404" r:id="rId17"/>
    <p:sldId id="398" r:id="rId18"/>
    <p:sldId id="396" r:id="rId19"/>
    <p:sldId id="391" r:id="rId20"/>
    <p:sldId id="393" r:id="rId21"/>
    <p:sldId id="399" r:id="rId22"/>
    <p:sldId id="400" r:id="rId23"/>
    <p:sldId id="401" r:id="rId24"/>
    <p:sldId id="380" r:id="rId2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6600"/>
    <a:srgbClr val="0000CC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6684" autoAdjust="0"/>
  </p:normalViewPr>
  <p:slideViewPr>
    <p:cSldViewPr>
      <p:cViewPr varScale="1">
        <p:scale>
          <a:sx n="104" d="100"/>
          <a:sy n="104" d="100"/>
        </p:scale>
        <p:origin x="2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3BADF8-7090-474D-BA1C-F8EB0C36E442}" type="datetimeFigureOut">
              <a:rPr lang="uk-UA"/>
              <a:pPr>
                <a:defRPr/>
              </a:pPr>
              <a:t>06.11.2022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1BE818-383B-4B3E-B6C0-52B20520D143}" type="slidenum">
              <a:rPr lang="uk-UA" altLang="uk-UA"/>
              <a:pPr/>
              <a:t>‹№›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761988-5678-4749-AA27-C7AF4E64D513}" type="slidenum">
              <a:rPr lang="uk-UA" altLang="uk-UA"/>
              <a:pPr/>
              <a:t>2</a:t>
            </a:fld>
            <a:endParaRPr lang="uk-UA" alt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EFC8FF-462C-4373-A569-B01E8BFF9709}" type="slidenum">
              <a:rPr lang="uk-UA" altLang="uk-UA"/>
              <a:pPr/>
              <a:t>4</a:t>
            </a:fld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F16C4-C4C3-4630-BAFD-3A466F223256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4170758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5E38B-B373-45E4-B747-F29E0FB8008B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95169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9DA1F-BB9E-4BE1-A505-0663E9D689A0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923361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D02CC-08E5-42E3-9028-6E1A84F290A4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617468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5BDAC-3745-4E3B-BA79-715B0B3320B4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4475361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1AEF7-717A-41D9-A6DA-53C0E55AD86E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9072740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FE2A9-9507-4CC6-8032-027BE5C95477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5515948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1BF10-709C-4CE6-A964-830C166DC1C6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818462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6DD7A-B8F0-4A9A-8B6F-22F454784DF5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828624"/>
      </p:ext>
    </p:extLst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2B8FE-F171-4B6E-A55E-5B90150563EA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0723261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6D2EF-B68F-473D-A0A5-5480F645E4EC}" type="slidenum">
              <a:rPr lang="ru-RU" altLang="ru-RU"/>
              <a:pPr/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7016283"/>
      </p:ext>
    </p:extLst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74FF9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5F2A04A-AFD4-44DB-86AE-FC1915C14B06}" type="slidenum">
              <a:rPr lang="ru-RU" altLang="ru-RU"/>
              <a:pPr/>
              <a:t>‹№›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ransition spd="slow">
    <p:check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svita.u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" y="1838325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b="1" smtClean="0">
                <a:solidFill>
                  <a:srgbClr val="002060"/>
                </a:solidFill>
                <a:latin typeface="Times New Roman" pitchFamily="18" charset="0"/>
              </a:rPr>
              <a:t>Формувальне оцінювання  в  НУШ</a:t>
            </a:r>
            <a:br>
              <a:rPr lang="uk-UA" altLang="ru-RU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b="1" i="1" smtClean="0">
                <a:solidFill>
                  <a:srgbClr val="006600"/>
                </a:solidFill>
                <a:latin typeface="Cambria" pitchFamily="18" charset="0"/>
              </a:rPr>
              <a:t/>
            </a:r>
            <a:br>
              <a:rPr lang="ru-RU" altLang="ru-RU" b="1" i="1" smtClean="0">
                <a:solidFill>
                  <a:srgbClr val="006600"/>
                </a:solidFill>
                <a:latin typeface="Cambria" pitchFamily="18" charset="0"/>
              </a:rPr>
            </a:br>
            <a:r>
              <a:rPr lang="ru-RU" altLang="ru-RU" sz="6000" b="1" i="1" smtClean="0">
                <a:solidFill>
                  <a:srgbClr val="006600"/>
                </a:solidFill>
                <a:latin typeface="Cambria" pitchFamily="18" charset="0"/>
              </a:rPr>
              <a:t>  </a:t>
            </a:r>
            <a:r>
              <a:rPr lang="ru-RU" altLang="ru-RU" sz="4000" b="1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altLang="ru-RU" sz="2000" b="1" smtClean="0">
                <a:solidFill>
                  <a:srgbClr val="002060"/>
                </a:solidFill>
                <a:latin typeface="Times New Roman" pitchFamily="18" charset="0"/>
              </a:rPr>
            </a:br>
            <a:endParaRPr lang="uk-UA" altLang="ru-RU" sz="4000" b="1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4905" t="25391" r="20936" b="19922"/>
          <a:stretch>
            <a:fillRect/>
          </a:stretch>
        </p:blipFill>
        <p:spPr bwMode="auto">
          <a:xfrm>
            <a:off x="750376" y="5119067"/>
            <a:ext cx="999103" cy="1271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Рисунок 6" descr="Картинки по запросу вф крок за кроком л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110163"/>
            <a:ext cx="9493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7" descr="https://imzo.gov.ua/wp-content/uploads/2016/06/logo-DNU_IITZO5-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618163"/>
            <a:ext cx="29130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5730875"/>
            <a:ext cx="12954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5072063" y="4357688"/>
            <a:ext cx="3643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b="1"/>
              <a:t>Підготувала</a:t>
            </a:r>
          </a:p>
          <a:p>
            <a:r>
              <a:rPr lang="uk-UA" altLang="uk-UA"/>
              <a:t>вчитель вищої кваліфікаційної категорії </a:t>
            </a:r>
            <a:r>
              <a:rPr lang="uk-UA" altLang="uk-UA" i="1"/>
              <a:t>Карпилівського ліцею</a:t>
            </a:r>
          </a:p>
          <a:p>
            <a:r>
              <a:rPr lang="uk-UA" altLang="uk-UA" b="1"/>
              <a:t>Антикало Ганна Андріївна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188913"/>
            <a:ext cx="4572000" cy="83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latin typeface="Impact" pitchFamily="34" charset="0"/>
              </a:rPr>
              <a:t>Очікування   батьків </a:t>
            </a:r>
          </a:p>
        </p:txBody>
      </p:sp>
      <p:pic>
        <p:nvPicPr>
          <p:cNvPr id="11267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077913"/>
            <a:ext cx="6353175" cy="5780087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25371" r="17708" b="67804"/>
          <a:stretch>
            <a:fillRect/>
          </a:stretch>
        </p:blipFill>
        <p:spPr bwMode="auto">
          <a:xfrm>
            <a:off x="0" y="322263"/>
            <a:ext cx="91440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20975" r="27612" b="34982"/>
          <a:stretch>
            <a:fillRect/>
          </a:stretch>
        </p:blipFill>
        <p:spPr bwMode="auto">
          <a:xfrm>
            <a:off x="225425" y="1244600"/>
            <a:ext cx="6632575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6" t="29816" r="25616" b="31482"/>
          <a:stretch>
            <a:fillRect/>
          </a:stretch>
        </p:blipFill>
        <p:spPr bwMode="auto">
          <a:xfrm>
            <a:off x="6732588" y="4037013"/>
            <a:ext cx="2411412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33682" r="19749" b="49831"/>
          <a:stretch>
            <a:fillRect/>
          </a:stretch>
        </p:blipFill>
        <p:spPr bwMode="auto">
          <a:xfrm>
            <a:off x="500063" y="4429125"/>
            <a:ext cx="45291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6165850"/>
            <a:ext cx="20478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218683"/>
              </p:ext>
            </p:extLst>
          </p:nvPr>
        </p:nvGraphicFramePr>
        <p:xfrm>
          <a:off x="127000" y="115888"/>
          <a:ext cx="8905875" cy="6567488"/>
        </p:xfrm>
        <a:graphic>
          <a:graphicData uri="http://schemas.openxmlformats.org/drawingml/2006/table">
            <a:tbl>
              <a:tblPr/>
              <a:tblGrid>
                <a:gridCol w="29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5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398">
                <a:tc>
                  <a:txBody>
                    <a:bodyPr/>
                    <a:lstStyle/>
                    <a:p>
                      <a:endParaRPr lang="uk-UA" sz="1000" dirty="0"/>
                    </a:p>
                  </a:txBody>
                  <a:tcPr marL="52806" marR="52806" marT="26406" marB="26406"/>
                </a:tc>
                <a:tc>
                  <a:txBody>
                    <a:bodyPr/>
                    <a:lstStyle/>
                    <a:p>
                      <a:endParaRPr lang="uk-UA" sz="1000"/>
                    </a:p>
                  </a:txBody>
                  <a:tcPr marL="52806" marR="52806" marT="26406" marB="26406"/>
                </a:tc>
                <a:tc>
                  <a:txBody>
                    <a:bodyPr/>
                    <a:lstStyle/>
                    <a:p>
                      <a:endParaRPr lang="uk-UA" sz="1000"/>
                    </a:p>
                  </a:txBody>
                  <a:tcPr marL="52806" marR="52806" marT="26406" marB="264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540">
                <a:tc>
                  <a:txBody>
                    <a:bodyPr/>
                    <a:lstStyle/>
                    <a:p>
                      <a:r>
                        <a:rPr lang="uk-UA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mbria" pitchFamily="18" charset="0"/>
                        </a:rPr>
                        <a:t>формувальне оцінювання (</a:t>
                      </a:r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mbria" pitchFamily="18" charset="0"/>
                        </a:rPr>
                        <a:t>assessment):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uk-UA" sz="3600" b="1" i="0" u="none" strike="noStrike" dirty="0" smtClean="0">
                          <a:solidFill>
                            <a:srgbClr val="006600"/>
                          </a:solidFill>
                          <a:effectLst/>
                          <a:latin typeface="Cambria" pitchFamily="18" charset="0"/>
                        </a:rPr>
                        <a:t>  Обидва:</a:t>
                      </a:r>
                    </a:p>
                    <a:p>
                      <a:endParaRPr lang="uk-UA" sz="1800" b="1" i="0" u="none" strike="noStrike" dirty="0" smtClean="0">
                        <a:solidFill>
                          <a:srgbClr val="010101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r>
                        <a:rPr lang="uk-UA" sz="1800" b="1" i="0" u="none" strike="noStrike" noProof="0" dirty="0" smtClean="0">
                          <a:solidFill>
                            <a:srgbClr val="141414"/>
                          </a:solidFill>
                          <a:effectLst/>
                          <a:latin typeface="Cambria" pitchFamily="18" charset="0"/>
                        </a:rPr>
                        <a:t>Вимагають критеріїв</a:t>
                      </a: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r>
                        <a:rPr lang="uk-UA" sz="1800" b="1" i="0" u="none" strike="noStrike" noProof="0" dirty="0" smtClean="0">
                          <a:solidFill>
                            <a:srgbClr val="141414"/>
                          </a:solidFill>
                          <a:effectLst/>
                          <a:latin typeface="Cambria" pitchFamily="18" charset="0"/>
                        </a:rPr>
                        <a:t>Застосовують засоби вимірювання</a:t>
                      </a: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endParaRPr lang="ru-RU" sz="1800" b="1" i="0" u="none" strike="noStrike" dirty="0" smtClean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  <a:p>
                      <a:r>
                        <a:rPr lang="ru-RU" sz="1800" b="1" i="0" u="none" strike="noStrike" dirty="0" smtClean="0">
                          <a:solidFill>
                            <a:srgbClr val="141414"/>
                          </a:solidFill>
                          <a:effectLst/>
                          <a:latin typeface="Cambria" pitchFamily="18" charset="0"/>
                        </a:rPr>
                        <a:t>Є </a:t>
                      </a:r>
                      <a:r>
                        <a:rPr lang="uk-UA" sz="1800" b="1" i="0" u="none" strike="noStrike" noProof="0" dirty="0" smtClean="0">
                          <a:solidFill>
                            <a:srgbClr val="141414"/>
                          </a:solidFill>
                          <a:effectLst/>
                          <a:latin typeface="Cambria" pitchFamily="18" charset="0"/>
                        </a:rPr>
                        <a:t>доказовими</a:t>
                      </a:r>
                    </a:p>
                    <a:p>
                      <a:endParaRPr lang="uk-UA" sz="1800" b="1" i="0" u="none" strike="noStrike" dirty="0" smtClean="0">
                        <a:solidFill>
                          <a:srgbClr val="01010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mbria" pitchFamily="18" charset="0"/>
                        </a:rPr>
                        <a:t>Підсумкове оцінювання: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733">
                <a:tc>
                  <a:txBody>
                    <a:bodyPr/>
                    <a:lstStyle/>
                    <a:p>
                      <a:r>
                        <a:rPr lang="uk-UA" sz="1800" b="1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Оцінює </a:t>
                      </a:r>
                      <a:r>
                        <a:rPr lang="uk-UA" sz="1800" b="1" i="0" u="none" strike="noStrike" dirty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процес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0" u="none" strike="noStrike" dirty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 </a:t>
                      </a:r>
                      <a:r>
                        <a:rPr lang="uk-UA" sz="1800" b="1" i="0" u="none" strike="noStrike" noProof="0" dirty="0" smtClean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Оцінює</a:t>
                      </a:r>
                      <a:r>
                        <a:rPr lang="ru-RU" sz="1800" b="1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  </a:t>
                      </a:r>
                      <a:r>
                        <a:rPr lang="ru-RU" sz="1800" b="1" i="0" u="none" strike="noStrike" dirty="0" smtClean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результат</a:t>
                      </a:r>
                      <a:endParaRPr lang="ru-RU" sz="1800" b="1" i="0" u="none" strike="noStrike" dirty="0">
                        <a:solidFill>
                          <a:srgbClr val="141414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540">
                <a:tc>
                  <a:txBody>
                    <a:bodyPr/>
                    <a:lstStyle/>
                    <a:p>
                      <a:r>
                        <a:rPr lang="uk-UA" sz="1800" b="1" i="0" u="none" strike="noStrike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Завжди є позитивним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0" u="none" strike="noStrike" dirty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Виносить оціночне судження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540">
                <a:tc>
                  <a:txBody>
                    <a:bodyPr/>
                    <a:lstStyle/>
                    <a:p>
                      <a:r>
                        <a:rPr lang="uk-UA" sz="1800" b="1" i="0" u="none" strike="noStrike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Індивідуалізоване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0" u="none" strike="noStrike" dirty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Застосовується відповідно до стандартів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0246">
                <a:tc>
                  <a:txBody>
                    <a:bodyPr/>
                    <a:lstStyle/>
                    <a:p>
                      <a:r>
                        <a:rPr lang="uk-UA" sz="1800" b="1" i="0" u="none" strike="noStrike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Є ціннісним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i="0" u="none" strike="noStrike" dirty="0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Показує недоліки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491">
                <a:tc>
                  <a:txBody>
                    <a:bodyPr/>
                    <a:lstStyle/>
                    <a:p>
                      <a:r>
                        <a:rPr lang="uk-UA" sz="1800" b="1" i="0" u="none" strike="noStrike">
                          <a:solidFill>
                            <a:srgbClr val="010101"/>
                          </a:solidFill>
                          <a:effectLst/>
                          <a:latin typeface="Cambria" pitchFamily="18" charset="0"/>
                        </a:rPr>
                        <a:t>Дає зворотний зв’язок</a:t>
                      </a:r>
                    </a:p>
                  </a:txBody>
                  <a:tcPr marL="55006" marR="55006" marT="55014" marB="5501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b="1">
                        <a:latin typeface="Cambria" pitchFamily="18" charset="0"/>
                      </a:endParaRPr>
                    </a:p>
                  </a:txBody>
                  <a:tcPr marL="52806" marR="52806" marT="26406" marB="26406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uk-UA" sz="1800" b="1" dirty="0">
                        <a:latin typeface="Cambria" pitchFamily="18" charset="0"/>
                      </a:endParaRPr>
                    </a:p>
                  </a:txBody>
                  <a:tcPr marL="52806" marR="52806" marT="26406" marB="26406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630" name="Rectangle 1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314325" y="260350"/>
            <a:ext cx="8829675" cy="30972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ru-RU" altLang="uk-UA" sz="18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uk-UA" sz="1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uk-UA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188913"/>
            <a:ext cx="8280400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rgbClr val="006600"/>
                </a:solidFill>
                <a:latin typeface="Cambria" pitchFamily="18" charset="0"/>
                <a:cs typeface="Arial" charset="0"/>
              </a:rPr>
              <a:t>2. Формувальне і підсумкове оцінювання підпорядковані різним цілям:</a:t>
            </a:r>
          </a:p>
          <a:p>
            <a:pPr>
              <a:defRPr/>
            </a:pPr>
            <a:endParaRPr lang="uk-UA" dirty="0">
              <a:latin typeface="Arial" charset="0"/>
              <a:cs typeface="Arial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формувальне оцінювання (</a:t>
            </a:r>
            <a:r>
              <a:rPr lang="en-US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assessment) </a:t>
            </a:r>
            <a:r>
              <a:rPr lang="uk-UA" sz="2400" b="1" dirty="0">
                <a:solidFill>
                  <a:srgbClr val="002060"/>
                </a:solidFill>
                <a:latin typeface="Arial" charset="0"/>
                <a:cs typeface="Arial" charset="0"/>
              </a:rPr>
              <a:t>має на меті підвищити якість;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uk-UA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підсумкове оцінювання (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evaluation) </a:t>
            </a:r>
            <a:r>
              <a:rPr lang="uk-UA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має на меті оцінити якість</a:t>
            </a:r>
            <a:r>
              <a:rPr lang="uk-UA" b="1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05125"/>
            <a:ext cx="45069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-17463" y="0"/>
            <a:ext cx="8902701" cy="1570038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Формувальне оцінювання (</a:t>
            </a:r>
            <a:r>
              <a:rPr lang="en-US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assessment) </a:t>
            </a:r>
            <a: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здійснюється під час навчального процесу,</a:t>
            </a:r>
            <a:b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підсумкове (</a:t>
            </a:r>
            <a:r>
              <a:rPr lang="en-US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evaluation) – </a:t>
            </a:r>
            <a: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його завершенні.</a:t>
            </a:r>
            <a:b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uk-UA" sz="2400" b="1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818489"/>
              </p:ext>
            </p:extLst>
          </p:nvPr>
        </p:nvGraphicFramePr>
        <p:xfrm>
          <a:off x="179388" y="1268413"/>
          <a:ext cx="8713788" cy="5359422"/>
        </p:xfrm>
        <a:graphic>
          <a:graphicData uri="http://schemas.openxmlformats.org/drawingml/2006/table">
            <a:tbl>
              <a:tblPr/>
              <a:tblGrid>
                <a:gridCol w="4356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6318">
                <a:tc>
                  <a:txBody>
                    <a:bodyPr/>
                    <a:lstStyle/>
                    <a:p>
                      <a:r>
                        <a:rPr lang="uk-UA" sz="3200" b="1" i="0" u="none" strike="noStrike" dirty="0">
                          <a:solidFill>
                            <a:srgbClr val="002060"/>
                          </a:solidFill>
                          <a:effectLst/>
                          <a:latin typeface="ProximaNova"/>
                        </a:rPr>
                        <a:t>Формувальне оцінювання</a:t>
                      </a:r>
                      <a:endParaRPr lang="uk-UA" sz="3200" b="0" i="0" u="none" strike="noStrike" dirty="0">
                        <a:solidFill>
                          <a:srgbClr val="002060"/>
                        </a:solidFill>
                        <a:effectLst/>
                        <a:latin typeface="ProximaNova"/>
                      </a:endParaRP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200" b="1" i="0" u="none" strike="noStrike" dirty="0">
                          <a:solidFill>
                            <a:srgbClr val="C00000"/>
                          </a:solidFill>
                          <a:effectLst/>
                          <a:latin typeface="ProximaNova"/>
                        </a:rPr>
                        <a:t>Підсумкове оцінювання</a:t>
                      </a:r>
                      <a:endParaRPr lang="uk-UA" sz="3200" b="0" i="0" u="none" strike="noStrike" dirty="0">
                        <a:solidFill>
                          <a:srgbClr val="C00000"/>
                        </a:solidFill>
                        <a:effectLst/>
                        <a:latin typeface="ProximaNova"/>
                      </a:endParaRP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80">
                <a:tc>
                  <a:txBody>
                    <a:bodyPr/>
                    <a:lstStyle/>
                    <a:p>
                      <a:r>
                        <a:rPr lang="uk-UA" sz="2000" b="1" i="0" u="none" strike="noStrike" dirty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Перевіряє, як триває навчання</a:t>
                      </a: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i="0" u="none" strike="noStrike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Перевіряє, що було вивчено</a:t>
                      </a: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398">
                <a:tc>
                  <a:txBody>
                    <a:bodyPr/>
                    <a:lstStyle/>
                    <a:p>
                      <a:r>
                        <a:rPr lang="uk-UA" sz="2000" b="1" i="0" u="none" strike="noStrike" noProof="0" dirty="0" err="1" smtClean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Діагностувальне</a:t>
                      </a:r>
                      <a:r>
                        <a:rPr lang="uk-UA" sz="2000" b="1" i="0" u="none" strike="noStrike" noProof="0" dirty="0" smtClean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: ідентифікує сфери, де необхідне покращення</a:t>
                      </a:r>
                      <a:endParaRPr lang="uk-UA" sz="2000" b="1" i="0" u="none" strike="noStrike" noProof="0" dirty="0">
                        <a:solidFill>
                          <a:srgbClr val="010101"/>
                        </a:solidFill>
                        <a:effectLst/>
                        <a:latin typeface="ProximaNova"/>
                      </a:endParaRP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i="0" u="none" strike="noStrike" noProof="0" dirty="0" smtClean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Оціночне: вимірює досягнення певного рівня</a:t>
                      </a:r>
                      <a:endParaRPr lang="uk-UA" sz="2000" b="1" i="0" u="none" strike="noStrike" noProof="0" dirty="0">
                        <a:solidFill>
                          <a:srgbClr val="010101"/>
                        </a:solidFill>
                        <a:effectLst/>
                        <a:latin typeface="ProximaNova"/>
                      </a:endParaRP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601">
                <a:tc>
                  <a:txBody>
                    <a:bodyPr/>
                    <a:lstStyle/>
                    <a:p>
                      <a:r>
                        <a:rPr lang="uk-UA" sz="2000" b="1" i="0" u="none" strike="noStrike" dirty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Ідентифікує недоліки і покращує навчання</a:t>
                      </a: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i="0" u="none" strike="noStrike" dirty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Судить про якість</a:t>
                      </a: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601">
                <a:tc>
                  <a:txBody>
                    <a:bodyPr/>
                    <a:lstStyle/>
                    <a:p>
                      <a:r>
                        <a:rPr lang="ru-RU" sz="2000" b="1" i="0" u="none" strike="noStrike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Здійснюється під час навчального процесу</a:t>
                      </a: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i="0" u="none" strike="noStrike" noProof="0" dirty="0" smtClean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Відбувається в кінці навчального процесу</a:t>
                      </a:r>
                      <a:endParaRPr lang="uk-UA" sz="2000" b="1" i="0" u="none" strike="noStrike" noProof="0" dirty="0">
                        <a:solidFill>
                          <a:srgbClr val="010101"/>
                        </a:solidFill>
                        <a:effectLst/>
                        <a:latin typeface="ProximaNova"/>
                      </a:endParaRP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601">
                <a:tc>
                  <a:txBody>
                    <a:bodyPr/>
                    <a:lstStyle/>
                    <a:p>
                      <a:r>
                        <a:rPr lang="ru-RU" sz="2000" b="1" i="0" u="none" strike="noStrike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Допомагає учням вчитися один в одного</a:t>
                      </a: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i="0" u="none" strike="noStrike" noProof="0" dirty="0" smtClean="0">
                          <a:solidFill>
                            <a:srgbClr val="010101"/>
                          </a:solidFill>
                          <a:effectLst/>
                          <a:latin typeface="ProximaNova"/>
                        </a:rPr>
                        <a:t>Змушує учнів конкурувати між собою</a:t>
                      </a:r>
                      <a:endParaRPr lang="uk-UA" sz="2000" b="1" i="0" u="none" strike="noStrike" noProof="0" dirty="0">
                        <a:solidFill>
                          <a:srgbClr val="010101"/>
                        </a:solidFill>
                        <a:effectLst/>
                        <a:latin typeface="ProximaNova"/>
                      </a:endParaRPr>
                    </a:p>
                  </a:txBody>
                  <a:tcPr marL="78515" marR="78515" marT="78503" marB="785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63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25000" r="19270" b="17891"/>
          <a:stretch>
            <a:fillRect/>
          </a:stretch>
        </p:blipFill>
        <p:spPr bwMode="auto">
          <a:xfrm>
            <a:off x="265113" y="214313"/>
            <a:ext cx="8521700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0" y="571500"/>
            <a:ext cx="8929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i="1">
                <a:solidFill>
                  <a:srgbClr val="FF0000"/>
                </a:solidFill>
              </a:rPr>
              <a:t>Цифрові технології та інструменти дають можливість відразу отримати зворотній зв'язок.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4438"/>
            <a:ext cx="6096000" cy="728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Сервіси для створення вікторин, опитувальників, онлайн тестувань</a:t>
            </a:r>
            <a:endParaRPr lang="uk-UA" b="1" dirty="0">
              <a:solidFill>
                <a:schemeClr val="accent6">
                  <a:lumMod val="50000"/>
                </a:schemeClr>
              </a:solidFill>
              <a:ea typeface="Calibri"/>
            </a:endParaRPr>
          </a:p>
        </p:txBody>
      </p:sp>
      <p:pic>
        <p:nvPicPr>
          <p:cNvPr id="6" name="Picture 4" descr="Quizlet: что это и как работает? | Skyte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857375"/>
            <a:ext cx="3311525" cy="1857375"/>
          </a:xfrm>
          <a:prstGeom prst="rect">
            <a:avLst/>
          </a:prstGeom>
          <a:noFill/>
          <a:ln>
            <a:solidFill>
              <a:schemeClr val="accent3"/>
            </a:solidFill>
          </a:ln>
          <a:extLst/>
        </p:spPr>
      </p:pic>
      <p:pic>
        <p:nvPicPr>
          <p:cNvPr id="7" name="Picture 6" descr="Quizizz - сервис для создания викторин и тест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1857375"/>
            <a:ext cx="3206750" cy="1803400"/>
          </a:xfrm>
          <a:prstGeom prst="rect">
            <a:avLst/>
          </a:prstGeom>
          <a:noFill/>
          <a:ln>
            <a:solidFill>
              <a:schemeClr val="accent3"/>
            </a:solidFill>
          </a:ln>
          <a:extLst/>
        </p:spPr>
      </p:pic>
      <p:sp>
        <p:nvSpPr>
          <p:cNvPr id="17414" name="Прямоугольник 7"/>
          <p:cNvSpPr>
            <a:spLocks noChangeArrowheads="1"/>
          </p:cNvSpPr>
          <p:nvPr/>
        </p:nvSpPr>
        <p:spPr bwMode="auto">
          <a:xfrm>
            <a:off x="214313" y="3643313"/>
            <a:ext cx="8929687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uk-UA" altLang="en-US" b="1" i="1">
                <a:solidFill>
                  <a:srgbClr val="002060"/>
                </a:solidFill>
                <a:latin typeface="Cambria" panose="02040503050406030204" pitchFamily="18" charset="0"/>
              </a:rPr>
              <a:t>Ресурси, які дають можливість побачити результати роботи кожного учня зокрема та цілої групи разом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429125"/>
            <a:ext cx="4143375" cy="728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uk-UA" b="1" dirty="0" err="1">
                <a:solidFill>
                  <a:schemeClr val="accent6">
                    <a:lumMod val="50000"/>
                  </a:schemeClr>
                </a:solidFill>
              </a:rPr>
              <a:t>Мультисервіси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для створення інтерактивних завдань</a:t>
            </a:r>
            <a:endParaRPr lang="uk-UA" b="1" dirty="0">
              <a:solidFill>
                <a:schemeClr val="accent6">
                  <a:lumMod val="50000"/>
                </a:schemeClr>
              </a:solidFill>
              <a:ea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75" y="4286250"/>
            <a:ext cx="19034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learningapps.org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50" y="5000625"/>
            <a:ext cx="5286375" cy="1047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google-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google-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таблиці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418" name="Прямоугольник 11"/>
          <p:cNvSpPr>
            <a:spLocks noChangeArrowheads="1"/>
          </p:cNvSpPr>
          <p:nvPr/>
        </p:nvSpPr>
        <p:spPr bwMode="auto">
          <a:xfrm>
            <a:off x="285750" y="5929313"/>
            <a:ext cx="5143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en-US" b="1" i="1">
                <a:solidFill>
                  <a:srgbClr val="002060"/>
                </a:solidFill>
                <a:latin typeface="Cambria" panose="02040503050406030204" pitchFamily="18" charset="0"/>
              </a:rPr>
              <a:t>Використання </a:t>
            </a:r>
            <a:r>
              <a:rPr lang="en-US" altLang="en-US" b="1" i="1">
                <a:solidFill>
                  <a:srgbClr val="002060"/>
                </a:solidFill>
                <a:latin typeface="Cambria" panose="02040503050406030204" pitchFamily="18" charset="0"/>
              </a:rPr>
              <a:t>Google </a:t>
            </a:r>
            <a:r>
              <a:rPr lang="uk-UA" altLang="en-US" b="1" i="1">
                <a:solidFill>
                  <a:srgbClr val="002060"/>
                </a:solidFill>
                <a:latin typeface="Cambria" panose="02040503050406030204" pitchFamily="18" charset="0"/>
              </a:rPr>
              <a:t>форм з коментарями до відповідей </a:t>
            </a:r>
            <a:endParaRPr lang="en-US" altLang="uk-UA" b="1" i="1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4275" t="13020" r="15446" b="5469"/>
          <a:stretch/>
        </p:blipFill>
        <p:spPr>
          <a:xfrm>
            <a:off x="5414963" y="4143375"/>
            <a:ext cx="3729037" cy="243205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5647" b="2118"/>
          <a:stretch>
            <a:fillRect/>
          </a:stretch>
        </p:blipFill>
        <p:spPr bwMode="auto">
          <a:xfrm>
            <a:off x="250825" y="-7938"/>
            <a:ext cx="7551738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24706" r="3087" b="7256"/>
          <a:stretch>
            <a:fillRect/>
          </a:stretch>
        </p:blipFill>
        <p:spPr bwMode="auto">
          <a:xfrm>
            <a:off x="107950" y="117475"/>
            <a:ext cx="865981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9013825" cy="1938338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uk-UA" sz="24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здійснення формувального оцінювання робоча група МОН розробила Свідоцтво досягнень учня. Воно потрібне для того, щоб дати батькам і учням зрозумілий та стукруторований зворотний зв’язок про те, що відбувалося протягом навчального року чи семестру.</a:t>
            </a:r>
          </a:p>
        </p:txBody>
      </p:sp>
      <p:pic>
        <p:nvPicPr>
          <p:cNvPr id="20483" name="Picture 3" descr="D:\2 сесія\3 сесія\33135319_1949571885055977_89845963021510246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2" r="-4137" b="15497"/>
          <a:stretch>
            <a:fillRect/>
          </a:stretch>
        </p:blipFill>
        <p:spPr bwMode="auto">
          <a:xfrm>
            <a:off x="2339975" y="1981200"/>
            <a:ext cx="42656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6643688" cy="6169025"/>
          </a:xfrm>
        </p:spPr>
        <p:txBody>
          <a:bodyPr rtlCol="0">
            <a:normAutofit fontScale="90000"/>
          </a:bodyPr>
          <a:lstStyle/>
          <a:p>
            <a:pPr marL="457200" indent="-457200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Cambria" pitchFamily="18" charset="0"/>
              </a:rPr>
              <a:t>«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Наші пани в раді шкільній захотіли,щоб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школа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народна була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якимось   маленьким</a:t>
            </a:r>
            <a:b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університетом,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щоби    давала   дітям   усього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uk-UA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потрошки...           </a:t>
            </a:r>
            <a:br>
              <a:rPr lang="uk-UA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Дитині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в пізнішім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 житті  все 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се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        ні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на що не придасться, </a:t>
            </a:r>
            <a:br>
              <a:rPr lang="uk-UA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 в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голові  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її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 воно 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не в’яжеться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в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ніяку цілість,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а багато дечого в її літах </a:t>
            </a: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</a:rPr>
              <a:t> є  для   неї   зовсім  недоступне</a:t>
            </a:r>
            <a:r>
              <a:rPr lang="uk-UA" sz="2800" b="1" dirty="0">
                <a:solidFill>
                  <a:srgbClr val="002060"/>
                </a:solidFill>
                <a:latin typeface="Cambria" pitchFamily="18" charset="0"/>
              </a:rPr>
              <a:t>».   </a:t>
            </a:r>
            <a:br>
              <a:rPr lang="uk-UA" sz="28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uk-UA" sz="2800" b="1" i="1" dirty="0"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       </a:t>
            </a:r>
            <a:r>
              <a:rPr lang="uk-UA" sz="2800" b="1" i="1" dirty="0" smtClean="0"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                                         </a:t>
            </a:r>
            <a:r>
              <a:rPr lang="uk-UA" sz="2800" b="1" i="1" dirty="0" smtClean="0">
                <a:solidFill>
                  <a:srgbClr val="C00000"/>
                </a:solidFill>
                <a:latin typeface="Cambria" pitchFamily="18" charset="0"/>
              </a:rPr>
              <a:t>І.Я.Франко</a:t>
            </a:r>
            <a:r>
              <a:rPr lang="uk-UA" sz="5400" b="1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uk-UA" sz="5400" b="1" i="1" dirty="0">
                <a:solidFill>
                  <a:srgbClr val="C00000"/>
                </a:solidFill>
                <a:latin typeface="Cambria" pitchFamily="18" charset="0"/>
              </a:rPr>
            </a:br>
            <a:endParaRPr lang="uk-UA" dirty="0"/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33375"/>
            <a:ext cx="25241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013825" cy="3540125"/>
          </a:xfrm>
        </p:spPr>
        <p:txBody>
          <a:bodyPr>
            <a:spAutoFit/>
          </a:bodyPr>
          <a:lstStyle/>
          <a:p>
            <a:pPr eaLnBrk="1" hangingPunct="1"/>
            <a:r>
              <a:rPr lang="ru-RU" altLang="uk-UA" sz="28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Компетентності в обох частинах оцінюються за допомогою чотирьох рівнів: “має значні успіхи”, “демонструє помітний прогрес”, “досягає результати з допомогою вчителя”, “потребує значної уваги і допомоги”.</a:t>
            </a:r>
            <a:br>
              <a:rPr lang="ru-RU" altLang="uk-UA" sz="28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uk-UA" sz="28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uk-UA" sz="28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uk-UA" sz="2800" b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бачимо, у цьому списку немає варіанту на кшталт “низький рівень”.</a:t>
            </a:r>
          </a:p>
        </p:txBody>
      </p:sp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179388" y="3694113"/>
            <a:ext cx="81375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 b="1">
              <a:solidFill>
                <a:srgbClr val="002060"/>
              </a:solidFill>
            </a:endParaRPr>
          </a:p>
          <a:p>
            <a:r>
              <a:rPr lang="ru-RU" altLang="uk-UA" b="1">
                <a:solidFill>
                  <a:srgbClr val="002060"/>
                </a:solidFill>
              </a:rPr>
              <a:t>У кінці свідоцтва є поле для рекомендацій учителя, в якому він може написати, що потрібно робити дитині для покращення результатів. Наприклад, це може бути “проводити більше спостережень за природою”.</a:t>
            </a:r>
          </a:p>
          <a:p>
            <a:endParaRPr lang="ru-RU" altLang="uk-UA" b="1">
              <a:solidFill>
                <a:srgbClr val="002060"/>
              </a:solidFill>
            </a:endParaRPr>
          </a:p>
          <a:p>
            <a:r>
              <a:rPr lang="ru-RU" altLang="uk-UA" b="1">
                <a:solidFill>
                  <a:srgbClr val="002060"/>
                </a:solidFill>
              </a:rPr>
              <a:t>Нижче є поле для зворотного зв’язку батьків. Вони отримують два екземпляри свідоцтва – один лишають собі, інший – повертають у школу. Саме в другому екземплярі вони можуть вказати свої побажання.</a:t>
            </a:r>
            <a:endParaRPr lang="uk-UA" altLang="uk-UA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2531" name="Picture 3" descr="D:\фото телефон\31337876_964406577072969_12710333285851463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3742" r="5734" b="3760"/>
          <a:stretch>
            <a:fillRect/>
          </a:stretch>
        </p:blipFill>
        <p:spPr bwMode="auto">
          <a:xfrm>
            <a:off x="61913" y="404813"/>
            <a:ext cx="898683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3555" name="Picture 2" descr="D:\фото телефон\viber image а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73850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4579" name="Picture 3" descr="D:\фото телефон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77057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49950"/>
            <a:ext cx="23193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 r="10147" b="1907"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0"/>
            <a:ext cx="28892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8"/>
            <a:ext cx="7812088" cy="455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5600" b="1" dirty="0">
                <a:solidFill>
                  <a:srgbClr val="486113"/>
                </a:solidFill>
              </a:rPr>
              <a:t/>
            </a:r>
            <a:br>
              <a:rPr lang="ru-RU" altLang="ru-RU" sz="5600" b="1" dirty="0">
                <a:solidFill>
                  <a:srgbClr val="486113"/>
                </a:solidFill>
              </a:rPr>
            </a:br>
            <a:r>
              <a:rPr lang="ru-RU" altLang="ru-RU" sz="5600" b="1" dirty="0" err="1" smtClean="0">
                <a:solidFill>
                  <a:srgbClr val="002060"/>
                </a:solidFill>
                <a:latin typeface="Cambria" pitchFamily="18" charset="0"/>
              </a:rPr>
              <a:t>Сучасна</a:t>
            </a:r>
            <a:r>
              <a:rPr lang="ru-RU" altLang="ru-RU" sz="5600" b="1" dirty="0" smtClean="0">
                <a:solidFill>
                  <a:srgbClr val="002060"/>
                </a:solidFill>
                <a:latin typeface="Cambria" pitchFamily="18" charset="0"/>
              </a:rPr>
              <a:t>  система  </a:t>
            </a:r>
            <a:r>
              <a:rPr lang="ru-RU" altLang="ru-RU" sz="5600" b="1" dirty="0" err="1" smtClean="0">
                <a:solidFill>
                  <a:srgbClr val="002060"/>
                </a:solidFill>
                <a:latin typeface="Cambria" pitchFamily="18" charset="0"/>
              </a:rPr>
              <a:t>освіти</a:t>
            </a:r>
            <a:endParaRPr lang="ru-RU" altLang="ru-RU" sz="5600" b="1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9138"/>
            <a:ext cx="7416800" cy="439261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uk-UA" altLang="ru-RU" sz="4000" smtClean="0"/>
              <a:t>      </a:t>
            </a:r>
            <a:endParaRPr lang="uk-UA" altLang="ru-RU" sz="28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smtClean="0">
              <a:latin typeface="Times New Roman" panose="02020603050405020304" pitchFamily="18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84313"/>
            <a:ext cx="882173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2"/>
          <p:cNvSpPr>
            <a:spLocks noGrp="1"/>
          </p:cNvSpPr>
          <p:nvPr>
            <p:ph type="title"/>
          </p:nvPr>
        </p:nvSpPr>
        <p:spPr>
          <a:xfrm>
            <a:off x="107950" y="0"/>
            <a:ext cx="9036050" cy="19304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66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НУШ  - це  «школа компетентностей», </a:t>
            </a:r>
            <a:br>
              <a:rPr lang="ru-RU" altLang="ru-RU" sz="2800" b="1" smtClean="0">
                <a:solidFill>
                  <a:srgbClr val="0066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altLang="ru-RU" sz="2800" b="1" smtClean="0">
                <a:solidFill>
                  <a:srgbClr val="0066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яка співпрацюватиме з батьками</a:t>
            </a:r>
            <a:br>
              <a:rPr lang="ru-RU" altLang="ru-RU" sz="2800" b="1" smtClean="0">
                <a:solidFill>
                  <a:srgbClr val="006600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altLang="ru-RU" sz="2800" b="1" smtClean="0">
                <a:solidFill>
                  <a:srgbClr val="0066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і  враховуватиме індивідуальність дітей</a:t>
            </a:r>
            <a:endParaRPr lang="uk-UA" altLang="uk-UA" sz="2800" smtClean="0">
              <a:solidFill>
                <a:srgbClr val="0066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1720850"/>
            <a:ext cx="6750050" cy="5232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5DA2"/>
                </a:solidFill>
                <a:latin typeface="Cambria" pitchFamily="18" charset="0"/>
                <a:cs typeface="Arial" charset="0"/>
              </a:rPr>
              <a:t>Нова </a:t>
            </a:r>
            <a:r>
              <a:rPr lang="ru-RU" sz="3200" b="1" dirty="0" err="1">
                <a:solidFill>
                  <a:srgbClr val="005DA2"/>
                </a:solidFill>
                <a:latin typeface="Cambria" pitchFamily="18" charset="0"/>
                <a:cs typeface="Arial" charset="0"/>
              </a:rPr>
              <a:t>українська</a:t>
            </a:r>
            <a:r>
              <a:rPr lang="ru-RU" sz="3200" b="1" dirty="0">
                <a:solidFill>
                  <a:srgbClr val="005DA2"/>
                </a:solidFill>
                <a:latin typeface="Cambria" pitchFamily="18" charset="0"/>
                <a:cs typeface="Arial" charset="0"/>
              </a:rPr>
              <a:t> школа</a:t>
            </a:r>
            <a:r>
              <a:rPr lang="uk-UA" sz="3200" b="1" dirty="0">
                <a:solidFill>
                  <a:srgbClr val="005DA2"/>
                </a:solidFill>
                <a:latin typeface="Cambria" pitchFamily="18" charset="0"/>
                <a:cs typeface="Arial" charset="0"/>
              </a:rPr>
              <a:t> пропонує </a:t>
            </a:r>
            <a:r>
              <a:rPr lang="ru-RU" sz="3200" b="1" dirty="0">
                <a:solidFill>
                  <a:srgbClr val="005DA2"/>
                </a:solidFill>
                <a:latin typeface="Cambria" pitchFamily="18" charset="0"/>
                <a:cs typeface="Arial" charset="0"/>
                <a:hlinkClick r:id="rId3"/>
              </a:rPr>
              <a:t>9 </a:t>
            </a:r>
            <a:r>
              <a:rPr lang="ru-RU" sz="3200" b="1" dirty="0" err="1">
                <a:solidFill>
                  <a:srgbClr val="005DA2"/>
                </a:solidFill>
                <a:latin typeface="Cambria" pitchFamily="18" charset="0"/>
                <a:cs typeface="Arial" charset="0"/>
                <a:hlinkClick r:id="rId3"/>
              </a:rPr>
              <a:t>змін</a:t>
            </a:r>
            <a:endParaRPr lang="ru-RU" sz="3200" b="1" dirty="0">
              <a:solidFill>
                <a:srgbClr val="005DA2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Дитина — індивідуальність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Батьки – партнери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Умотивований вчитель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Навчання збільшиться до 12 років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Автономія школи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Справедливе фінансування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«Гроші ходять за дитиною»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«Так» — інклюзивній освіті</a:t>
            </a:r>
            <a:endParaRPr lang="uk-UA" sz="2800" dirty="0" smtClean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Нова школа — менше інтернатів</a:t>
            </a:r>
            <a:endParaRPr lang="uk-UA" sz="2800" b="1" dirty="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1402" r="20148" b="1402"/>
          <a:stretch>
            <a:fillRect/>
          </a:stretch>
        </p:blipFill>
        <p:spPr bwMode="auto">
          <a:xfrm>
            <a:off x="6516688" y="2565400"/>
            <a:ext cx="230346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773238"/>
          </a:xfrm>
        </p:spPr>
        <p:txBody>
          <a:bodyPr/>
          <a:lstStyle/>
          <a:p>
            <a:pPr eaLnBrk="1" hangingPunct="1"/>
            <a:r>
              <a:rPr lang="uk-UA" altLang="ru-RU" sz="5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НУШ</a:t>
            </a:r>
            <a:endParaRPr lang="ru-RU" altLang="ru-RU" sz="5400" b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73271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09625"/>
            <a:ext cx="78946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2700338" y="188913"/>
            <a:ext cx="25193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5400" b="1">
                <a:solidFill>
                  <a:srgbClr val="002060"/>
                </a:solidFill>
                <a:latin typeface="Cambria" panose="02040503050406030204" pitchFamily="18" charset="0"/>
              </a:rPr>
              <a:t>НУШ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r="2327"/>
          <a:stretch>
            <a:fillRect/>
          </a:stretch>
        </p:blipFill>
        <p:spPr bwMode="auto">
          <a:xfrm>
            <a:off x="323850" y="123825"/>
            <a:ext cx="8224838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1"/>
            <a:ext cx="7056784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cs typeface="Arial" charset="0"/>
              </a:rPr>
              <a:t> </a:t>
            </a:r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latin typeface="Cambria" pitchFamily="18" charset="0"/>
                <a:cs typeface="Arial" charset="0"/>
              </a:rPr>
              <a:t>Цінність  дитинства</a:t>
            </a:r>
            <a:endParaRPr lang="uk-UA" sz="5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9219" name="Прямоугольник 6"/>
          <p:cNvSpPr>
            <a:spLocks noChangeArrowheads="1"/>
          </p:cNvSpPr>
          <p:nvPr/>
        </p:nvSpPr>
        <p:spPr bwMode="auto">
          <a:xfrm>
            <a:off x="-88900" y="1628775"/>
            <a:ext cx="39592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uk-UA" sz="2800" b="1">
                <a:latin typeface="Cambria" panose="02040503050406030204" pitchFamily="18" charset="0"/>
              </a:rPr>
              <a:t>Відповідність  </a:t>
            </a:r>
          </a:p>
          <a:p>
            <a:pPr algn="ctr"/>
            <a:r>
              <a:rPr lang="ru-RU" altLang="uk-UA" sz="2800" b="1">
                <a:latin typeface="Cambria" panose="02040503050406030204" pitchFamily="18" charset="0"/>
              </a:rPr>
              <a:t>освітніх  вимог  </a:t>
            </a:r>
          </a:p>
          <a:p>
            <a:pPr algn="ctr"/>
            <a:r>
              <a:rPr lang="ru-RU" altLang="uk-UA" sz="2800" b="1">
                <a:latin typeface="Cambria" panose="02040503050406030204" pitchFamily="18" charset="0"/>
              </a:rPr>
              <a:t>віковим  особливостям  дитини,визнання  прав  дитини  на навчання  через  діяльність,зокрема  гру.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6628"/>
          <a:stretch>
            <a:fillRect/>
          </a:stretch>
        </p:blipFill>
        <p:spPr bwMode="auto">
          <a:xfrm>
            <a:off x="3879850" y="1111250"/>
            <a:ext cx="5243513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6" r="10793"/>
          <a:stretch>
            <a:fillRect/>
          </a:stretch>
        </p:blipFill>
        <p:spPr bwMode="auto">
          <a:xfrm>
            <a:off x="104775" y="1155700"/>
            <a:ext cx="732790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155" y="260648"/>
            <a:ext cx="8694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latin typeface="Cambria" pitchFamily="18" charset="0"/>
                <a:cs typeface="Arial" charset="0"/>
              </a:rPr>
              <a:t>Здоров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latin typeface="Cambria" pitchFamily="18" charset="0"/>
                <a:cs typeface="Arial" charset="0"/>
              </a:rPr>
              <a:t>’</a:t>
            </a:r>
            <a:r>
              <a:rPr lang="uk-UA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latin typeface="Cambria" pitchFamily="18" charset="0"/>
                <a:cs typeface="Arial" charset="0"/>
              </a:rPr>
              <a:t>язберігаючі</a:t>
            </a:r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latin typeface="Cambria" pitchFamily="18" charset="0"/>
                <a:cs typeface="Arial" charset="0"/>
              </a:rPr>
              <a:t>   </a:t>
            </a:r>
            <a:r>
              <a:rPr lang="uk-UA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00"/>
                </a:solidFill>
                <a:latin typeface="Cambria" pitchFamily="18" charset="0"/>
                <a:cs typeface="Arial" charset="0"/>
              </a:rPr>
              <a:t>технологіі</a:t>
            </a:r>
            <a:endParaRPr lang="uk-UA" sz="4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1278</TotalTime>
  <Words>435</Words>
  <Application>Microsoft Office PowerPoint</Application>
  <PresentationFormat>Екран (4:3)</PresentationFormat>
  <Paragraphs>90</Paragraphs>
  <Slides>24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</vt:lpstr>
      <vt:lpstr>Impact</vt:lpstr>
      <vt:lpstr>ProximaNova</vt:lpstr>
      <vt:lpstr>Times New Roman</vt:lpstr>
      <vt:lpstr>Wingdings</vt:lpstr>
      <vt:lpstr>Тема1</vt:lpstr>
      <vt:lpstr>        Формувальне оцінювання  в  НУШ         </vt:lpstr>
      <vt:lpstr>«Наші пани в раді шкільній захотіли,щоб школа народна була якимось   маленьким  університетом,  щоби    давала   дітям   усього  потрошки...             Дитині в пізнішім   житті  все  се            ні на що не придасться,   в  голові   її   воно  не в’яжеться  в ніяку цілість,  а багато дечого в її літах  є  для   неї   зовсім  недоступне».                                                    І.Я.Франко </vt:lpstr>
      <vt:lpstr> Сучасна  система  освіти</vt:lpstr>
      <vt:lpstr>НУШ  - це  «школа компетентностей»,  яка співпрацюватиме з батьками   і  враховуватиме індивідуальність дітей</vt:lpstr>
      <vt:lpstr>                   НУШ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</vt:lpstr>
      <vt:lpstr> </vt:lpstr>
      <vt:lpstr>3. Формувальне оцінювання (assessment) здійснюється під час навчального процесу,  підсумкове (evaluation) – по його завершенні. </vt:lpstr>
      <vt:lpstr>Презентація PowerPoint</vt:lpstr>
      <vt:lpstr>Презентація PowerPoint</vt:lpstr>
      <vt:lpstr>Презентація PowerPoint</vt:lpstr>
      <vt:lpstr>Презентація PowerPoint</vt:lpstr>
      <vt:lpstr>Для здійснення формувального оцінювання робоча група МОН розробила Свідоцтво досягнень учня. Воно потрібне для того, щоб дати батькам і учням зрозумілий та стукруторований зворотний зв’язок про те, що відбувалося протягом навчального року чи семестру.</vt:lpstr>
      <vt:lpstr>Компетентності в обох частинах оцінюються за допомогою чотирьох рівнів: “має значні успіхи”, “демонструє помітний прогрес”, “досягає результати з допомогою вчителя”, “потребує значної уваги і допомоги”.  Як бачимо, у цьому списку немає варіанту на кшталт “низький рівень”.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ТРЕНІНГ  підготовки вчителів 1- х класів Нової української школи  26 - 28 березня 2018 року</dc:title>
  <dc:creator>Лариска</dc:creator>
  <cp:lastModifiedBy>Boss</cp:lastModifiedBy>
  <cp:revision>98</cp:revision>
  <dcterms:created xsi:type="dcterms:W3CDTF">2018-03-24T07:41:10Z</dcterms:created>
  <dcterms:modified xsi:type="dcterms:W3CDTF">2022-11-06T11:50:14Z</dcterms:modified>
</cp:coreProperties>
</file>