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7" r:id="rId4"/>
    <p:sldId id="268" r:id="rId5"/>
    <p:sldId id="269" r:id="rId6"/>
    <p:sldId id="271" r:id="rId7"/>
    <p:sldId id="272" r:id="rId8"/>
    <p:sldId id="278" r:id="rId9"/>
    <p:sldId id="275" r:id="rId10"/>
    <p:sldId id="280" r:id="rId11"/>
    <p:sldId id="281" r:id="rId12"/>
    <p:sldId id="276" r:id="rId13"/>
    <p:sldId id="282" r:id="rId14"/>
    <p:sldId id="273" r:id="rId15"/>
    <p:sldId id="277" r:id="rId16"/>
    <p:sldId id="260" r:id="rId17"/>
    <p:sldId id="264" r:id="rId18"/>
    <p:sldId id="263" r:id="rId19"/>
    <p:sldId id="266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78"/>
  </p:normalViewPr>
  <p:slideViewPr>
    <p:cSldViewPr snapToGrid="0" snapToObjects="1">
      <p:cViewPr varScale="1">
        <p:scale>
          <a:sx n="81" d="100"/>
          <a:sy n="81" d="100"/>
        </p:scale>
        <p:origin x="96" y="6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1DD6-B1EC-6145-8B33-4C7108BA7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36770-A136-F64D-971D-EE0945337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4A03D3-31BB-2B49-AB74-315452BE3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6EEA6-4334-404C-B96F-B98575E62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47621-4FD8-8348-BDDE-251704A6E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8872D0-CBAC-744F-83D5-05786094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8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C08CE-31D5-F94A-A194-4134D8746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70F5FA-9A61-774B-B624-E6BC9FC13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F4F93-38B7-DE47-8744-263CA4AC3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9FA11-0022-A347-9452-46AA1B37E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12ED3-6706-3A40-8A45-90BF228F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971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E466E4-677C-6A4D-BC7D-7428CB83D9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A7DBC-63C9-AA49-A40F-BA0F0B66A5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04EA3-5379-8D47-ACD3-B9721E174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4DF9E9-DD98-9A4A-96FE-B8576E7D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BB7D7-2327-DE47-B816-A814AEA70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1252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BCF94-7298-6040-BC4D-2DA142CDC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C635-5472-BD4C-BEB5-5F5AA8546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017CE-2DF2-D14E-B532-CC7444CFB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A5FFE-7C61-8E4D-939C-9D13CC979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C0D32-D890-C14B-A1CA-2B4E9501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35494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F7392-4C99-FC4F-8583-B7A57C51C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A0E0B-8BF9-3548-BEA2-B70340ED9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695C-D4FC-094C-ADB4-1C7EA70E6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B9761-03D7-EB4F-B9F4-BDD1E17B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707F7-B283-644E-8071-886544FC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21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A9199-3AD8-0B41-B260-6CFA2434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A4445-9950-5D4C-9D2C-91D75DFA7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64917A-59D3-A44A-8DF1-CA7ED2E65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0535E-1C61-294C-BE2F-85999844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7BEC6-3050-FA48-8BF8-BFE7CB896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6A71A5-83A2-1444-93D5-599F9EEC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355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66F0F-0527-FE4F-B057-C922C41FB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160CD-2461-2A49-B97B-C1F226FCF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A8217A-BAD9-B747-9582-BD04C636F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74319-7D04-E340-A36D-DBD665C58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8FDE72-52AC-E844-9EE1-1FF609298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D52240-5457-FA41-89BD-E253541F8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2163FA-811A-6941-B72E-5E1AC07A4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F1C49E-0FAD-674E-80F0-8CDC27A8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007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E24D3-B9F9-D34C-B9EC-BDA348DE7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14E43B-30DC-704E-A989-4CB1E9A3C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D92A9-DB8D-6F49-B298-B3B6D5A24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A43B9-5B40-B843-9683-FD60F749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58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9EA7AE-776B-E645-B52B-450B1E6F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10D415-E867-804B-B67E-820F65A6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E3F44-94E8-E243-B1CE-9849BDFB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4520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60CF-4EAF-0B47-965C-92DD6C23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F8AA6-9485-CE4E-ACB9-272D97896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56F468-860D-6143-96C2-9C1D2EEBC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E9D77-EF9E-E04D-B8D7-615A70520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E086A-F6A0-094B-938C-B593A0675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A1BDA-341D-2948-A110-6E5666511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079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C888F-7EB9-184A-9E4D-24B15E171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E0F13-74EB-2543-9B77-118CDF054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A01A8-A6A1-8F4A-9052-3BEF3FAFE9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B4239-4FF7-E744-BBD6-7861C35EE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59D9B-F079-6748-B7A5-809543003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0FC68-D72E-6044-9FF7-EAD1B5D3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47367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0518B0-0CBD-0745-8C4D-42438A6A6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7166A7-B82B-C446-A83D-8CC9AE4CA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53A00-B0EB-2D40-835A-398EC60342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1E1A4-4080-7F44-9685-7BDD5665DEAF}" type="datetimeFigureOut">
              <a:rPr lang="x-none" smtClean="0"/>
              <a:t>06.11.2022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21056-A875-7544-A238-8C1CA2B7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CE475-4982-164B-911B-989F1CF93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AD2FE1-CC8E-954F-B878-2E5A037A5185}" type="slidenum">
              <a:rPr lang="x-none" smtClean="0"/>
              <a:t>‹№›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699B04-93A3-7149-A188-D9A155D2B32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5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A294-99BC-194B-B9AF-9958426E4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162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Calibri" panose="020F0502020204030204" pitchFamily="34" charset="0"/>
                <a:ea typeface="Geneva" panose="020B0503030404040204" pitchFamily="34" charset="0"/>
                <a:cs typeface="Calibri" panose="020F0502020204030204" pitchFamily="34" charset="0"/>
              </a:rPr>
              <a:t>Технології в НУШ через дистанційний формат з власного досвіду</a:t>
            </a:r>
            <a:endParaRPr lang="uk-UA" b="1" dirty="0">
              <a:latin typeface="Calibri" panose="020F0502020204030204" pitchFamily="34" charset="0"/>
              <a:ea typeface="Geneva" panose="020B050303040404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E2CA4-C3D0-3C46-8778-1E9930376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41296"/>
            <a:ext cx="9144000" cy="1655762"/>
          </a:xfrm>
        </p:spPr>
        <p:txBody>
          <a:bodyPr/>
          <a:lstStyle/>
          <a:p>
            <a:r>
              <a:rPr lang="uk-UA" b="1" dirty="0" smtClean="0"/>
              <a:t>Вчитель трудового навчання </a:t>
            </a:r>
          </a:p>
          <a:p>
            <a:r>
              <a:rPr lang="uk-UA" b="1" dirty="0" smtClean="0"/>
              <a:t>Панько Світлана </a:t>
            </a:r>
            <a:r>
              <a:rPr lang="uk-UA" b="1" dirty="0" err="1" smtClean="0"/>
              <a:t>Вс</a:t>
            </a:r>
            <a:r>
              <a:rPr lang="ru-RU" b="1" dirty="0" err="1" smtClean="0"/>
              <a:t>еволодівна</a:t>
            </a:r>
            <a:endParaRPr lang="x-none" b="1" dirty="0"/>
          </a:p>
        </p:txBody>
      </p:sp>
    </p:spTree>
    <p:extLst>
      <p:ext uri="{BB962C8B-B14F-4D97-AF65-F5344CB8AC3E}">
        <p14:creationId xmlns:p14="http://schemas.microsoft.com/office/powerpoint/2010/main" val="348548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115" y="1244226"/>
            <a:ext cx="10515600" cy="5596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Практична робота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2360815"/>
            <a:ext cx="10515600" cy="3728835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 smtClean="0">
                <a:solidFill>
                  <a:schemeClr val="tx1"/>
                </a:solidFill>
              </a:rPr>
              <a:t>Правила </a:t>
            </a:r>
            <a:r>
              <a:rPr lang="ru-RU" dirty="0" err="1" smtClean="0">
                <a:solidFill>
                  <a:schemeClr val="tx1"/>
                </a:solidFill>
              </a:rPr>
              <a:t>техніки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безпеки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ru-RU" dirty="0" err="1" smtClean="0">
                <a:solidFill>
                  <a:schemeClr val="tx1"/>
                </a:solidFill>
              </a:rPr>
              <a:t>Інструкційна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картка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pPr marL="457200" indent="-457200">
              <a:buAutoNum type="arabicPeriod"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83"/>
          <a:stretch/>
        </p:blipFill>
        <p:spPr bwMode="auto">
          <a:xfrm>
            <a:off x="1080653" y="3279941"/>
            <a:ext cx="5178831" cy="2896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 descr="C:\Users\usr\Desktop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367" y="1939513"/>
            <a:ext cx="4897352" cy="367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0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</a:t>
            </a:r>
            <a:r>
              <a:rPr lang="ru-RU" dirty="0" err="1" smtClean="0"/>
              <a:t>Підсумок</a:t>
            </a:r>
            <a:r>
              <a:rPr lang="ru-RU" dirty="0" smtClean="0"/>
              <a:t> уроку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94013" y="1563036"/>
            <a:ext cx="93961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                     </a:t>
            </a:r>
            <a:r>
              <a:rPr lang="ru-RU" sz="2400" b="1" dirty="0" smtClean="0"/>
              <a:t>Чек </a:t>
            </a:r>
            <a:r>
              <a:rPr lang="ru-RU" sz="2400" b="1" dirty="0"/>
              <a:t>лист</a:t>
            </a:r>
            <a:endParaRPr lang="ru-RU" sz="2400" dirty="0"/>
          </a:p>
          <a:p>
            <a:r>
              <a:rPr lang="ru-RU" sz="2400" dirty="0" smtClean="0"/>
              <a:t>- знаю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таке</a:t>
            </a:r>
            <a:r>
              <a:rPr lang="ru-RU" sz="2400" dirty="0"/>
              <a:t> </a:t>
            </a:r>
            <a:r>
              <a:rPr lang="ru-RU" sz="2400" dirty="0" err="1" smtClean="0"/>
              <a:t>проєкт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знаю </a:t>
            </a:r>
            <a:r>
              <a:rPr lang="ru-RU" sz="2400" dirty="0" err="1"/>
              <a:t>етапи</a:t>
            </a:r>
            <a:r>
              <a:rPr lang="ru-RU" sz="2400" dirty="0"/>
              <a:t> </a:t>
            </a:r>
            <a:r>
              <a:rPr lang="ru-RU" sz="2400" dirty="0" err="1" smtClean="0"/>
              <a:t>проєктування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застосовую</a:t>
            </a:r>
            <a:r>
              <a:rPr lang="ru-RU" sz="2400" dirty="0" smtClean="0"/>
              <a:t> </a:t>
            </a:r>
            <a:r>
              <a:rPr lang="ru-RU" sz="2400" dirty="0"/>
              <a:t>метод </a:t>
            </a:r>
            <a:r>
              <a:rPr lang="ru-RU" sz="2400" dirty="0" err="1" smtClean="0"/>
              <a:t>фантазування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вмію</a:t>
            </a:r>
            <a:r>
              <a:rPr lang="ru-RU" sz="2400" dirty="0" smtClean="0"/>
              <a:t> </a:t>
            </a:r>
            <a:r>
              <a:rPr lang="ru-RU" sz="2400" dirty="0" err="1"/>
              <a:t>підбирати</a:t>
            </a:r>
            <a:r>
              <a:rPr lang="ru-RU" sz="2400" dirty="0"/>
              <a:t> на </a:t>
            </a:r>
            <a:r>
              <a:rPr lang="ru-RU" sz="2400" dirty="0" err="1"/>
              <a:t>аналізувати</a:t>
            </a:r>
            <a:r>
              <a:rPr lang="ru-RU" sz="2400" dirty="0"/>
              <a:t> </a:t>
            </a:r>
            <a:r>
              <a:rPr lang="ru-RU" sz="2400" dirty="0" err="1" smtClean="0"/>
              <a:t>моделі</a:t>
            </a:r>
            <a:r>
              <a:rPr lang="ru-RU" sz="2400" dirty="0" smtClean="0"/>
              <a:t>-аналоги;</a:t>
            </a:r>
            <a:endParaRPr lang="ru-RU" sz="2400" dirty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вмію</a:t>
            </a:r>
            <a:r>
              <a:rPr lang="ru-RU" sz="2400" dirty="0" smtClean="0"/>
              <a:t> </a:t>
            </a:r>
            <a:r>
              <a:rPr lang="ru-RU" sz="2400" dirty="0" err="1"/>
              <a:t>добирати</a:t>
            </a:r>
            <a:r>
              <a:rPr lang="ru-RU" sz="2400" dirty="0"/>
              <a:t> </a:t>
            </a:r>
            <a:r>
              <a:rPr lang="ru-RU" sz="2400" dirty="0" err="1"/>
              <a:t>матеріал</a:t>
            </a:r>
            <a:r>
              <a:rPr lang="ru-RU" sz="2400" dirty="0"/>
              <a:t>  та </a:t>
            </a:r>
            <a:r>
              <a:rPr lang="ru-RU" sz="2400" dirty="0" err="1"/>
              <a:t>інструменти</a:t>
            </a:r>
            <a:r>
              <a:rPr lang="ru-RU" sz="2400" dirty="0"/>
              <a:t> для </a:t>
            </a:r>
            <a:r>
              <a:rPr lang="ru-RU" sz="2400" dirty="0" err="1"/>
              <a:t>виготовлення</a:t>
            </a:r>
            <a:r>
              <a:rPr lang="ru-RU" sz="2400" dirty="0"/>
              <a:t> </a:t>
            </a:r>
            <a:r>
              <a:rPr lang="ru-RU" sz="2400" dirty="0" smtClean="0"/>
              <a:t> </a:t>
            </a:r>
            <a:r>
              <a:rPr lang="ru-RU" sz="2400" dirty="0" err="1" smtClean="0"/>
              <a:t>виробу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дотримуюсь</a:t>
            </a:r>
            <a:r>
              <a:rPr lang="ru-RU" sz="2400" dirty="0" smtClean="0"/>
              <a:t> </a:t>
            </a:r>
            <a:r>
              <a:rPr lang="ru-RU" sz="2400" dirty="0" err="1"/>
              <a:t>технологічної</a:t>
            </a:r>
            <a:r>
              <a:rPr lang="ru-RU" sz="2400" dirty="0"/>
              <a:t> </a:t>
            </a:r>
            <a:r>
              <a:rPr lang="ru-RU" sz="2400" dirty="0" err="1"/>
              <a:t>послідовності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 smtClean="0"/>
              <a:t>виробу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дотримуюсь</a:t>
            </a:r>
            <a:r>
              <a:rPr lang="ru-RU" sz="2400" dirty="0" smtClean="0"/>
              <a:t> </a:t>
            </a:r>
            <a:r>
              <a:rPr lang="ru-RU" sz="2400" dirty="0"/>
              <a:t>правил </a:t>
            </a:r>
            <a:r>
              <a:rPr lang="ru-RU" sz="2400" dirty="0" err="1"/>
              <a:t>техніки</a:t>
            </a:r>
            <a:r>
              <a:rPr lang="ru-RU" sz="2400" dirty="0"/>
              <a:t> </a:t>
            </a:r>
            <a:r>
              <a:rPr lang="ru-RU" sz="2400" dirty="0" err="1"/>
              <a:t>безпеки</a:t>
            </a:r>
            <a:r>
              <a:rPr lang="ru-RU" sz="2400" dirty="0"/>
              <a:t>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 smtClean="0"/>
              <a:t>виробу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оздоблюю</a:t>
            </a:r>
            <a:r>
              <a:rPr lang="ru-RU" sz="2400" dirty="0" smtClean="0"/>
              <a:t>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 smtClean="0"/>
              <a:t>виріб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здійснюю</a:t>
            </a:r>
            <a:r>
              <a:rPr lang="ru-RU" sz="2400" dirty="0" smtClean="0"/>
              <a:t> </a:t>
            </a:r>
            <a:r>
              <a:rPr lang="ru-RU" sz="2400" dirty="0" err="1"/>
              <a:t>самооцінювання</a:t>
            </a:r>
            <a:r>
              <a:rPr lang="ru-RU" sz="2400" dirty="0"/>
              <a:t> </a:t>
            </a:r>
            <a:r>
              <a:rPr lang="ru-RU" sz="2400" dirty="0" err="1"/>
              <a:t>власного</a:t>
            </a:r>
            <a:r>
              <a:rPr lang="ru-RU" sz="2400" dirty="0"/>
              <a:t> </a:t>
            </a:r>
            <a:r>
              <a:rPr lang="ru-RU" sz="2400" dirty="0" err="1" smtClean="0"/>
              <a:t>виробу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презентую </a:t>
            </a:r>
            <a:r>
              <a:rPr lang="ru-RU" sz="2400" dirty="0" err="1"/>
              <a:t>свій</a:t>
            </a:r>
            <a:r>
              <a:rPr lang="ru-RU" sz="2400" dirty="0"/>
              <a:t> </a:t>
            </a:r>
            <a:r>
              <a:rPr lang="ru-RU" sz="2400" dirty="0" err="1" smtClean="0"/>
              <a:t>виріб</a:t>
            </a:r>
            <a:r>
              <a:rPr lang="ru-RU" sz="2400" dirty="0" smtClean="0"/>
              <a:t>;</a:t>
            </a:r>
            <a:endParaRPr lang="ru-RU" sz="2400" dirty="0"/>
          </a:p>
          <a:p>
            <a:r>
              <a:rPr lang="ru-RU" sz="2400" dirty="0" smtClean="0"/>
              <a:t>- </a:t>
            </a:r>
            <a:r>
              <a:rPr lang="ru-RU" sz="2400" dirty="0" err="1" smtClean="0"/>
              <a:t>аналізую</a:t>
            </a:r>
            <a:r>
              <a:rPr lang="ru-RU" sz="2400" dirty="0" smtClean="0"/>
              <a:t> </a:t>
            </a:r>
            <a:r>
              <a:rPr lang="ru-RU" sz="2400" dirty="0" err="1"/>
              <a:t>труднощі</a:t>
            </a:r>
            <a:r>
              <a:rPr lang="ru-RU" sz="2400" dirty="0"/>
              <a:t> та </a:t>
            </a:r>
            <a:r>
              <a:rPr lang="ru-RU" sz="2400" dirty="0" err="1" smtClean="0"/>
              <a:t>недоліки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554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053" y="1036408"/>
            <a:ext cx="10515600" cy="784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</a:t>
            </a:r>
            <a:r>
              <a:rPr lang="ru-RU" dirty="0" err="1" smtClean="0"/>
              <a:t>Рефлексія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2777289"/>
            <a:ext cx="10515600" cy="1500187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66015" y="2109485"/>
            <a:ext cx="4894289" cy="39754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5078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мені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було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цікаво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мені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було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важко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опрацьовувати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сьогодні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дізнався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виконував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завдання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зрозумів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тепер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 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можу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відчув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,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що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навчився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у мене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вийшло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…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спробую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  <a:cs typeface="Arial" pitchFamily="34" charset="0"/>
              </a:rPr>
              <a:t>...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698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811964"/>
            <a:ext cx="10515600" cy="1091651"/>
          </a:xfrm>
        </p:spPr>
        <p:txBody>
          <a:bodyPr/>
          <a:lstStyle/>
          <a:p>
            <a:r>
              <a:rPr lang="ru-RU" dirty="0" smtClean="0"/>
              <a:t>              </a:t>
            </a:r>
            <a:r>
              <a:rPr lang="ru-RU" dirty="0" err="1" smtClean="0"/>
              <a:t>Домашнє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7036" y="2253587"/>
            <a:ext cx="10515600" cy="3033308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ru-RU" dirty="0" err="1" smtClean="0">
                <a:solidFill>
                  <a:schemeClr val="tx1"/>
                </a:solidFill>
              </a:rPr>
              <a:t>Завершити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ескіз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виробу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ru-RU" dirty="0" err="1" smtClean="0">
                <a:solidFill>
                  <a:schemeClr val="tx1"/>
                </a:solidFill>
              </a:rPr>
              <a:t>Повторити</a:t>
            </a:r>
            <a:r>
              <a:rPr lang="ru-RU" dirty="0" smtClean="0">
                <a:solidFill>
                  <a:schemeClr val="tx1"/>
                </a:solidFill>
              </a:rPr>
              <a:t> правила </a:t>
            </a:r>
            <a:r>
              <a:rPr lang="ru-RU" dirty="0" err="1" smtClean="0">
                <a:solidFill>
                  <a:schemeClr val="tx1"/>
                </a:solidFill>
              </a:rPr>
              <a:t>роботи</a:t>
            </a:r>
            <a:r>
              <a:rPr lang="ru-RU" dirty="0" smtClean="0">
                <a:solidFill>
                  <a:schemeClr val="tx1"/>
                </a:solidFill>
              </a:rPr>
              <a:t> з </a:t>
            </a:r>
            <a:r>
              <a:rPr lang="ru-RU" dirty="0" err="1" smtClean="0">
                <a:solidFill>
                  <a:schemeClr val="tx1"/>
                </a:solidFill>
              </a:rPr>
              <a:t>ножицями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ru-RU" dirty="0" err="1" smtClean="0">
                <a:solidFill>
                  <a:schemeClr val="tx1"/>
                </a:solidFill>
              </a:rPr>
              <a:t>Підібрати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матеріали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інструменти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ru-RU" dirty="0" err="1" smtClean="0">
                <a:solidFill>
                  <a:schemeClr val="tx1"/>
                </a:solidFill>
              </a:rPr>
              <a:t>Підібрати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оздоблення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5.    </a:t>
            </a:r>
            <a:r>
              <a:rPr lang="ru-RU" dirty="0" err="1" smtClean="0">
                <a:solidFill>
                  <a:schemeClr val="tx1"/>
                </a:solidFill>
              </a:rPr>
              <a:t>Завершити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виготовлення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викрійки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6.    </a:t>
            </a:r>
            <a:r>
              <a:rPr lang="ru-RU" dirty="0" err="1" smtClean="0">
                <a:solidFill>
                  <a:schemeClr val="tx1"/>
                </a:solidFill>
              </a:rPr>
              <a:t>Підготувати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інформацію</a:t>
            </a:r>
            <a:r>
              <a:rPr lang="ru-RU" dirty="0" smtClean="0">
                <a:solidFill>
                  <a:schemeClr val="tx1"/>
                </a:solidFill>
              </a:rPr>
              <a:t> про </a:t>
            </a:r>
            <a:r>
              <a:rPr lang="ru-RU" dirty="0" err="1" smtClean="0">
                <a:solidFill>
                  <a:schemeClr val="tx1"/>
                </a:solidFill>
              </a:rPr>
              <a:t>улюблену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dirty="0" err="1" smtClean="0">
                <a:solidFill>
                  <a:schemeClr val="tx1"/>
                </a:solidFill>
              </a:rPr>
              <a:t>м'яку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іграшку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4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6049" y="739833"/>
            <a:ext cx="10515600" cy="2202872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latin typeface="+mn-lt"/>
              </a:rPr>
              <a:t>Вивчення</a:t>
            </a:r>
            <a:r>
              <a:rPr lang="ru-RU" sz="3200" b="1" dirty="0" smtClean="0">
                <a:latin typeface="+mn-lt"/>
              </a:rPr>
              <a:t> теми «</a:t>
            </a:r>
            <a:r>
              <a:rPr lang="ru-RU" sz="3200" b="1" dirty="0" err="1" smtClean="0">
                <a:latin typeface="+mn-lt"/>
              </a:rPr>
              <a:t>Добір</a:t>
            </a:r>
            <a:r>
              <a:rPr lang="ru-RU" sz="3200" b="1" dirty="0" smtClean="0">
                <a:latin typeface="+mn-lt"/>
              </a:rPr>
              <a:t> та </a:t>
            </a:r>
            <a:r>
              <a:rPr lang="ru-RU" sz="3200" b="1" dirty="0" err="1" smtClean="0">
                <a:latin typeface="+mn-lt"/>
              </a:rPr>
              <a:t>аналіз</a:t>
            </a:r>
            <a:r>
              <a:rPr lang="ru-RU" sz="3200" b="1" dirty="0" smtClean="0">
                <a:latin typeface="+mn-lt"/>
              </a:rPr>
              <a:t> моделей-</a:t>
            </a:r>
            <a:r>
              <a:rPr lang="ru-RU" sz="3200" b="1" dirty="0" err="1" smtClean="0">
                <a:latin typeface="+mn-lt"/>
              </a:rPr>
              <a:t>аналогів</a:t>
            </a:r>
            <a:r>
              <a:rPr lang="ru-RU" sz="3200" b="1" dirty="0" smtClean="0">
                <a:latin typeface="+mn-lt"/>
              </a:rPr>
              <a:t>»</a:t>
            </a:r>
            <a:r>
              <a:rPr lang="ru-RU" sz="4400" b="1" dirty="0" smtClean="0"/>
              <a:t> </a:t>
            </a:r>
            <a:br>
              <a:rPr lang="ru-RU" sz="4400" b="1" dirty="0" smtClean="0"/>
            </a:br>
            <a:r>
              <a:rPr lang="ru-RU" sz="3100" dirty="0" smtClean="0"/>
              <a:t>Даний </a:t>
            </a:r>
            <a:r>
              <a:rPr lang="ru-RU" sz="3100" dirty="0"/>
              <a:t>формат </a:t>
            </a:r>
            <a:r>
              <a:rPr lang="ru-RU" sz="3100" dirty="0" err="1"/>
              <a:t>навчання</a:t>
            </a:r>
            <a:r>
              <a:rPr lang="ru-RU" sz="3100" dirty="0"/>
              <a:t> </a:t>
            </a:r>
            <a:r>
              <a:rPr lang="ru-RU" sz="3100" dirty="0" err="1"/>
              <a:t>дозволяє</a:t>
            </a:r>
            <a:r>
              <a:rPr lang="ru-RU" sz="3100" dirty="0"/>
              <a:t> </a:t>
            </a:r>
            <a:r>
              <a:rPr lang="ru-RU" sz="3100" dirty="0" err="1"/>
              <a:t>дуже</a:t>
            </a:r>
            <a:r>
              <a:rPr lang="ru-RU" sz="3100" dirty="0"/>
              <a:t> </a:t>
            </a:r>
            <a:r>
              <a:rPr lang="ru-RU" sz="3100" dirty="0" err="1"/>
              <a:t>ефективно</a:t>
            </a:r>
            <a:r>
              <a:rPr lang="ru-RU" sz="3100" dirty="0"/>
              <a:t> </a:t>
            </a:r>
            <a:r>
              <a:rPr lang="ru-RU" sz="3100" dirty="0" err="1"/>
              <a:t>здійснити</a:t>
            </a:r>
            <a:r>
              <a:rPr lang="ru-RU" sz="3100" dirty="0"/>
              <a:t> </a:t>
            </a:r>
            <a:r>
              <a:rPr lang="ru-RU" sz="3100" dirty="0" err="1"/>
              <a:t>пошук</a:t>
            </a:r>
            <a:r>
              <a:rPr lang="ru-RU" sz="3100" dirty="0"/>
              <a:t> моделей-</a:t>
            </a:r>
            <a:r>
              <a:rPr lang="ru-RU" sz="3100" dirty="0" err="1"/>
              <a:t>аналогів</a:t>
            </a:r>
            <a:r>
              <a:rPr lang="ru-RU" sz="3100" dirty="0"/>
              <a:t> в </a:t>
            </a:r>
            <a:r>
              <a:rPr lang="ru-RU" sz="3100" dirty="0" err="1"/>
              <a:t>мережі</a:t>
            </a:r>
            <a:r>
              <a:rPr lang="ru-RU" sz="3100" dirty="0"/>
              <a:t> </a:t>
            </a:r>
            <a:r>
              <a:rPr lang="ru-RU" sz="3100" dirty="0" err="1"/>
              <a:t>Інтернет</a:t>
            </a:r>
            <a:r>
              <a:rPr lang="ru-RU" sz="3100" dirty="0"/>
              <a:t>, а </a:t>
            </a:r>
            <a:r>
              <a:rPr lang="ru-RU" sz="3100" dirty="0" err="1"/>
              <a:t>також</a:t>
            </a:r>
            <a:r>
              <a:rPr lang="ru-RU" sz="3100" dirty="0"/>
              <a:t> провести </a:t>
            </a:r>
            <a:r>
              <a:rPr lang="ru-RU" sz="3100" dirty="0" err="1"/>
              <a:t>їх</a:t>
            </a:r>
            <a:r>
              <a:rPr lang="ru-RU" sz="3100" dirty="0"/>
              <a:t> </a:t>
            </a:r>
            <a:r>
              <a:rPr lang="ru-RU" sz="3100" dirty="0" err="1"/>
              <a:t>аналіз</a:t>
            </a:r>
            <a:r>
              <a:rPr lang="ru-RU" sz="3100" dirty="0"/>
              <a:t>.  </a:t>
            </a:r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699424" y="3116161"/>
            <a:ext cx="10515600" cy="1763409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800" b="1" dirty="0" err="1" smtClean="0">
                <a:solidFill>
                  <a:schemeClr val="tx1"/>
                </a:solidFill>
              </a:rPr>
              <a:t>Вивчення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теми «</a:t>
            </a:r>
            <a:r>
              <a:rPr lang="ru-RU" sz="2800" b="1" dirty="0" err="1">
                <a:solidFill>
                  <a:schemeClr val="tx1"/>
                </a:solidFill>
              </a:rPr>
              <a:t>Виготовлення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виробу</a:t>
            </a:r>
            <a:r>
              <a:rPr lang="ru-RU" sz="2800" b="1" dirty="0">
                <a:solidFill>
                  <a:schemeClr val="tx1"/>
                </a:solidFill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33252" y="3761731"/>
            <a:ext cx="8914015" cy="202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prstClr val="black"/>
                </a:solidFill>
              </a:rPr>
              <a:t>Показую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поетапно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процес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виготовлення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виробу</a:t>
            </a:r>
            <a:r>
              <a:rPr lang="ru-RU" sz="2800" dirty="0">
                <a:solidFill>
                  <a:prstClr val="black"/>
                </a:solidFill>
              </a:rPr>
              <a:t>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prstClr val="black"/>
                </a:solidFill>
              </a:rPr>
              <a:t>Діти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працюють</a:t>
            </a:r>
            <a:r>
              <a:rPr lang="ru-RU" sz="2800" dirty="0">
                <a:solidFill>
                  <a:prstClr val="black"/>
                </a:solidFill>
              </a:rPr>
              <a:t> з </a:t>
            </a:r>
            <a:r>
              <a:rPr lang="ru-RU" sz="2800" dirty="0" err="1">
                <a:solidFill>
                  <a:prstClr val="black"/>
                </a:solidFill>
              </a:rPr>
              <a:t>увімкненими</a:t>
            </a:r>
            <a:r>
              <a:rPr lang="ru-RU" sz="2800" dirty="0">
                <a:solidFill>
                  <a:prstClr val="black"/>
                </a:solidFill>
              </a:rPr>
              <a:t> камерами. 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prstClr val="black"/>
                </a:solidFill>
              </a:rPr>
              <a:t>Не </a:t>
            </a:r>
            <a:r>
              <a:rPr lang="ru-RU" sz="2800" dirty="0" err="1">
                <a:solidFill>
                  <a:prstClr val="black"/>
                </a:solidFill>
              </a:rPr>
              <a:t>всі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можуть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повторити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дії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вчителя</a:t>
            </a:r>
            <a:r>
              <a:rPr lang="ru-RU" sz="2800" dirty="0">
                <a:solidFill>
                  <a:prstClr val="black"/>
                </a:solidFill>
              </a:rPr>
              <a:t>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prstClr val="black"/>
                </a:solidFill>
              </a:rPr>
              <a:t>Деякі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дії</a:t>
            </a:r>
            <a:r>
              <a:rPr lang="ru-RU" sz="2800" dirty="0">
                <a:solidFill>
                  <a:prstClr val="black"/>
                </a:solidFill>
              </a:rPr>
              <a:t> доводиться </a:t>
            </a:r>
            <a:r>
              <a:rPr lang="ru-RU" sz="2800" dirty="0" err="1">
                <a:solidFill>
                  <a:prstClr val="black"/>
                </a:solidFill>
              </a:rPr>
              <a:t>показувати</a:t>
            </a:r>
            <a:r>
              <a:rPr lang="ru-RU" sz="2800" dirty="0">
                <a:solidFill>
                  <a:prstClr val="black"/>
                </a:solidFill>
              </a:rPr>
              <a:t> по </a:t>
            </a:r>
            <a:r>
              <a:rPr lang="ru-RU" sz="2800" dirty="0" err="1">
                <a:solidFill>
                  <a:prstClr val="black"/>
                </a:solidFill>
              </a:rPr>
              <a:t>декілька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разів</a:t>
            </a:r>
            <a:r>
              <a:rPr lang="ru-RU" sz="2800" dirty="0">
                <a:solidFill>
                  <a:prstClr val="black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71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64771"/>
            <a:ext cx="10515600" cy="925917"/>
          </a:xfrm>
        </p:spPr>
        <p:txBody>
          <a:bodyPr/>
          <a:lstStyle/>
          <a:p>
            <a:r>
              <a:rPr lang="ru-RU" dirty="0" smtClean="0"/>
              <a:t>       </a:t>
            </a:r>
            <a:r>
              <a:rPr lang="ru-RU" dirty="0" err="1" smtClean="0"/>
              <a:t>Презентація</a:t>
            </a:r>
            <a:r>
              <a:rPr lang="ru-RU" dirty="0" smtClean="0"/>
              <a:t> </a:t>
            </a:r>
            <a:r>
              <a:rPr lang="ru-RU" dirty="0" err="1" smtClean="0"/>
              <a:t>виробу</a:t>
            </a:r>
            <a:r>
              <a:rPr lang="ru-RU" dirty="0" smtClean="0"/>
              <a:t>. </a:t>
            </a:r>
            <a:r>
              <a:rPr lang="ru-RU" dirty="0" err="1" smtClean="0"/>
              <a:t>Самооцінювання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8200" y="1686412"/>
            <a:ext cx="67083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№ з/п	</a:t>
            </a:r>
            <a:r>
              <a:rPr lang="ru-RU" dirty="0" smtClean="0"/>
              <a:t>                </a:t>
            </a:r>
            <a:r>
              <a:rPr lang="ru-RU" dirty="0" err="1" smtClean="0"/>
              <a:t>Критерії</a:t>
            </a:r>
            <a:r>
              <a:rPr lang="ru-RU" dirty="0"/>
              <a:t>	</a:t>
            </a:r>
            <a:r>
              <a:rPr lang="ru-RU" dirty="0" smtClean="0"/>
              <a:t>                                                  Бал</a:t>
            </a:r>
            <a:endParaRPr lang="ru-RU" dirty="0"/>
          </a:p>
          <a:p>
            <a:r>
              <a:rPr lang="ru-RU" dirty="0"/>
              <a:t>1	</a:t>
            </a:r>
            <a:r>
              <a:rPr lang="ru-RU" dirty="0" err="1"/>
              <a:t>Оригінальність</a:t>
            </a:r>
            <a:r>
              <a:rPr lang="ru-RU" dirty="0"/>
              <a:t> </a:t>
            </a:r>
            <a:r>
              <a:rPr lang="ru-RU" dirty="0" err="1"/>
              <a:t>конструкції</a:t>
            </a:r>
            <a:r>
              <a:rPr lang="ru-RU" dirty="0"/>
              <a:t>	</a:t>
            </a:r>
            <a:r>
              <a:rPr lang="ru-RU" dirty="0" smtClean="0"/>
              <a:t>                                    1</a:t>
            </a:r>
            <a:r>
              <a:rPr lang="ru-RU" dirty="0"/>
              <a:t>	</a:t>
            </a:r>
          </a:p>
          <a:p>
            <a:r>
              <a:rPr lang="ru-RU" dirty="0"/>
              <a:t>2	</a:t>
            </a:r>
            <a:r>
              <a:rPr lang="ru-RU" dirty="0" err="1"/>
              <a:t>Точність</a:t>
            </a:r>
            <a:r>
              <a:rPr lang="ru-RU" dirty="0"/>
              <a:t> </a:t>
            </a:r>
            <a:r>
              <a:rPr lang="ru-RU" dirty="0" err="1"/>
              <a:t>дотримання</a:t>
            </a:r>
            <a:r>
              <a:rPr lang="ru-RU" dirty="0"/>
              <a:t> </a:t>
            </a:r>
            <a:r>
              <a:rPr lang="ru-RU" dirty="0" err="1"/>
              <a:t>розмірів</a:t>
            </a:r>
            <a:r>
              <a:rPr lang="ru-RU" dirty="0"/>
              <a:t>	</a:t>
            </a:r>
            <a:r>
              <a:rPr lang="ru-RU" dirty="0" smtClean="0"/>
              <a:t>                  2</a:t>
            </a:r>
            <a:r>
              <a:rPr lang="ru-RU" dirty="0"/>
              <a:t>	</a:t>
            </a:r>
          </a:p>
          <a:p>
            <a:r>
              <a:rPr lang="ru-RU" dirty="0"/>
              <a:t>3	Чистота й </a:t>
            </a:r>
            <a:r>
              <a:rPr lang="ru-RU" dirty="0" err="1"/>
              <a:t>акуратність</a:t>
            </a:r>
            <a:r>
              <a:rPr lang="ru-RU" dirty="0"/>
              <a:t>	</a:t>
            </a:r>
            <a:r>
              <a:rPr lang="ru-RU" dirty="0" smtClean="0"/>
              <a:t>                                    3</a:t>
            </a:r>
            <a:r>
              <a:rPr lang="ru-RU" dirty="0"/>
              <a:t>	</a:t>
            </a:r>
          </a:p>
          <a:p>
            <a:r>
              <a:rPr lang="ru-RU" dirty="0"/>
              <a:t>4	</a:t>
            </a:r>
            <a:r>
              <a:rPr lang="ru-RU" dirty="0" err="1"/>
              <a:t>Доступність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	</a:t>
            </a:r>
            <a:r>
              <a:rPr lang="ru-RU" dirty="0" smtClean="0"/>
              <a:t>                                    1</a:t>
            </a:r>
            <a:r>
              <a:rPr lang="ru-RU" dirty="0"/>
              <a:t>	</a:t>
            </a:r>
          </a:p>
          <a:p>
            <a:r>
              <a:rPr lang="ru-RU" dirty="0"/>
              <a:t>5	</a:t>
            </a:r>
            <a:r>
              <a:rPr lang="ru-RU" dirty="0" err="1"/>
              <a:t>Відповідність</a:t>
            </a:r>
            <a:r>
              <a:rPr lang="ru-RU" dirty="0"/>
              <a:t> </a:t>
            </a:r>
            <a:r>
              <a:rPr lang="ru-RU" dirty="0" err="1"/>
              <a:t>функціональним</a:t>
            </a:r>
            <a:r>
              <a:rPr lang="ru-RU" dirty="0"/>
              <a:t> </a:t>
            </a:r>
            <a:r>
              <a:rPr lang="ru-RU" dirty="0" err="1"/>
              <a:t>вимогам</a:t>
            </a:r>
            <a:r>
              <a:rPr lang="ru-RU" dirty="0"/>
              <a:t>	</a:t>
            </a:r>
            <a:r>
              <a:rPr lang="ru-RU" dirty="0" smtClean="0"/>
              <a:t> 1</a:t>
            </a:r>
            <a:r>
              <a:rPr lang="ru-RU" dirty="0"/>
              <a:t>	</a:t>
            </a:r>
          </a:p>
          <a:p>
            <a:r>
              <a:rPr lang="ru-RU" dirty="0"/>
              <a:t>6	</a:t>
            </a:r>
            <a:r>
              <a:rPr lang="ru-RU" dirty="0" err="1"/>
              <a:t>Естетичність</a:t>
            </a:r>
            <a:r>
              <a:rPr lang="ru-RU" dirty="0"/>
              <a:t> </a:t>
            </a:r>
            <a:r>
              <a:rPr lang="ru-RU" dirty="0" err="1"/>
              <a:t>оздоблення</a:t>
            </a:r>
            <a:r>
              <a:rPr lang="ru-RU" dirty="0"/>
              <a:t>	</a:t>
            </a:r>
            <a:r>
              <a:rPr lang="ru-RU" dirty="0" smtClean="0"/>
              <a:t>                                    2</a:t>
            </a:r>
            <a:r>
              <a:rPr lang="ru-RU" dirty="0"/>
              <a:t>	</a:t>
            </a:r>
          </a:p>
          <a:p>
            <a:r>
              <a:rPr lang="ru-RU" dirty="0"/>
              <a:t>7	</a:t>
            </a:r>
            <a:r>
              <a:rPr lang="ru-RU" dirty="0" err="1"/>
              <a:t>Відповідність</a:t>
            </a:r>
            <a:r>
              <a:rPr lang="ru-RU" dirty="0"/>
              <a:t> </a:t>
            </a:r>
            <a:r>
              <a:rPr lang="ru-RU" dirty="0" err="1"/>
              <a:t>виробу</a:t>
            </a:r>
            <a:r>
              <a:rPr lang="ru-RU" dirty="0"/>
              <a:t> </a:t>
            </a:r>
            <a:r>
              <a:rPr lang="ru-RU" dirty="0" err="1"/>
              <a:t>ескізу</a:t>
            </a:r>
            <a:r>
              <a:rPr lang="ru-RU" dirty="0"/>
              <a:t>	</a:t>
            </a:r>
            <a:r>
              <a:rPr lang="ru-RU" dirty="0" smtClean="0"/>
              <a:t>                                    2</a:t>
            </a:r>
            <a:r>
              <a:rPr lang="ru-RU" dirty="0"/>
              <a:t>	</a:t>
            </a:r>
          </a:p>
          <a:p>
            <a:r>
              <a:rPr lang="ru-RU" dirty="0"/>
              <a:t>                                                                     </a:t>
            </a:r>
            <a:r>
              <a:rPr lang="ru-RU" dirty="0" smtClean="0"/>
              <a:t>  </a:t>
            </a:r>
            <a:r>
              <a:rPr lang="ru-RU" dirty="0" err="1"/>
              <a:t>Усього</a:t>
            </a:r>
            <a:r>
              <a:rPr lang="ru-RU" dirty="0"/>
              <a:t> 	</a:t>
            </a:r>
            <a:r>
              <a:rPr lang="ru-RU" dirty="0" smtClean="0"/>
              <a:t>                 12</a:t>
            </a:r>
            <a:r>
              <a:rPr lang="ru-RU" dirty="0"/>
              <a:t>	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718415"/>
              </p:ext>
            </p:extLst>
          </p:nvPr>
        </p:nvGraphicFramePr>
        <p:xfrm>
          <a:off x="4743104" y="4271735"/>
          <a:ext cx="6324600" cy="20360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4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8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73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cap="small" spc="-50" dirty="0">
                          <a:effectLst/>
                        </a:rPr>
                        <a:t>№ </a:t>
                      </a:r>
                      <a:r>
                        <a:rPr lang="uk-UA" sz="1400" cap="small" spc="-50" dirty="0">
                          <a:effectLst/>
                        </a:rPr>
                        <a:t>з/п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cap="small" spc="-50">
                          <a:effectLst/>
                        </a:rPr>
                        <a:t>        Критерії оцінювання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622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cap="small" spc="-50">
                          <a:effectLst/>
                        </a:rPr>
                        <a:t>Максимальна кількість балів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0447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cap="small" spc="-50" dirty="0">
                          <a:effectLst/>
                        </a:rPr>
                        <a:t>Бал за роботу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spc="-5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0">
                          <a:effectLst/>
                        </a:rPr>
                        <a:t>Естетичність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spc="-5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0">
                          <a:effectLst/>
                        </a:rPr>
                        <a:t>Оригінальність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spc="-5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0">
                          <a:effectLst/>
                        </a:rPr>
                        <a:t>Практичність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spc="-5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0">
                          <a:effectLst/>
                        </a:rPr>
                        <a:t>Зручність у використанні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0">
                          <a:effectLst/>
                        </a:rPr>
                        <a:t>Якість виготовлення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spc="-50">
                          <a:effectLst/>
                        </a:rPr>
                        <a:t>Презентація виробу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0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440" y="622819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r>
              <a:rPr lang="ru-RU" dirty="0" err="1" smtClean="0"/>
              <a:t>Позитивні</a:t>
            </a:r>
            <a:r>
              <a:rPr lang="ru-RU" dirty="0" smtClean="0"/>
              <a:t> </a:t>
            </a:r>
            <a:r>
              <a:rPr lang="ru-RU" dirty="0" err="1" smtClean="0"/>
              <a:t>сторони</a:t>
            </a:r>
            <a:r>
              <a:rPr lang="ru-RU" dirty="0" smtClean="0"/>
              <a:t> </a:t>
            </a:r>
            <a:r>
              <a:rPr lang="ru-RU" dirty="0" err="1" smtClean="0"/>
              <a:t>дистанційнго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11629" y="2095668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uk-UA" dirty="0" smtClean="0"/>
              <a:t>Змога навчатись, незважаючи на </a:t>
            </a:r>
            <a:r>
              <a:rPr lang="en-US" dirty="0" smtClean="0"/>
              <a:t>Covid-19 </a:t>
            </a:r>
            <a:r>
              <a:rPr lang="ru-RU" dirty="0" smtClean="0"/>
              <a:t> та </a:t>
            </a:r>
            <a:r>
              <a:rPr lang="ru-RU" dirty="0" err="1" smtClean="0"/>
              <a:t>війну</a:t>
            </a:r>
            <a:r>
              <a:rPr lang="ru-RU" dirty="0" smtClean="0"/>
              <a:t>.</a:t>
            </a:r>
            <a:endParaRPr lang="uk-UA" dirty="0" smtClean="0"/>
          </a:p>
          <a:p>
            <a:pPr marL="342900" indent="-342900">
              <a:buAutoNum type="arabicPeriod"/>
            </a:pPr>
            <a:r>
              <a:rPr lang="uk-UA" dirty="0" smtClean="0"/>
              <a:t>Синхронний </a:t>
            </a:r>
            <a:r>
              <a:rPr lang="uk-UA" dirty="0"/>
              <a:t>і асинхронний </a:t>
            </a:r>
            <a:r>
              <a:rPr lang="ru-RU" dirty="0" err="1"/>
              <a:t>режими</a:t>
            </a:r>
            <a:r>
              <a:rPr lang="ru-RU" dirty="0"/>
              <a:t> </a:t>
            </a:r>
            <a:r>
              <a:rPr lang="ru-RU" dirty="0" err="1"/>
              <a:t>взаємодії</a:t>
            </a:r>
            <a:r>
              <a:rPr lang="ru-RU" dirty="0"/>
              <a:t> </a:t>
            </a:r>
            <a:r>
              <a:rPr lang="ru-RU" dirty="0" err="1"/>
              <a:t>учасників</a:t>
            </a:r>
            <a:r>
              <a:rPr lang="ru-RU" dirty="0"/>
              <a:t> </a:t>
            </a:r>
            <a:r>
              <a:rPr lang="ru-RU" dirty="0" err="1"/>
              <a:t>навчального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: </a:t>
            </a:r>
            <a:r>
              <a:rPr lang="ru-RU" dirty="0" err="1"/>
              <a:t>викладач</a:t>
            </a:r>
            <a:r>
              <a:rPr lang="ru-RU" dirty="0"/>
              <a:t> – </a:t>
            </a:r>
            <a:r>
              <a:rPr lang="ru-RU" dirty="0" err="1"/>
              <a:t>учень</a:t>
            </a:r>
            <a:r>
              <a:rPr lang="ru-RU" dirty="0"/>
              <a:t>, </a:t>
            </a:r>
            <a:r>
              <a:rPr lang="ru-RU" dirty="0" err="1"/>
              <a:t>учень</a:t>
            </a:r>
            <a:r>
              <a:rPr lang="ru-RU" dirty="0"/>
              <a:t> – </a:t>
            </a:r>
            <a:r>
              <a:rPr lang="ru-RU" dirty="0" err="1"/>
              <a:t>учень</a:t>
            </a:r>
            <a:r>
              <a:rPr lang="ru-RU" dirty="0"/>
              <a:t>, </a:t>
            </a:r>
            <a:r>
              <a:rPr lang="ru-RU" dirty="0" err="1"/>
              <a:t>учень</a:t>
            </a:r>
            <a:r>
              <a:rPr lang="ru-RU" dirty="0"/>
              <a:t> – </a:t>
            </a:r>
            <a:r>
              <a:rPr lang="ru-RU" dirty="0" err="1"/>
              <a:t>навчальна</a:t>
            </a:r>
            <a:r>
              <a:rPr lang="ru-RU" dirty="0"/>
              <a:t> </a:t>
            </a:r>
            <a:r>
              <a:rPr lang="ru-RU" dirty="0" err="1" smtClean="0"/>
              <a:t>група</a:t>
            </a:r>
            <a:r>
              <a:rPr lang="ru-RU" dirty="0"/>
              <a:t>.</a:t>
            </a:r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err="1" smtClean="0"/>
              <a:t>Одночасно</a:t>
            </a:r>
            <a:r>
              <a:rPr lang="ru-RU" dirty="0" smtClean="0"/>
              <a:t> </a:t>
            </a:r>
            <a:r>
              <a:rPr lang="ru-RU" dirty="0"/>
              <a:t>з </a:t>
            </a:r>
            <a:r>
              <a:rPr lang="ru-RU" dirty="0" err="1"/>
              <a:t>вивченням</a:t>
            </a:r>
            <a:r>
              <a:rPr lang="ru-RU" dirty="0"/>
              <a:t> </a:t>
            </a:r>
            <a:r>
              <a:rPr lang="ru-RU" dirty="0" smtClean="0"/>
              <a:t> предмету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 err="1" smtClean="0"/>
              <a:t>практичне</a:t>
            </a:r>
            <a:r>
              <a:rPr lang="ru-RU" dirty="0" smtClean="0"/>
              <a:t> </a:t>
            </a:r>
            <a:r>
              <a:rPr lang="ru-RU" dirty="0" err="1"/>
              <a:t>засвоєння</a:t>
            </a:r>
            <a:r>
              <a:rPr lang="ru-RU" dirty="0"/>
              <a:t> </a:t>
            </a:r>
            <a:r>
              <a:rPr lang="ru-RU" dirty="0" err="1"/>
              <a:t>інструментів</a:t>
            </a:r>
            <a:r>
              <a:rPr lang="ru-RU" dirty="0"/>
              <a:t> ІКТ – </a:t>
            </a:r>
            <a:r>
              <a:rPr lang="ru-RU" dirty="0" err="1"/>
              <a:t>створення</a:t>
            </a:r>
            <a:r>
              <a:rPr lang="ru-RU" dirty="0"/>
              <a:t> </a:t>
            </a:r>
            <a:r>
              <a:rPr lang="ru-RU" dirty="0" err="1"/>
              <a:t>додаткових</a:t>
            </a:r>
            <a:r>
              <a:rPr lang="ru-RU" dirty="0"/>
              <a:t> умов для </a:t>
            </a:r>
            <a:r>
              <a:rPr lang="ru-RU" dirty="0" err="1"/>
              <a:t>впровадження</a:t>
            </a:r>
            <a:r>
              <a:rPr lang="ru-RU" dirty="0"/>
              <a:t> ІКТ в </a:t>
            </a:r>
            <a:r>
              <a:rPr lang="ru-RU" dirty="0" err="1"/>
              <a:t>освітні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 smtClean="0"/>
              <a:t>.</a:t>
            </a:r>
          </a:p>
          <a:p>
            <a:pPr marL="342900" indent="-342900">
              <a:buAutoNum type="arabicPeriod"/>
            </a:pPr>
            <a:r>
              <a:rPr lang="ru-RU" dirty="0" smtClean="0"/>
              <a:t>Є </a:t>
            </a:r>
            <a:r>
              <a:rPr lang="ru-RU" dirty="0" err="1" smtClean="0"/>
              <a:t>діти</a:t>
            </a:r>
            <a:r>
              <a:rPr lang="ru-RU" dirty="0" smtClean="0"/>
              <a:t> </a:t>
            </a:r>
            <a:r>
              <a:rPr lang="ru-RU" dirty="0" err="1" smtClean="0"/>
              <a:t>яким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комфортно </a:t>
            </a:r>
            <a:r>
              <a:rPr lang="ru-RU" dirty="0" err="1" smtClean="0"/>
              <a:t>навчатися</a:t>
            </a:r>
            <a:r>
              <a:rPr lang="ru-RU" dirty="0" smtClean="0"/>
              <a:t> </a:t>
            </a:r>
            <a:r>
              <a:rPr lang="ru-RU" dirty="0" err="1" smtClean="0"/>
              <a:t>вдома</a:t>
            </a:r>
            <a:r>
              <a:rPr lang="ru-RU" dirty="0" smtClean="0"/>
              <a:t> і вони </a:t>
            </a:r>
            <a:r>
              <a:rPr lang="ru-RU" dirty="0" err="1" smtClean="0"/>
              <a:t>наполегливо</a:t>
            </a:r>
            <a:r>
              <a:rPr lang="ru-RU" dirty="0" smtClean="0"/>
              <a:t> </a:t>
            </a:r>
            <a:r>
              <a:rPr lang="ru-RU" dirty="0" err="1" smtClean="0"/>
              <a:t>виконують</a:t>
            </a:r>
            <a:r>
              <a:rPr lang="ru-RU" dirty="0" smtClean="0"/>
              <a:t> 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. 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uk-UA" b="1" dirty="0"/>
          </a:p>
        </p:txBody>
      </p:sp>
      <p:pic>
        <p:nvPicPr>
          <p:cNvPr id="1026" name="Picture 2" descr="Google Classroom чи Zoom: як організувати навчання онлай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04" y="3128789"/>
            <a:ext cx="52387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2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err="1" smtClean="0"/>
              <a:t>Недоліки</a:t>
            </a:r>
            <a:r>
              <a:rPr lang="ru-RU" dirty="0" smtClean="0"/>
              <a:t> </a:t>
            </a:r>
            <a:r>
              <a:rPr lang="ru-RU" dirty="0" err="1" smtClean="0"/>
              <a:t>дистанційного</a:t>
            </a:r>
            <a:r>
              <a:rPr lang="ru-RU" dirty="0" smtClean="0"/>
              <a:t> </a:t>
            </a:r>
            <a:r>
              <a:rPr lang="ru-RU" dirty="0" err="1" smtClean="0"/>
              <a:t>навчання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51808" y="1368750"/>
            <a:ext cx="95222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latin typeface="Arial Black" pitchFamily="34" charset="0"/>
              </a:rPr>
              <a:t> </a:t>
            </a:r>
            <a:r>
              <a:rPr lang="ru-RU" sz="2400" dirty="0" smtClean="0"/>
              <a:t>1. </a:t>
            </a:r>
            <a:r>
              <a:rPr lang="ru-RU" sz="2400" dirty="0" err="1" smtClean="0"/>
              <a:t>Дистанційне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вимагає</a:t>
            </a:r>
            <a:r>
              <a:rPr lang="ru-RU" sz="2400" dirty="0" smtClean="0"/>
              <a:t> </a:t>
            </a:r>
            <a:r>
              <a:rPr lang="ru-RU" sz="2400" dirty="0" err="1"/>
              <a:t>хорошого</a:t>
            </a:r>
            <a:r>
              <a:rPr lang="ru-RU" sz="2400" dirty="0"/>
              <a:t> </a:t>
            </a:r>
            <a:r>
              <a:rPr lang="ru-RU" sz="2400" dirty="0" err="1"/>
              <a:t>технічного</a:t>
            </a:r>
            <a:r>
              <a:rPr lang="ru-RU" sz="2400" dirty="0"/>
              <a:t> </a:t>
            </a:r>
            <a:r>
              <a:rPr lang="ru-RU" sz="2400" dirty="0" err="1"/>
              <a:t>забезпечення</a:t>
            </a:r>
            <a:r>
              <a:rPr lang="ru-RU" sz="2400" dirty="0"/>
              <a:t>: </a:t>
            </a:r>
            <a:r>
              <a:rPr lang="ru-RU" sz="2400" dirty="0" err="1"/>
              <a:t>чим</a:t>
            </a:r>
            <a:r>
              <a:rPr lang="ru-RU" sz="2400" dirty="0"/>
              <a:t> </a:t>
            </a:r>
            <a:r>
              <a:rPr lang="ru-RU" sz="2400" dirty="0" err="1"/>
              <a:t>якіснішими</a:t>
            </a:r>
            <a:r>
              <a:rPr lang="ru-RU" sz="2400" dirty="0"/>
              <a:t> </a:t>
            </a:r>
            <a:r>
              <a:rPr lang="ru-RU" sz="2400" dirty="0" err="1"/>
              <a:t>будуть</a:t>
            </a:r>
            <a:r>
              <a:rPr lang="ru-RU" sz="2400" dirty="0"/>
              <a:t> </a:t>
            </a:r>
            <a:r>
              <a:rPr lang="ru-RU" sz="2400" dirty="0" err="1"/>
              <a:t>комп’ютер</a:t>
            </a:r>
            <a:r>
              <a:rPr lang="ru-RU" sz="2400" dirty="0"/>
              <a:t>, </a:t>
            </a:r>
            <a:r>
              <a:rPr lang="ru-RU" sz="2400" dirty="0" err="1"/>
              <a:t>мікрофон</a:t>
            </a:r>
            <a:r>
              <a:rPr lang="ru-RU" sz="2400" dirty="0"/>
              <a:t> та веб-камера, </a:t>
            </a:r>
            <a:r>
              <a:rPr lang="ru-RU" sz="2400" dirty="0" err="1"/>
              <a:t>тим</a:t>
            </a:r>
            <a:r>
              <a:rPr lang="ru-RU" sz="2400" dirty="0"/>
              <a:t> </a:t>
            </a:r>
            <a:r>
              <a:rPr lang="ru-RU" sz="2400" dirty="0" err="1"/>
              <a:t>якіснішими</a:t>
            </a:r>
            <a:r>
              <a:rPr lang="ru-RU" sz="2400" dirty="0"/>
              <a:t> </a:t>
            </a:r>
            <a:r>
              <a:rPr lang="ru-RU" sz="2400" dirty="0" err="1"/>
              <a:t>будуть</a:t>
            </a:r>
            <a:r>
              <a:rPr lang="ru-RU" sz="2400" dirty="0"/>
              <a:t> </a:t>
            </a:r>
            <a:r>
              <a:rPr lang="ru-RU" sz="2400" dirty="0" err="1" smtClean="0"/>
              <a:t>online</a:t>
            </a:r>
            <a:r>
              <a:rPr lang="ru-RU" sz="2400" dirty="0" smtClean="0"/>
              <a:t>-уроки. </a:t>
            </a:r>
            <a:r>
              <a:rPr lang="ru-RU" sz="2400" dirty="0"/>
              <a:t>Проблема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виникати</a:t>
            </a:r>
            <a:r>
              <a:rPr lang="ru-RU" sz="2400" dirty="0"/>
              <a:t> через </a:t>
            </a:r>
            <a:r>
              <a:rPr lang="ru-RU" sz="2400" dirty="0" err="1"/>
              <a:t>неякісний</a:t>
            </a:r>
            <a:r>
              <a:rPr lang="ru-RU" sz="2400" dirty="0"/>
              <a:t> </a:t>
            </a:r>
            <a:r>
              <a:rPr lang="ru-RU" sz="2400" dirty="0" err="1"/>
              <a:t>Інтернет</a:t>
            </a:r>
            <a:r>
              <a:rPr lang="ru-RU" sz="2400" dirty="0"/>
              <a:t>: </a:t>
            </a:r>
            <a:r>
              <a:rPr lang="ru-RU" sz="2400" dirty="0" err="1"/>
              <a:t>якщо</a:t>
            </a:r>
            <a:r>
              <a:rPr lang="ru-RU" sz="2400" dirty="0"/>
              <a:t> </a:t>
            </a:r>
            <a:r>
              <a:rPr lang="ru-RU" sz="2400" dirty="0" err="1"/>
              <a:t>зв’язок</a:t>
            </a:r>
            <a:r>
              <a:rPr lang="ru-RU" sz="2400" dirty="0"/>
              <a:t> </a:t>
            </a:r>
            <a:r>
              <a:rPr lang="ru-RU" sz="2400" dirty="0" err="1"/>
              <a:t>раптом</a:t>
            </a:r>
            <a:r>
              <a:rPr lang="ru-RU" sz="2400" dirty="0"/>
              <a:t> </a:t>
            </a:r>
            <a:r>
              <a:rPr lang="ru-RU" sz="2400" dirty="0" err="1"/>
              <a:t>зникне</a:t>
            </a:r>
            <a:r>
              <a:rPr lang="ru-RU" sz="2400" dirty="0"/>
              <a:t>, ваше </a:t>
            </a:r>
            <a:r>
              <a:rPr lang="ru-RU" sz="2400" dirty="0" err="1"/>
              <a:t>заняття</a:t>
            </a:r>
            <a:r>
              <a:rPr lang="ru-RU" sz="2400" dirty="0"/>
              <a:t> </a:t>
            </a:r>
            <a:r>
              <a:rPr lang="ru-RU" sz="2400" dirty="0" err="1"/>
              <a:t>припиниться</a:t>
            </a:r>
            <a:r>
              <a:rPr lang="ru-RU" sz="2400" dirty="0"/>
              <a:t> через </a:t>
            </a:r>
            <a:r>
              <a:rPr lang="ru-RU" sz="2400" dirty="0" err="1"/>
              <a:t>технічні</a:t>
            </a:r>
            <a:r>
              <a:rPr lang="ru-RU" sz="2400" dirty="0"/>
              <a:t> неполадки. 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2. </a:t>
            </a:r>
            <a:r>
              <a:rPr lang="ru-RU" sz="2400" dirty="0" err="1" smtClean="0"/>
              <a:t>Домашня</a:t>
            </a:r>
            <a:r>
              <a:rPr lang="ru-RU" sz="2400" dirty="0" smtClean="0"/>
              <a:t> </a:t>
            </a:r>
            <a:r>
              <a:rPr lang="ru-RU" sz="2400" dirty="0"/>
              <a:t>атмосфера не </a:t>
            </a:r>
            <a:r>
              <a:rPr lang="ru-RU" sz="2400" dirty="0" err="1"/>
              <a:t>завжди</a:t>
            </a:r>
            <a:r>
              <a:rPr lang="ru-RU" sz="2400" dirty="0"/>
              <a:t> </a:t>
            </a:r>
            <a:r>
              <a:rPr lang="ru-RU" sz="2400" dirty="0" err="1"/>
              <a:t>сприяє</a:t>
            </a:r>
            <a:r>
              <a:rPr lang="ru-RU" sz="2400" dirty="0"/>
              <a:t> </a:t>
            </a:r>
            <a:r>
              <a:rPr lang="ru-RU" sz="2400" dirty="0" err="1"/>
              <a:t>ефективному</a:t>
            </a:r>
            <a:r>
              <a:rPr lang="ru-RU" sz="2400" dirty="0"/>
              <a:t> </a:t>
            </a:r>
            <a:r>
              <a:rPr lang="ru-RU" sz="2400" dirty="0" err="1"/>
              <a:t>навчанню</a:t>
            </a:r>
            <a:r>
              <a:rPr lang="ru-RU" sz="2400" dirty="0"/>
              <a:t> та </a:t>
            </a:r>
            <a:r>
              <a:rPr lang="ru-RU" sz="2400" dirty="0" err="1"/>
              <a:t>запам’ятовуванню</a:t>
            </a:r>
            <a:r>
              <a:rPr lang="ru-RU" sz="2400" dirty="0"/>
              <a:t>. </a:t>
            </a:r>
            <a:r>
              <a:rPr lang="ru-RU" sz="2400" dirty="0" err="1"/>
              <a:t>Це</a:t>
            </a:r>
            <a:r>
              <a:rPr lang="ru-RU" sz="2400" dirty="0"/>
              <a:t> не </a:t>
            </a:r>
            <a:r>
              <a:rPr lang="ru-RU" sz="2400" dirty="0" err="1"/>
              <a:t>дозволяє</a:t>
            </a:r>
            <a:r>
              <a:rPr lang="ru-RU" sz="2400" dirty="0"/>
              <a:t> </a:t>
            </a:r>
            <a:r>
              <a:rPr lang="ru-RU" sz="2400" dirty="0" err="1"/>
              <a:t>достатньо</a:t>
            </a:r>
            <a:r>
              <a:rPr lang="ru-RU" sz="2400" dirty="0"/>
              <a:t> </a:t>
            </a:r>
            <a:r>
              <a:rPr lang="ru-RU" sz="2400" dirty="0" err="1"/>
              <a:t>сконцентруватися</a:t>
            </a:r>
            <a:r>
              <a:rPr lang="ru-RU" sz="2400" dirty="0"/>
              <a:t> на </a:t>
            </a:r>
            <a:r>
              <a:rPr lang="ru-RU" sz="2400" dirty="0" err="1"/>
              <a:t>занятті</a:t>
            </a:r>
            <a:r>
              <a:rPr lang="ru-RU" sz="2400" dirty="0"/>
              <a:t>. </a:t>
            </a:r>
            <a:endParaRPr lang="uk-UA" sz="2400" dirty="0"/>
          </a:p>
          <a:p>
            <a:pPr>
              <a:buNone/>
            </a:pPr>
            <a:endParaRPr lang="uk-UA" sz="2400" dirty="0"/>
          </a:p>
          <a:p>
            <a:endParaRPr lang="ru-RU" sz="2400" dirty="0" smtClean="0"/>
          </a:p>
          <a:p>
            <a:r>
              <a:rPr lang="uk-UA" sz="2400" dirty="0"/>
              <a:t/>
            </a:r>
            <a:br>
              <a:rPr lang="uk-UA" sz="2400" dirty="0"/>
            </a:br>
            <a:endParaRPr lang="ru-RU" sz="24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2646" y="4081548"/>
            <a:ext cx="2648234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79692" y="4081548"/>
            <a:ext cx="2366872" cy="21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034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2945" y="1329867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Arial Black" pitchFamily="34" charset="0"/>
              </a:rPr>
              <a:t> </a:t>
            </a:r>
            <a:r>
              <a:rPr lang="ru-RU" sz="2400" dirty="0" smtClean="0"/>
              <a:t>3. </a:t>
            </a:r>
            <a:r>
              <a:rPr lang="ru-RU" sz="2400" dirty="0" err="1" smtClean="0"/>
              <a:t>Учень</a:t>
            </a:r>
            <a:r>
              <a:rPr lang="ru-RU" sz="2400" dirty="0" smtClean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</a:t>
            </a:r>
            <a:r>
              <a:rPr lang="ru-RU" sz="2400" dirty="0" err="1"/>
              <a:t>неефективно</a:t>
            </a:r>
            <a:r>
              <a:rPr lang="ru-RU" sz="2400" dirty="0"/>
              <a:t> </a:t>
            </a:r>
            <a:r>
              <a:rPr lang="ru-RU" sz="2400" dirty="0" err="1"/>
              <a:t>використати</a:t>
            </a:r>
            <a:r>
              <a:rPr lang="ru-RU" sz="2400" dirty="0"/>
              <a:t> </a:t>
            </a:r>
            <a:r>
              <a:rPr lang="ru-RU" sz="2400" dirty="0" err="1"/>
              <a:t>зекономлений</a:t>
            </a:r>
            <a:r>
              <a:rPr lang="ru-RU" sz="2400" dirty="0"/>
              <a:t> </a:t>
            </a:r>
            <a:r>
              <a:rPr lang="ru-RU" sz="2400" dirty="0" smtClean="0"/>
              <a:t>час. </a:t>
            </a:r>
            <a:r>
              <a:rPr lang="ru-RU" sz="2400" dirty="0" err="1" smtClean="0"/>
              <a:t>Дистанційне</a:t>
            </a:r>
            <a:r>
              <a:rPr lang="ru-RU" sz="2400" dirty="0" smtClean="0"/>
              <a:t> </a:t>
            </a:r>
            <a:r>
              <a:rPr lang="ru-RU" sz="2400" dirty="0" err="1" smtClean="0"/>
              <a:t>навчання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вимагає</a:t>
            </a:r>
            <a:r>
              <a:rPr lang="ru-RU" sz="2400" dirty="0" smtClean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учня</a:t>
            </a:r>
            <a:r>
              <a:rPr lang="ru-RU" sz="2400" dirty="0"/>
              <a:t> </a:t>
            </a:r>
            <a:r>
              <a:rPr lang="ru-RU" sz="2400" dirty="0" err="1"/>
              <a:t>уміння</a:t>
            </a:r>
            <a:r>
              <a:rPr lang="ru-RU" sz="2400" dirty="0"/>
              <a:t> </a:t>
            </a:r>
            <a:r>
              <a:rPr lang="ru-RU" sz="2400" dirty="0" err="1"/>
              <a:t>самостійно</a:t>
            </a:r>
            <a:r>
              <a:rPr lang="ru-RU" sz="2400" dirty="0"/>
              <a:t> </a:t>
            </a:r>
            <a:r>
              <a:rPr lang="ru-RU" sz="2400" dirty="0" err="1"/>
              <a:t>організовувати</a:t>
            </a:r>
            <a:r>
              <a:rPr lang="ru-RU" sz="2400" dirty="0"/>
              <a:t> </a:t>
            </a:r>
            <a:r>
              <a:rPr lang="ru-RU" sz="2400" dirty="0" err="1"/>
              <a:t>навчальний</a:t>
            </a:r>
            <a:r>
              <a:rPr lang="ru-RU" sz="2400" dirty="0"/>
              <a:t> </a:t>
            </a:r>
            <a:r>
              <a:rPr lang="ru-RU" sz="2400" dirty="0" err="1"/>
              <a:t>процес</a:t>
            </a:r>
            <a:r>
              <a:rPr lang="ru-RU" sz="2400" dirty="0"/>
              <a:t>. </a:t>
            </a:r>
            <a:r>
              <a:rPr lang="ru-RU" sz="2400" dirty="0" err="1"/>
              <a:t>Біля</a:t>
            </a:r>
            <a:r>
              <a:rPr lang="ru-RU" sz="2400" dirty="0"/>
              <a:t> вас не буде </a:t>
            </a:r>
            <a:r>
              <a:rPr lang="ru-RU" sz="2400" dirty="0" err="1"/>
              <a:t>вчителя</a:t>
            </a:r>
            <a:r>
              <a:rPr lang="ru-RU" sz="2400" dirty="0"/>
              <a:t>, </a:t>
            </a:r>
            <a:r>
              <a:rPr lang="ru-RU" sz="2400" dirty="0" err="1"/>
              <a:t>який</a:t>
            </a:r>
            <a:r>
              <a:rPr lang="ru-RU" sz="2400" dirty="0"/>
              <a:t> </a:t>
            </a:r>
            <a:r>
              <a:rPr lang="ru-RU" sz="2400" dirty="0" err="1"/>
              <a:t>постійно</a:t>
            </a:r>
            <a:r>
              <a:rPr lang="ru-RU" sz="2400" dirty="0"/>
              <a:t> </a:t>
            </a:r>
            <a:r>
              <a:rPr lang="ru-RU" sz="2400" dirty="0" err="1"/>
              <a:t>контролюватиме</a:t>
            </a:r>
            <a:r>
              <a:rPr lang="ru-RU" sz="2400" dirty="0"/>
              <a:t> </a:t>
            </a:r>
            <a:r>
              <a:rPr lang="ru-RU" sz="2400" dirty="0" err="1"/>
              <a:t>виконання</a:t>
            </a:r>
            <a:r>
              <a:rPr lang="ru-RU" sz="2400" dirty="0"/>
              <a:t> </a:t>
            </a:r>
            <a:r>
              <a:rPr lang="ru-RU" sz="2400" dirty="0" err="1"/>
              <a:t>домашніх</a:t>
            </a:r>
            <a:r>
              <a:rPr lang="ru-RU" sz="2400" dirty="0"/>
              <a:t> </a:t>
            </a:r>
            <a:r>
              <a:rPr lang="ru-RU" sz="2400" dirty="0" err="1"/>
              <a:t>завдань</a:t>
            </a:r>
            <a:r>
              <a:rPr lang="ru-RU" sz="2400" dirty="0" smtClean="0"/>
              <a:t>.</a:t>
            </a:r>
          </a:p>
          <a:p>
            <a:endParaRPr lang="ru-RU" sz="2400" dirty="0"/>
          </a:p>
          <a:p>
            <a:r>
              <a:rPr lang="ru-RU" sz="2400" dirty="0" smtClean="0"/>
              <a:t>4. </a:t>
            </a:r>
            <a:r>
              <a:rPr lang="ru-RU" sz="2400" dirty="0" err="1" smtClean="0"/>
              <a:t>Дистанційне</a:t>
            </a:r>
            <a:r>
              <a:rPr lang="ru-RU" sz="2400" dirty="0" smtClean="0"/>
              <a:t> </a:t>
            </a:r>
            <a:r>
              <a:rPr lang="ru-RU" sz="2400" dirty="0" err="1"/>
              <a:t>навчання</a:t>
            </a:r>
            <a:r>
              <a:rPr lang="ru-RU" sz="2400" dirty="0"/>
              <a:t>  </a:t>
            </a:r>
            <a:r>
              <a:rPr lang="ru-RU" sz="2400" dirty="0" err="1"/>
              <a:t>може</a:t>
            </a:r>
            <a:r>
              <a:rPr lang="ru-RU" sz="2400" dirty="0"/>
              <a:t> бути не особливо </a:t>
            </a:r>
            <a:r>
              <a:rPr lang="ru-RU" sz="2400" dirty="0" err="1"/>
              <a:t>ефективним</a:t>
            </a:r>
            <a:r>
              <a:rPr lang="ru-RU" sz="2400" dirty="0"/>
              <a:t>, </a:t>
            </a:r>
            <a:r>
              <a:rPr lang="ru-RU" sz="2400" dirty="0" err="1"/>
              <a:t>адже</a:t>
            </a:r>
            <a:r>
              <a:rPr lang="ru-RU" sz="2400" dirty="0"/>
              <a:t> не </a:t>
            </a:r>
            <a:r>
              <a:rPr lang="ru-RU" sz="2400" dirty="0" err="1"/>
              <a:t>дасть</a:t>
            </a:r>
            <a:r>
              <a:rPr lang="ru-RU" sz="2400" dirty="0"/>
              <a:t> </a:t>
            </a:r>
            <a:r>
              <a:rPr lang="ru-RU" sz="2400" dirty="0" err="1"/>
              <a:t>можливості</a:t>
            </a:r>
            <a:r>
              <a:rPr lang="ru-RU" sz="2400" dirty="0"/>
              <a:t> </a:t>
            </a:r>
            <a:r>
              <a:rPr lang="ru-RU" sz="2400" dirty="0" err="1"/>
              <a:t>відчути</a:t>
            </a:r>
            <a:r>
              <a:rPr lang="ru-RU" sz="2400" dirty="0"/>
              <a:t> атмосферу живого </a:t>
            </a:r>
            <a:r>
              <a:rPr lang="ru-RU" sz="2400" dirty="0" err="1"/>
              <a:t>ділового</a:t>
            </a:r>
            <a:r>
              <a:rPr lang="ru-RU" sz="2400" dirty="0"/>
              <a:t> </a:t>
            </a:r>
            <a:r>
              <a:rPr lang="ru-RU" sz="2400" dirty="0" err="1"/>
              <a:t>спілкування</a:t>
            </a:r>
            <a:r>
              <a:rPr lang="ru-RU" sz="2400" dirty="0"/>
              <a:t>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76704" y="1779094"/>
            <a:ext cx="2771654" cy="1844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6704" y="3953611"/>
            <a:ext cx="2771654" cy="1751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909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2443307"/>
            <a:ext cx="10515600" cy="1325563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sz="7200" dirty="0" err="1" smtClean="0"/>
              <a:t>Дякую</a:t>
            </a:r>
            <a:r>
              <a:rPr lang="ru-RU" sz="7200" dirty="0" smtClean="0"/>
              <a:t> за </a:t>
            </a:r>
            <a:r>
              <a:rPr lang="ru-RU" sz="7200" dirty="0" err="1" smtClean="0"/>
              <a:t>увагу</a:t>
            </a:r>
            <a:r>
              <a:rPr lang="ru-RU" sz="7200" dirty="0" smtClean="0"/>
              <a:t>!</a:t>
            </a:r>
            <a:endParaRPr lang="ru-RU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8131" y="23468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uk-UA" dirty="0">
                <a:solidFill>
                  <a:srgbClr val="0070C0"/>
                </a:solidFill>
                <a:latin typeface="Arial Black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7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</a:t>
            </a:r>
            <a:r>
              <a:rPr lang="uk-UA" b="1" dirty="0" smtClean="0"/>
              <a:t>Дистанційне навчання </a:t>
            </a:r>
            <a:r>
              <a:rPr lang="ru-RU" b="1" dirty="0" smtClean="0"/>
              <a:t>-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69571" y="1853568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800" dirty="0"/>
              <a:t>Дистанційне навчання — це форма навчання з використанням комп’ютерних і телекомунікаційних технологій, які забезпечують інтерактивну взаємодію викладачів та учнів на різних етапах навчання, а також самостійну роботу з матеріалами інформаційної </a:t>
            </a:r>
            <a:r>
              <a:rPr lang="uk-UA" sz="2800" dirty="0" smtClean="0"/>
              <a:t>мережі</a:t>
            </a:r>
            <a:r>
              <a:rPr lang="uk-UA" sz="2800" dirty="0"/>
              <a:t>.</a:t>
            </a:r>
          </a:p>
        </p:txBody>
      </p:sp>
      <p:pic>
        <p:nvPicPr>
          <p:cNvPr id="5" name=" 7"/>
          <p:cNvPicPr>
            <a:picLocks noGrp="1" noChangeAspect="1"/>
          </p:cNvPicPr>
          <p:nvPr/>
        </p:nvPicPr>
        <p:blipFill>
          <a:blip r:embed="rId2"/>
          <a:srcRect l="13769" r="13769"/>
          <a:stretch>
            <a:fillRect/>
          </a:stretch>
        </p:blipFill>
        <p:spPr>
          <a:xfrm>
            <a:off x="7068475" y="2261060"/>
            <a:ext cx="4285325" cy="304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5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91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b="1" dirty="0" smtClean="0"/>
              <a:t>Покроковий </a:t>
            </a:r>
            <a:r>
              <a:rPr lang="uk-UA" b="1" dirty="0"/>
              <a:t>алгоритм дій учителя в дистанційному </a:t>
            </a:r>
            <a:r>
              <a:rPr lang="uk-UA" b="1" dirty="0" smtClean="0"/>
              <a:t>форматі</a:t>
            </a:r>
            <a:br>
              <a:rPr lang="uk-UA" b="1" dirty="0" smtClean="0"/>
            </a:br>
            <a:r>
              <a:rPr lang="uk-UA" b="1" dirty="0"/>
              <a:t/>
            </a:r>
            <a:br>
              <a:rPr lang="uk-UA" b="1" dirty="0"/>
            </a:br>
            <a:r>
              <a:rPr lang="ru-RU" sz="2700" dirty="0" smtClean="0">
                <a:latin typeface="+mn-lt"/>
              </a:rPr>
              <a:t>1.Коригувати </a:t>
            </a:r>
            <a:r>
              <a:rPr lang="uk-UA" sz="2700" dirty="0" smtClean="0">
                <a:latin typeface="+mn-lt"/>
              </a:rPr>
              <a:t>власні календарно-тематичні плани, оптимізувати матеріал </a:t>
            </a:r>
            <a:r>
              <a:rPr lang="ru-RU" sz="2700" dirty="0" smtClean="0">
                <a:latin typeface="+mn-lt"/>
              </a:rPr>
              <a:t>та </a:t>
            </a:r>
            <a:r>
              <a:rPr lang="uk-UA" sz="2700" dirty="0" smtClean="0">
                <a:latin typeface="+mn-lt"/>
              </a:rPr>
              <a:t>очікувані результати, заплановані на період дистанційного навчання.</a:t>
            </a:r>
            <a:r>
              <a:rPr lang="uk-UA" sz="2700" dirty="0">
                <a:latin typeface="+mn-lt"/>
              </a:rPr>
              <a:t/>
            </a:r>
            <a:br>
              <a:rPr lang="uk-UA" sz="2700" dirty="0">
                <a:latin typeface="+mn-lt"/>
              </a:rPr>
            </a:br>
            <a:r>
              <a:rPr lang="uk-UA" sz="2700" dirty="0">
                <a:latin typeface="+mn-lt"/>
              </a:rPr>
              <a:t>2.Домовитися з батьками про конструктивний </a:t>
            </a:r>
            <a:r>
              <a:rPr lang="uk-UA" sz="2700" dirty="0" smtClean="0">
                <a:latin typeface="+mn-lt"/>
              </a:rPr>
              <a:t>зворотній </a:t>
            </a:r>
            <a:r>
              <a:rPr lang="uk-UA" sz="2700" dirty="0">
                <a:latin typeface="+mn-lt"/>
              </a:rPr>
              <a:t>зв’язок, для уникнення непорозумінь — поясніть батькам алгоритм дій</a:t>
            </a:r>
            <a:r>
              <a:rPr lang="uk-UA" sz="2700" dirty="0" smtClean="0">
                <a:latin typeface="+mn-lt"/>
              </a:rPr>
              <a:t>.</a:t>
            </a:r>
            <a:r>
              <a:rPr lang="uk-UA" sz="2700" dirty="0">
                <a:latin typeface="+mn-lt"/>
              </a:rPr>
              <a:t/>
            </a:r>
            <a:br>
              <a:rPr lang="uk-UA" sz="2700" dirty="0">
                <a:latin typeface="+mn-lt"/>
              </a:rPr>
            </a:br>
            <a:r>
              <a:rPr lang="uk-UA" sz="2700" dirty="0" smtClean="0">
                <a:latin typeface="+mn-lt"/>
              </a:rPr>
              <a:t>3.Важливо забезпечити досягнення очікуваних результатів навчання, водночас пам’ятаючи, що деякі з них можуть бути </a:t>
            </a:r>
            <a:br>
              <a:rPr lang="uk-UA" sz="2700" dirty="0" smtClean="0">
                <a:latin typeface="+mn-lt"/>
              </a:rPr>
            </a:br>
            <a:r>
              <a:rPr lang="uk-UA" sz="2700" dirty="0" smtClean="0">
                <a:latin typeface="+mn-lt"/>
              </a:rPr>
              <a:t>недосяжними в нових умовах, деякі — </a:t>
            </a:r>
            <a:br>
              <a:rPr lang="uk-UA" sz="2700" dirty="0" smtClean="0">
                <a:latin typeface="+mn-lt"/>
              </a:rPr>
            </a:br>
            <a:r>
              <a:rPr lang="uk-UA" sz="2700" dirty="0" smtClean="0">
                <a:latin typeface="+mn-lt"/>
              </a:rPr>
              <a:t>потребуватимуть незначної корекції, </a:t>
            </a:r>
            <a:br>
              <a:rPr lang="uk-UA" sz="2700" dirty="0" smtClean="0">
                <a:latin typeface="+mn-lt"/>
              </a:rPr>
            </a:br>
            <a:r>
              <a:rPr lang="uk-UA" sz="2700" dirty="0" smtClean="0">
                <a:latin typeface="+mn-lt"/>
              </a:rPr>
              <a:t>а  частина залишаться незмінними</a:t>
            </a:r>
            <a:r>
              <a:rPr lang="ru-RU" sz="2700" dirty="0" smtClean="0">
                <a:latin typeface="+mn-lt"/>
              </a:rPr>
              <a:t>.</a:t>
            </a:r>
            <a:r>
              <a:rPr lang="uk-UA" sz="2700" dirty="0">
                <a:latin typeface="+mn-lt"/>
              </a:rPr>
              <a:t/>
            </a:r>
            <a:br>
              <a:rPr lang="uk-UA" sz="2700" dirty="0">
                <a:latin typeface="+mn-lt"/>
              </a:rPr>
            </a:br>
            <a:endParaRPr lang="ru-RU" sz="27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0569" y="4016601"/>
            <a:ext cx="4483231" cy="244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4578" y="1129896"/>
            <a:ext cx="10515600" cy="16299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</a:t>
            </a:r>
            <a:r>
              <a:rPr lang="uk-UA" dirty="0" err="1" smtClean="0"/>
              <a:t>Кисорицькому</a:t>
            </a:r>
            <a:r>
              <a:rPr lang="uk-UA" dirty="0" smtClean="0"/>
              <a:t> ліцеї вчителі працюють </a:t>
            </a:r>
            <a:r>
              <a:rPr lang="ru-RU" dirty="0" smtClean="0"/>
              <a:t>через </a:t>
            </a:r>
            <a:r>
              <a:rPr lang="ru-RU" dirty="0" smtClean="0"/>
              <a:t>платформу </a:t>
            </a:r>
            <a:r>
              <a:rPr lang="en-US" dirty="0" smtClean="0"/>
              <a:t>Google Meet  </a:t>
            </a:r>
            <a:r>
              <a:rPr lang="ru-RU" dirty="0" smtClean="0"/>
              <a:t>та </a:t>
            </a:r>
            <a:r>
              <a:rPr lang="ru-RU" dirty="0" err="1" smtClean="0"/>
              <a:t>додаток</a:t>
            </a:r>
            <a:r>
              <a:rPr lang="en-US" dirty="0" smtClean="0"/>
              <a:t>  </a:t>
            </a:r>
            <a:r>
              <a:rPr lang="en-US" dirty="0" err="1" smtClean="0"/>
              <a:t>Viber</a:t>
            </a:r>
            <a:r>
              <a:rPr lang="ru-RU" dirty="0"/>
              <a:t> </a:t>
            </a:r>
            <a:r>
              <a:rPr lang="ru-RU" dirty="0" err="1" smtClean="0"/>
              <a:t>дехто</a:t>
            </a:r>
            <a:r>
              <a:rPr lang="ru-RU" dirty="0" smtClean="0"/>
              <a:t> </a:t>
            </a:r>
            <a:r>
              <a:rPr lang="ru-RU" dirty="0" err="1" smtClean="0"/>
              <a:t>використовує</a:t>
            </a:r>
            <a:r>
              <a:rPr lang="ru-RU" dirty="0" smtClean="0"/>
              <a:t> </a:t>
            </a:r>
            <a:r>
              <a:rPr lang="en-US" dirty="0"/>
              <a:t>Google </a:t>
            </a:r>
            <a:r>
              <a:rPr lang="en-US" dirty="0" smtClean="0"/>
              <a:t>Classroom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AutoShape 4" descr="Как поднять руку в Google Meet - Cpa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ак поднять руку в Google Meet - Cpa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Как поднять руку в Google Meet - Cpa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Как поднять руку в Google Meet - Cpab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Как поднять руку в Google Meet - Cpab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Cómo Utilizar el Diseño Actualizado de Google Meet - Mente Principia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3461904"/>
            <a:ext cx="3756205" cy="191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Логотип вайбер (6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80" y="3449435"/>
            <a:ext cx="3160850" cy="228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Що таке Google Classroom: основні можливості? ⋆ FutureN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0" y="3716840"/>
            <a:ext cx="3263714" cy="162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31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5054" y="598516"/>
            <a:ext cx="3932237" cy="1600200"/>
          </a:xfrm>
        </p:spPr>
        <p:txBody>
          <a:bodyPr/>
          <a:lstStyle/>
          <a:p>
            <a:r>
              <a:rPr lang="ru-RU" dirty="0" smtClean="0"/>
              <a:t>Як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 err="1" smtClean="0"/>
              <a:t>підключення</a:t>
            </a:r>
            <a:r>
              <a:rPr lang="ru-RU" dirty="0" smtClean="0"/>
              <a:t> на урок?</a:t>
            </a:r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5914708" y="987425"/>
            <a:ext cx="2855219" cy="4224655"/>
          </a:xfrm>
        </p:spPr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521432" y="2381597"/>
            <a:ext cx="3932237" cy="3811588"/>
          </a:xfrm>
        </p:spPr>
        <p:txBody>
          <a:bodyPr>
            <a:noAutofit/>
          </a:bodyPr>
          <a:lstStyle/>
          <a:p>
            <a:r>
              <a:rPr lang="ru-RU" sz="2400" dirty="0" smtClean="0"/>
              <a:t>У </a:t>
            </a:r>
            <a:r>
              <a:rPr lang="ru-RU" sz="2400" dirty="0" err="1" smtClean="0"/>
              <a:t>Кисорицькому</a:t>
            </a:r>
            <a:r>
              <a:rPr lang="ru-RU" sz="2400" dirty="0" smtClean="0"/>
              <a:t> </a:t>
            </a:r>
            <a:r>
              <a:rPr lang="ru-RU" sz="2400" dirty="0" err="1" smtClean="0"/>
              <a:t>ліцеї</a:t>
            </a:r>
            <a:r>
              <a:rPr lang="ru-RU" sz="2400" dirty="0" smtClean="0"/>
              <a:t> </a:t>
            </a:r>
            <a:r>
              <a:rPr lang="ru-RU" sz="2400" dirty="0" err="1"/>
              <a:t>с</a:t>
            </a:r>
            <a:r>
              <a:rPr lang="ru-RU" sz="2400" dirty="0" err="1" smtClean="0"/>
              <a:t>творений</a:t>
            </a:r>
            <a:r>
              <a:rPr lang="ru-RU" sz="2400" dirty="0" smtClean="0"/>
              <a:t> </a:t>
            </a:r>
            <a:r>
              <a:rPr lang="ru-RU" sz="2400" dirty="0" err="1" smtClean="0"/>
              <a:t>спільний</a:t>
            </a:r>
            <a:r>
              <a:rPr lang="ru-RU" sz="2400" dirty="0" smtClean="0"/>
              <a:t> </a:t>
            </a:r>
            <a:r>
              <a:rPr lang="ru-RU" sz="2400" dirty="0" err="1" smtClean="0"/>
              <a:t>обліковий</a:t>
            </a:r>
            <a:r>
              <a:rPr lang="ru-RU" sz="2400" dirty="0" smtClean="0"/>
              <a:t> </a:t>
            </a:r>
            <a:r>
              <a:rPr lang="ru-RU" sz="2400" dirty="0" err="1" smtClean="0"/>
              <a:t>запис</a:t>
            </a:r>
            <a:r>
              <a:rPr lang="ru-RU" sz="2400" dirty="0" smtClean="0"/>
              <a:t>. Через </a:t>
            </a:r>
            <a:r>
              <a:rPr lang="en-US" sz="2400" dirty="0" smtClean="0"/>
              <a:t>Google </a:t>
            </a:r>
            <a:r>
              <a:rPr lang="ru-RU" sz="2400" dirty="0" err="1"/>
              <a:t>К</a:t>
            </a:r>
            <a:r>
              <a:rPr lang="ru-RU" sz="2400" dirty="0" err="1" smtClean="0"/>
              <a:t>алендар</a:t>
            </a:r>
            <a:r>
              <a:rPr lang="ru-RU" sz="2400" dirty="0" smtClean="0"/>
              <a:t> </a:t>
            </a:r>
            <a:r>
              <a:rPr lang="ru-RU" sz="2400" dirty="0" err="1" smtClean="0"/>
              <a:t>створені</a:t>
            </a:r>
            <a:r>
              <a:rPr lang="ru-RU" sz="2400" dirty="0" smtClean="0"/>
              <a:t> </a:t>
            </a:r>
            <a:r>
              <a:rPr lang="ru-RU" sz="2400" dirty="0" err="1" smtClean="0"/>
              <a:t>посилання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всі</a:t>
            </a:r>
            <a:r>
              <a:rPr lang="ru-RU" sz="2400" dirty="0" smtClean="0"/>
              <a:t> </a:t>
            </a:r>
            <a:r>
              <a:rPr lang="ru-RU" sz="2400" dirty="0" err="1" smtClean="0"/>
              <a:t>класи</a:t>
            </a:r>
            <a:r>
              <a:rPr lang="ru-RU" sz="2400" dirty="0" smtClean="0"/>
              <a:t>. </a:t>
            </a:r>
            <a:r>
              <a:rPr lang="ru-RU" sz="2400" dirty="0" err="1" smtClean="0"/>
              <a:t>Посилання</a:t>
            </a:r>
            <a:r>
              <a:rPr lang="ru-RU" sz="2400" dirty="0" smtClean="0"/>
              <a:t> не </a:t>
            </a:r>
            <a:r>
              <a:rPr lang="ru-RU" sz="2400" dirty="0" err="1" smtClean="0"/>
              <a:t>змінюється</a:t>
            </a:r>
            <a:r>
              <a:rPr lang="ru-RU" sz="2400" dirty="0" smtClean="0"/>
              <a:t>,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 </a:t>
            </a:r>
            <a:r>
              <a:rPr lang="ru-RU" sz="2400" dirty="0" err="1" smtClean="0"/>
              <a:t>надіслали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дітям</a:t>
            </a:r>
            <a:r>
              <a:rPr lang="ru-RU" sz="2400" dirty="0" smtClean="0"/>
              <a:t> по </a:t>
            </a:r>
            <a:r>
              <a:rPr lang="ru-RU" sz="2400" dirty="0" err="1" smtClean="0"/>
              <a:t>вайбер</a:t>
            </a:r>
            <a:r>
              <a:rPr lang="ru-RU" sz="2400" dirty="0" smtClean="0"/>
              <a:t> </a:t>
            </a:r>
            <a:r>
              <a:rPr lang="ru-RU" sz="2400" dirty="0" err="1" smtClean="0"/>
              <a:t>групах</a:t>
            </a:r>
            <a:r>
              <a:rPr lang="ru-RU" sz="2400" dirty="0" smtClean="0"/>
              <a:t>  і </a:t>
            </a:r>
            <a:r>
              <a:rPr lang="ru-RU" sz="2400" dirty="0" err="1" smtClean="0"/>
              <a:t>діти</a:t>
            </a:r>
            <a:r>
              <a:rPr lang="ru-RU" sz="2400" dirty="0" smtClean="0"/>
              <a:t>  за ним </a:t>
            </a:r>
            <a:r>
              <a:rPr lang="ru-RU" sz="2400" dirty="0" err="1" smtClean="0"/>
              <a:t>приєднуються</a:t>
            </a:r>
            <a:r>
              <a:rPr lang="ru-RU" sz="2400" dirty="0" smtClean="0"/>
              <a:t>.</a:t>
            </a:r>
          </a:p>
          <a:p>
            <a:r>
              <a:rPr lang="ru-RU" sz="2400" dirty="0" err="1" smtClean="0"/>
              <a:t>Домашні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завдання</a:t>
            </a:r>
            <a:r>
              <a:rPr lang="ru-RU" sz="2400" dirty="0" smtClean="0"/>
              <a:t>  </a:t>
            </a:r>
            <a:r>
              <a:rPr lang="ru-RU" sz="2400" dirty="0" err="1" smtClean="0"/>
              <a:t>надсилаються</a:t>
            </a:r>
            <a:r>
              <a:rPr lang="ru-RU" sz="2400" dirty="0" smtClean="0"/>
              <a:t>  через  </a:t>
            </a:r>
            <a:r>
              <a:rPr lang="en-US" sz="2400" dirty="0" err="1" smtClean="0"/>
              <a:t>Viber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07" y="788940"/>
            <a:ext cx="2855219" cy="586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8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r>
              <a:rPr lang="ru-RU" dirty="0" err="1" smtClean="0"/>
              <a:t>Організаційний</a:t>
            </a:r>
            <a:r>
              <a:rPr lang="ru-RU" dirty="0" smtClean="0"/>
              <a:t> </a:t>
            </a:r>
            <a:r>
              <a:rPr lang="ru-RU" dirty="0"/>
              <a:t>момент уроку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01429"/>
            <a:ext cx="10515600" cy="4351338"/>
          </a:xfrm>
        </p:spPr>
        <p:txBody>
          <a:bodyPr>
            <a:normAutofit/>
          </a:bodyPr>
          <a:lstStyle/>
          <a:p>
            <a:r>
              <a:rPr lang="ru-RU" dirty="0" err="1"/>
              <a:t>П</a:t>
            </a:r>
            <a:r>
              <a:rPr lang="ru-RU" dirty="0" err="1" smtClean="0"/>
              <a:t>ідключення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. </a:t>
            </a:r>
            <a:r>
              <a:rPr lang="ru-RU" dirty="0" err="1" smtClean="0"/>
              <a:t>Вітання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Налаштування</a:t>
            </a:r>
            <a:r>
              <a:rPr lang="ru-RU" dirty="0" smtClean="0"/>
              <a:t> звуку, </a:t>
            </a:r>
            <a:r>
              <a:rPr lang="ru-RU" dirty="0" err="1" smtClean="0"/>
              <a:t>камери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Якщо</a:t>
            </a:r>
            <a:r>
              <a:rPr lang="ru-RU" dirty="0" smtClean="0"/>
              <a:t> 1 урок, </a:t>
            </a:r>
            <a:r>
              <a:rPr lang="ru-RU" dirty="0" err="1" smtClean="0"/>
              <a:t>поводимо</a:t>
            </a:r>
            <a:r>
              <a:rPr lang="ru-RU" dirty="0" smtClean="0"/>
              <a:t> </a:t>
            </a:r>
            <a:r>
              <a:rPr lang="ru-RU" dirty="0" err="1"/>
              <a:t>х</a:t>
            </a:r>
            <a:r>
              <a:rPr lang="ru-RU" dirty="0" err="1" smtClean="0"/>
              <a:t>вилину</a:t>
            </a:r>
            <a:r>
              <a:rPr lang="ru-RU" dirty="0" smtClean="0"/>
              <a:t> </a:t>
            </a:r>
            <a:r>
              <a:rPr lang="ru-RU" dirty="0" err="1" smtClean="0"/>
              <a:t>мовчання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/>
              <a:t>все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зайняти</a:t>
            </a:r>
            <a:r>
              <a:rPr lang="ru-RU" dirty="0"/>
              <a:t> до 5 </a:t>
            </a:r>
            <a:r>
              <a:rPr lang="ru-RU" dirty="0" err="1" smtClean="0"/>
              <a:t>хвилин</a:t>
            </a:r>
            <a:r>
              <a:rPr lang="ru-RU" dirty="0" smtClean="0"/>
              <a:t>.</a:t>
            </a:r>
          </a:p>
          <a:p>
            <a:r>
              <a:rPr lang="ru-RU" dirty="0" smtClean="0"/>
              <a:t>У </a:t>
            </a:r>
            <a:r>
              <a:rPr lang="ru-RU" dirty="0" err="1" smtClean="0"/>
              <a:t>випадку</a:t>
            </a:r>
            <a:r>
              <a:rPr lang="ru-RU" dirty="0" smtClean="0"/>
              <a:t> </a:t>
            </a:r>
            <a:r>
              <a:rPr lang="ru-RU" dirty="0" err="1" smtClean="0"/>
              <a:t>повідомлення</a:t>
            </a:r>
            <a:r>
              <a:rPr lang="ru-RU" dirty="0" smtClean="0"/>
              <a:t> «</a:t>
            </a:r>
            <a:r>
              <a:rPr lang="ru-RU" dirty="0" err="1" smtClean="0"/>
              <a:t>Повітряна</a:t>
            </a:r>
            <a:r>
              <a:rPr lang="ru-RU" dirty="0" smtClean="0"/>
              <a:t> </a:t>
            </a:r>
            <a:r>
              <a:rPr lang="ru-RU" dirty="0" err="1" smtClean="0"/>
              <a:t>тривога</a:t>
            </a:r>
            <a:r>
              <a:rPr lang="ru-RU" dirty="0" smtClean="0"/>
              <a:t>!» </a:t>
            </a:r>
            <a:r>
              <a:rPr lang="ru-RU" dirty="0" err="1" smtClean="0"/>
              <a:t>Повідомляю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і прошу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завершити</a:t>
            </a:r>
            <a:r>
              <a:rPr lang="ru-RU" dirty="0" smtClean="0"/>
              <a:t> </a:t>
            </a:r>
            <a:r>
              <a:rPr lang="ru-RU" dirty="0" err="1" smtClean="0"/>
              <a:t>зустріч</a:t>
            </a:r>
            <a:r>
              <a:rPr lang="ru-RU" dirty="0" smtClean="0"/>
              <a:t> та </a:t>
            </a:r>
            <a:r>
              <a:rPr lang="ru-RU" dirty="0" err="1" smtClean="0"/>
              <a:t>йти</a:t>
            </a:r>
            <a:r>
              <a:rPr lang="ru-RU" dirty="0" smtClean="0"/>
              <a:t> у </a:t>
            </a:r>
            <a:r>
              <a:rPr lang="ru-RU" dirty="0" err="1" smtClean="0"/>
              <a:t>безпечне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. У </a:t>
            </a:r>
            <a:r>
              <a:rPr lang="ru-RU" dirty="0" err="1" smtClean="0"/>
              <a:t>групу</a:t>
            </a:r>
            <a:r>
              <a:rPr lang="ru-RU" dirty="0" smtClean="0"/>
              <a:t> </a:t>
            </a:r>
            <a:r>
              <a:rPr lang="ru-RU" dirty="0" err="1" smtClean="0"/>
              <a:t>надсилаю</a:t>
            </a:r>
            <a:r>
              <a:rPr lang="ru-RU" dirty="0" smtClean="0"/>
              <a:t> </a:t>
            </a:r>
            <a:r>
              <a:rPr lang="ru-RU" dirty="0" err="1" smtClean="0"/>
              <a:t>відповідну</a:t>
            </a:r>
            <a:r>
              <a:rPr lang="ru-RU" dirty="0" smtClean="0"/>
              <a:t> </a:t>
            </a:r>
            <a:r>
              <a:rPr lang="ru-RU" dirty="0" err="1" smtClean="0"/>
              <a:t>позначку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51" y="4912416"/>
            <a:ext cx="1813473" cy="1681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89" y="4931363"/>
            <a:ext cx="1645227" cy="158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98" y="4950002"/>
            <a:ext cx="1526682" cy="156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903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</a:t>
            </a:r>
            <a:r>
              <a:rPr lang="ru-RU" dirty="0" err="1" smtClean="0"/>
              <a:t>Створення</a:t>
            </a:r>
            <a:r>
              <a:rPr lang="ru-RU" dirty="0" smtClean="0"/>
              <a:t> позитивного настрою та    </a:t>
            </a:r>
            <a:r>
              <a:rPr lang="ru-RU" dirty="0" err="1"/>
              <a:t>м</a:t>
            </a:r>
            <a:r>
              <a:rPr lang="ru-RU" dirty="0" err="1" smtClean="0"/>
              <a:t>отивація</a:t>
            </a:r>
            <a:r>
              <a:rPr lang="ru-RU" dirty="0" smtClean="0"/>
              <a:t> до </a:t>
            </a:r>
            <a:r>
              <a:rPr lang="ru-RU" dirty="0" err="1" smtClean="0"/>
              <a:t>роботи</a:t>
            </a:r>
            <a:endParaRPr lang="ru-RU" dirty="0"/>
          </a:p>
        </p:txBody>
      </p:sp>
      <p:pic>
        <p:nvPicPr>
          <p:cNvPr id="2050" name="Picture 2" descr="C:\Users\usr\Desktop\JEZeM-ga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5313" y="1847559"/>
            <a:ext cx="34903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r\Desktop\5bf8362d1ead51a5cfc7e9576d3a5b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44" y="1906818"/>
            <a:ext cx="3287640" cy="438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6"/>
          <p:cNvSpPr>
            <a:spLocks noGrp="1"/>
          </p:cNvSpPr>
          <p:nvPr/>
        </p:nvSpPr>
        <p:spPr bwMode="auto">
          <a:xfrm>
            <a:off x="256308" y="2003367"/>
            <a:ext cx="4257155" cy="40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marL="800100" indent="-800100" eaLnBrk="1" hangingPunct="1">
              <a:defRPr/>
            </a:pPr>
            <a:r>
              <a:rPr lang="uk-UA" b="1" dirty="0" smtClean="0"/>
              <a:t>   </a:t>
            </a:r>
            <a:r>
              <a:rPr lang="uk-UA" sz="2800" dirty="0" smtClean="0">
                <a:solidFill>
                  <a:schemeClr val="tx1"/>
                </a:solidFill>
                <a:latin typeface="+mn-lt"/>
              </a:rPr>
              <a:t>“Якщо подарувати людині одну рибину, вона буде ситою один день. Якщо подарувати дві, буде ситою два дні. </a:t>
            </a:r>
            <a:br>
              <a:rPr lang="uk-UA" sz="2800" dirty="0" smtClean="0">
                <a:solidFill>
                  <a:schemeClr val="tx1"/>
                </a:solidFill>
                <a:latin typeface="+mn-lt"/>
              </a:rPr>
            </a:br>
            <a:r>
              <a:rPr lang="uk-UA" sz="2800" dirty="0" smtClean="0">
                <a:solidFill>
                  <a:schemeClr val="tx1"/>
                </a:solidFill>
                <a:latin typeface="+mn-lt"/>
              </a:rPr>
              <a:t>А якщо навчити ловити рибу – буде ситою все життя .”</a:t>
            </a:r>
            <a:r>
              <a:rPr lang="uk-UA" sz="2800" dirty="0" smtClean="0">
                <a:solidFill>
                  <a:schemeClr val="tx1"/>
                </a:solidFill>
                <a:effectLst/>
                <a:latin typeface="+mn-lt"/>
              </a:rPr>
              <a:t> </a:t>
            </a:r>
            <a:endParaRPr lang="ru-RU" sz="2800" dirty="0" smtClean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15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926" y="753774"/>
            <a:ext cx="10515600" cy="115815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</a:t>
            </a:r>
            <a:r>
              <a:rPr lang="ru-RU" dirty="0" err="1" smtClean="0"/>
              <a:t>Вивчення</a:t>
            </a:r>
            <a:r>
              <a:rPr lang="ru-RU" dirty="0" smtClean="0"/>
              <a:t> нового </a:t>
            </a:r>
            <a:r>
              <a:rPr lang="ru-RU" dirty="0" err="1" smtClean="0"/>
              <a:t>матеріалу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2098" y="2195397"/>
            <a:ext cx="10515600" cy="245141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 err="1" smtClean="0">
                <a:solidFill>
                  <a:schemeClr val="tx1"/>
                </a:solidFill>
              </a:rPr>
              <a:t>Презентація</a:t>
            </a:r>
            <a:r>
              <a:rPr lang="ru-RU" dirty="0" smtClean="0">
                <a:solidFill>
                  <a:schemeClr val="tx1"/>
                </a:solidFill>
              </a:rPr>
              <a:t>  («</a:t>
            </a:r>
            <a:r>
              <a:rPr lang="ru-RU" dirty="0" err="1" smtClean="0">
                <a:solidFill>
                  <a:schemeClr val="tx1"/>
                </a:solidFill>
              </a:rPr>
              <a:t>Вибір</a:t>
            </a:r>
            <a:r>
              <a:rPr lang="ru-RU" dirty="0" smtClean="0">
                <a:solidFill>
                  <a:schemeClr val="tx1"/>
                </a:solidFill>
              </a:rPr>
              <a:t> та </a:t>
            </a:r>
            <a:r>
              <a:rPr lang="ru-RU" dirty="0" err="1" smtClean="0">
                <a:solidFill>
                  <a:schemeClr val="tx1"/>
                </a:solidFill>
              </a:rPr>
              <a:t>обгрунтування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проєкту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 err="1" smtClean="0">
                <a:solidFill>
                  <a:schemeClr val="tx1"/>
                </a:solidFill>
              </a:rPr>
              <a:t>М‘яка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іграшка</a:t>
            </a:r>
            <a:r>
              <a:rPr lang="ru-RU" dirty="0" smtClean="0">
                <a:solidFill>
                  <a:schemeClr val="tx1"/>
                </a:solidFill>
              </a:rPr>
              <a:t>»…………..)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</a:t>
            </a:r>
            <a:r>
              <a:rPr lang="ru-RU" dirty="0" err="1" smtClean="0">
                <a:solidFill>
                  <a:schemeClr val="tx1"/>
                </a:solidFill>
              </a:rPr>
              <a:t>Відеоролики</a:t>
            </a:r>
            <a:r>
              <a:rPr lang="ru-RU" dirty="0" smtClean="0">
                <a:solidFill>
                  <a:schemeClr val="tx1"/>
                </a:solidFill>
              </a:rPr>
              <a:t> («</a:t>
            </a:r>
            <a:r>
              <a:rPr lang="ru-RU" dirty="0" err="1" smtClean="0">
                <a:solidFill>
                  <a:schemeClr val="tx1"/>
                </a:solidFill>
              </a:rPr>
              <a:t>Конструкційні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матеріали</a:t>
            </a:r>
            <a:r>
              <a:rPr lang="ru-RU" dirty="0" smtClean="0">
                <a:solidFill>
                  <a:schemeClr val="tx1"/>
                </a:solidFill>
              </a:rPr>
              <a:t>», «</a:t>
            </a:r>
            <a:r>
              <a:rPr lang="ru-RU" dirty="0" err="1" smtClean="0">
                <a:solidFill>
                  <a:schemeClr val="tx1"/>
                </a:solidFill>
              </a:rPr>
              <a:t>Оздоблення</a:t>
            </a:r>
            <a:r>
              <a:rPr lang="ru-RU" dirty="0" smtClean="0">
                <a:solidFill>
                  <a:schemeClr val="tx1"/>
                </a:solidFill>
              </a:rPr>
              <a:t> рамочки для фото»…)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Показ </a:t>
            </a:r>
            <a:r>
              <a:rPr lang="ru-RU" dirty="0" err="1" smtClean="0">
                <a:solidFill>
                  <a:schemeClr val="tx1"/>
                </a:solidFill>
              </a:rPr>
              <a:t>ілюстрацій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ru-RU" dirty="0" err="1" smtClean="0">
                <a:solidFill>
                  <a:schemeClr val="tx1"/>
                </a:solidFill>
              </a:rPr>
              <a:t>моделі</a:t>
            </a:r>
            <a:r>
              <a:rPr lang="ru-RU" dirty="0" smtClean="0">
                <a:solidFill>
                  <a:schemeClr val="tx1"/>
                </a:solidFill>
              </a:rPr>
              <a:t>-аналоги, </a:t>
            </a:r>
            <a:r>
              <a:rPr lang="ru-RU" dirty="0" err="1" smtClean="0">
                <a:solidFill>
                  <a:schemeClr val="tx1"/>
                </a:solidFill>
              </a:rPr>
              <a:t>зразки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робіт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ru-RU" dirty="0" err="1" smtClean="0">
                <a:solidFill>
                  <a:schemeClr val="tx1"/>
                </a:solidFill>
              </a:rPr>
              <a:t>ескізи</a:t>
            </a:r>
            <a:r>
              <a:rPr lang="ru-RU" dirty="0" smtClean="0">
                <a:solidFill>
                  <a:schemeClr val="tx1"/>
                </a:solidFill>
              </a:rPr>
              <a:t>……)</a:t>
            </a:r>
          </a:p>
          <a:p>
            <a:pPr marL="342900" indent="-342900">
              <a:buFontTx/>
              <a:buChar char="-"/>
            </a:pPr>
            <a:r>
              <a:rPr lang="ru-RU" dirty="0" err="1" smtClean="0">
                <a:solidFill>
                  <a:schemeClr val="tx1"/>
                </a:solidFill>
              </a:rPr>
              <a:t>Бесіда</a:t>
            </a:r>
            <a:endParaRPr lang="ru-RU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</a:rPr>
              <a:t>Хмари </a:t>
            </a:r>
            <a:r>
              <a:rPr lang="ru-RU" dirty="0" err="1" smtClean="0">
                <a:solidFill>
                  <a:schemeClr val="tx1"/>
                </a:solidFill>
              </a:rPr>
              <a:t>слів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Електронний контент вчителя: Хмари сл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87" y="3665649"/>
            <a:ext cx="2834640" cy="278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53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</a:t>
            </a:r>
            <a:r>
              <a:rPr lang="ru-RU" dirty="0" err="1" smtClean="0"/>
              <a:t>Фізкультхвилинки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1690688"/>
            <a:ext cx="103839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</a:t>
            </a:r>
            <a:r>
              <a:rPr lang="ru-RU" dirty="0" err="1" smtClean="0"/>
              <a:t>Швидко</a:t>
            </a:r>
            <a:r>
              <a:rPr lang="ru-RU" dirty="0" smtClean="0"/>
              <a:t> </a:t>
            </a:r>
            <a:r>
              <a:rPr lang="ru-RU" dirty="0" err="1"/>
              <a:t>покліпати</a:t>
            </a:r>
            <a:r>
              <a:rPr lang="ru-RU" dirty="0"/>
              <a:t> </a:t>
            </a:r>
            <a:r>
              <a:rPr lang="ru-RU" dirty="0" err="1"/>
              <a:t>очима</a:t>
            </a:r>
            <a:r>
              <a:rPr lang="ru-RU" dirty="0"/>
              <a:t>, </a:t>
            </a:r>
            <a:r>
              <a:rPr lang="ru-RU" dirty="0" err="1"/>
              <a:t>заплющити</a:t>
            </a:r>
            <a:r>
              <a:rPr lang="ru-RU" dirty="0"/>
              <a:t> </a:t>
            </a:r>
            <a:r>
              <a:rPr lang="ru-RU" dirty="0" err="1"/>
              <a:t>очі</a:t>
            </a:r>
            <a:r>
              <a:rPr lang="ru-RU" dirty="0"/>
              <a:t> та </a:t>
            </a:r>
            <a:r>
              <a:rPr lang="ru-RU" dirty="0" err="1"/>
              <a:t>посидіти</a:t>
            </a:r>
            <a:r>
              <a:rPr lang="ru-RU" dirty="0"/>
              <a:t> </a:t>
            </a:r>
            <a:r>
              <a:rPr lang="ru-RU" dirty="0" err="1"/>
              <a:t>спокійно</a:t>
            </a:r>
            <a:r>
              <a:rPr lang="ru-RU" dirty="0"/>
              <a:t>, </a:t>
            </a:r>
            <a:r>
              <a:rPr lang="ru-RU" dirty="0" err="1"/>
              <a:t>повільно</a:t>
            </a:r>
            <a:r>
              <a:rPr lang="ru-RU" dirty="0"/>
              <a:t> </a:t>
            </a:r>
            <a:r>
              <a:rPr lang="ru-RU" dirty="0" err="1"/>
              <a:t>лічачи</a:t>
            </a:r>
            <a:r>
              <a:rPr lang="ru-RU" dirty="0"/>
              <a:t> до 5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</a:t>
            </a:r>
            <a:r>
              <a:rPr lang="ru-RU" dirty="0" err="1" smtClean="0"/>
              <a:t>Малюємо</a:t>
            </a:r>
            <a:r>
              <a:rPr lang="ru-RU" dirty="0" smtClean="0"/>
              <a:t> </a:t>
            </a:r>
            <a:r>
              <a:rPr lang="ru-RU" dirty="0"/>
              <a:t>коло за </a:t>
            </a:r>
            <a:r>
              <a:rPr lang="ru-RU" dirty="0" err="1"/>
              <a:t>годинниковою</a:t>
            </a:r>
            <a:r>
              <a:rPr lang="ru-RU" dirty="0"/>
              <a:t> </a:t>
            </a:r>
            <a:r>
              <a:rPr lang="ru-RU" dirty="0" err="1"/>
              <a:t>стрілкою</a:t>
            </a:r>
            <a:r>
              <a:rPr lang="ru-RU" dirty="0"/>
              <a:t> і назад.</a:t>
            </a:r>
            <a:br>
              <a:rPr lang="ru-RU" dirty="0"/>
            </a:br>
            <a:r>
              <a:rPr lang="ru-RU" dirty="0" smtClean="0"/>
              <a:t>- </a:t>
            </a:r>
            <a:r>
              <a:rPr lang="ru-RU" dirty="0" err="1" smtClean="0"/>
              <a:t>Малюємо</a:t>
            </a:r>
            <a:r>
              <a:rPr lang="ru-RU" dirty="0" smtClean="0"/>
              <a:t> </a:t>
            </a:r>
            <a:r>
              <a:rPr lang="ru-RU" dirty="0" err="1"/>
              <a:t>очима</a:t>
            </a:r>
            <a:r>
              <a:rPr lang="ru-RU" dirty="0"/>
              <a:t> </a:t>
            </a:r>
            <a:r>
              <a:rPr lang="ru-RU" dirty="0" err="1"/>
              <a:t>діагоналі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 smtClean="0"/>
              <a:t>- </a:t>
            </a:r>
            <a:r>
              <a:rPr lang="ru-RU" dirty="0" err="1" smtClean="0"/>
              <a:t>Малюємо</a:t>
            </a:r>
            <a:r>
              <a:rPr lang="ru-RU" dirty="0" smtClean="0"/>
              <a:t> </a:t>
            </a:r>
            <a:r>
              <a:rPr lang="ru-RU" dirty="0" err="1"/>
              <a:t>поглядом</a:t>
            </a:r>
            <a:r>
              <a:rPr lang="ru-RU" dirty="0"/>
              <a:t> квадрат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- Обводимо </a:t>
            </a:r>
            <a:r>
              <a:rPr lang="ru-RU" dirty="0" err="1"/>
              <a:t>поглядом</a:t>
            </a:r>
            <a:r>
              <a:rPr lang="ru-RU" dirty="0"/>
              <a:t> ромб.</a:t>
            </a:r>
            <a:br>
              <a:rPr lang="ru-RU" dirty="0"/>
            </a:br>
            <a:r>
              <a:rPr lang="ru-RU" dirty="0" smtClean="0"/>
              <a:t>- </a:t>
            </a:r>
            <a:r>
              <a:rPr lang="ru-RU" dirty="0" err="1" smtClean="0"/>
              <a:t>Малюємо</a:t>
            </a:r>
            <a:r>
              <a:rPr lang="ru-RU" dirty="0" smtClean="0"/>
              <a:t> </a:t>
            </a:r>
            <a:r>
              <a:rPr lang="ru-RU" dirty="0" err="1"/>
              <a:t>очима</a:t>
            </a:r>
            <a:r>
              <a:rPr lang="ru-RU" dirty="0"/>
              <a:t> бантики.</a:t>
            </a:r>
            <a:br>
              <a:rPr lang="ru-RU" dirty="0"/>
            </a:br>
            <a:r>
              <a:rPr lang="ru-RU" dirty="0" smtClean="0"/>
              <a:t>- </a:t>
            </a:r>
            <a:r>
              <a:rPr lang="ru-RU" dirty="0" err="1" smtClean="0"/>
              <a:t>Малюємо</a:t>
            </a:r>
            <a:r>
              <a:rPr lang="ru-RU" dirty="0" smtClean="0"/>
              <a:t> </a:t>
            </a:r>
            <a:r>
              <a:rPr lang="ru-RU" dirty="0"/>
              <a:t>букву S – </a:t>
            </a:r>
            <a:r>
              <a:rPr lang="ru-RU" dirty="0" err="1"/>
              <a:t>спочатку</a:t>
            </a:r>
            <a:r>
              <a:rPr lang="ru-RU" dirty="0"/>
              <a:t> в горизонтальному </a:t>
            </a:r>
            <a:r>
              <a:rPr lang="ru-RU" dirty="0" err="1"/>
              <a:t>положенні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у вертикальному.</a:t>
            </a:r>
            <a:br>
              <a:rPr lang="ru-RU" dirty="0"/>
            </a:br>
            <a:r>
              <a:rPr lang="ru-RU" dirty="0" smtClean="0"/>
              <a:t>- </a:t>
            </a:r>
            <a:r>
              <a:rPr lang="ru-RU" dirty="0" err="1" smtClean="0"/>
              <a:t>Креслимо</a:t>
            </a:r>
            <a:r>
              <a:rPr lang="ru-RU" dirty="0" smtClean="0"/>
              <a:t> </a:t>
            </a:r>
            <a:r>
              <a:rPr lang="ru-RU" dirty="0" err="1"/>
              <a:t>очима</a:t>
            </a:r>
            <a:r>
              <a:rPr lang="ru-RU" dirty="0"/>
              <a:t> </a:t>
            </a:r>
            <a:r>
              <a:rPr lang="ru-RU" dirty="0" err="1"/>
              <a:t>вертикальні</a:t>
            </a:r>
            <a:r>
              <a:rPr lang="ru-RU" dirty="0"/>
              <a:t> дуги, </a:t>
            </a:r>
            <a:r>
              <a:rPr lang="ru-RU" dirty="0" err="1"/>
              <a:t>спочатку</a:t>
            </a:r>
            <a:r>
              <a:rPr lang="ru-RU" dirty="0"/>
              <a:t> за </a:t>
            </a:r>
            <a:r>
              <a:rPr lang="ru-RU" dirty="0" err="1"/>
              <a:t>годинниковою</a:t>
            </a:r>
            <a:r>
              <a:rPr lang="ru-RU" dirty="0"/>
              <a:t> </a:t>
            </a:r>
            <a:r>
              <a:rPr lang="ru-RU" dirty="0" err="1"/>
              <a:t>стрілкою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– </a:t>
            </a:r>
            <a:r>
              <a:rPr lang="ru-RU" dirty="0" err="1"/>
              <a:t>проти</a:t>
            </a:r>
            <a:r>
              <a:rPr lang="ru-RU" dirty="0" smtClean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 smtClean="0"/>
          </a:p>
          <a:p>
            <a:pPr fontAlgn="base"/>
            <a:r>
              <a:rPr lang="ru-RU" b="1" i="1" dirty="0" err="1" smtClean="0"/>
              <a:t>Вправа</a:t>
            </a:r>
            <a:r>
              <a:rPr lang="ru-RU" b="1" i="1" dirty="0" smtClean="0"/>
              <a:t> </a:t>
            </a:r>
            <a:r>
              <a:rPr lang="ru-RU" b="1" i="1" dirty="0"/>
              <a:t>«</a:t>
            </a:r>
            <a:r>
              <a:rPr lang="ru-RU" b="1" i="1" dirty="0" err="1"/>
              <a:t>Ледача</a:t>
            </a:r>
            <a:r>
              <a:rPr lang="ru-RU" b="1" i="1" dirty="0"/>
              <a:t> </a:t>
            </a:r>
            <a:r>
              <a:rPr lang="ru-RU" b="1" i="1" dirty="0" err="1"/>
              <a:t>кішечка</a:t>
            </a:r>
            <a:r>
              <a:rPr lang="ru-RU" b="1" i="1" dirty="0"/>
              <a:t>»</a:t>
            </a:r>
            <a:endParaRPr lang="ru-RU" dirty="0"/>
          </a:p>
          <a:p>
            <a:pPr fontAlgn="base"/>
            <a:r>
              <a:rPr lang="ru-RU" dirty="0" err="1"/>
              <a:t>Підніміть</a:t>
            </a:r>
            <a:r>
              <a:rPr lang="ru-RU" dirty="0"/>
              <a:t> руки </a:t>
            </a:r>
            <a:r>
              <a:rPr lang="ru-RU" dirty="0" err="1"/>
              <a:t>вгору</a:t>
            </a:r>
            <a:r>
              <a:rPr lang="ru-RU" dirty="0"/>
              <a:t>,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витягніть</a:t>
            </a:r>
            <a:r>
              <a:rPr lang="ru-RU" dirty="0"/>
              <a:t> вперед, </a:t>
            </a:r>
            <a:r>
              <a:rPr lang="ru-RU" dirty="0" err="1"/>
              <a:t>потягніться</a:t>
            </a:r>
            <a:r>
              <a:rPr lang="ru-RU" dirty="0"/>
              <a:t>, як </a:t>
            </a:r>
            <a:r>
              <a:rPr lang="ru-RU" dirty="0" err="1"/>
              <a:t>кішечка</a:t>
            </a:r>
            <a:r>
              <a:rPr lang="ru-RU" dirty="0"/>
              <a:t>. </a:t>
            </a:r>
            <a:r>
              <a:rPr lang="ru-RU" dirty="0" err="1"/>
              <a:t>Відчуйте</a:t>
            </a:r>
            <a:r>
              <a:rPr lang="ru-RU" dirty="0"/>
              <a:t>, як </a:t>
            </a:r>
            <a:r>
              <a:rPr lang="ru-RU" dirty="0" err="1"/>
              <a:t>тягнеться</a:t>
            </a:r>
            <a:r>
              <a:rPr lang="ru-RU" dirty="0"/>
              <a:t> </a:t>
            </a:r>
            <a:r>
              <a:rPr lang="ru-RU" dirty="0" err="1" smtClean="0"/>
              <a:t>тіло</a:t>
            </a:r>
            <a:r>
              <a:rPr lang="ru-RU" dirty="0" smtClean="0"/>
              <a:t>. </a:t>
            </a:r>
            <a:r>
              <a:rPr lang="ru-RU" dirty="0" err="1" smtClean="0"/>
              <a:t>Потім</a:t>
            </a:r>
            <a:r>
              <a:rPr lang="ru-RU" dirty="0" smtClean="0"/>
              <a:t> </a:t>
            </a:r>
            <a:r>
              <a:rPr lang="ru-RU" dirty="0" err="1"/>
              <a:t>різко</a:t>
            </a:r>
            <a:r>
              <a:rPr lang="ru-RU" dirty="0"/>
              <a:t> </a:t>
            </a:r>
            <a:r>
              <a:rPr lang="ru-RU" dirty="0" err="1"/>
              <a:t>опустіть</a:t>
            </a:r>
            <a:r>
              <a:rPr lang="ru-RU" dirty="0"/>
              <a:t> руки вниз, </a:t>
            </a:r>
            <a:r>
              <a:rPr lang="ru-RU" dirty="0" err="1"/>
              <a:t>одночасно</a:t>
            </a:r>
            <a:r>
              <a:rPr lang="ru-RU" dirty="0"/>
              <a:t> на </a:t>
            </a:r>
            <a:r>
              <a:rPr lang="ru-RU" dirty="0" err="1"/>
              <a:t>видиху</a:t>
            </a:r>
            <a:r>
              <a:rPr lang="ru-RU" dirty="0"/>
              <a:t> </a:t>
            </a:r>
            <a:r>
              <a:rPr lang="ru-RU" dirty="0" err="1"/>
              <a:t>вимовляючи</a:t>
            </a:r>
            <a:r>
              <a:rPr lang="ru-RU" dirty="0"/>
              <a:t> звук «а!».</a:t>
            </a:r>
          </a:p>
          <a:p>
            <a:pPr fontAlgn="base"/>
            <a:r>
              <a:rPr lang="ru-RU" b="1" i="1" dirty="0" err="1" smtClean="0"/>
              <a:t>Вправа</a:t>
            </a:r>
            <a:r>
              <a:rPr lang="ru-RU" b="1" i="1" dirty="0" smtClean="0"/>
              <a:t> </a:t>
            </a:r>
            <a:r>
              <a:rPr lang="ru-RU" b="1" i="1" dirty="0"/>
              <a:t>«</a:t>
            </a:r>
            <a:r>
              <a:rPr lang="ru-RU" b="1" i="1" dirty="0" err="1"/>
              <a:t>Струшуємо</a:t>
            </a:r>
            <a:r>
              <a:rPr lang="ru-RU" b="1" i="1" dirty="0"/>
              <a:t> воду з </a:t>
            </a:r>
            <a:r>
              <a:rPr lang="ru-RU" b="1" i="1" dirty="0" err="1"/>
              <a:t>пальців</a:t>
            </a:r>
            <a:r>
              <a:rPr lang="ru-RU" b="1" i="1" dirty="0"/>
              <a:t>»</a:t>
            </a:r>
            <a:endParaRPr lang="ru-RU" dirty="0"/>
          </a:p>
          <a:p>
            <a:pPr fontAlgn="base"/>
            <a:r>
              <a:rPr lang="ru-RU" dirty="0" err="1"/>
              <a:t>Прийміть</a:t>
            </a:r>
            <a:r>
              <a:rPr lang="ru-RU" dirty="0"/>
              <a:t> </a:t>
            </a:r>
            <a:r>
              <a:rPr lang="ru-RU" dirty="0" err="1"/>
              <a:t>вихідне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: руки </a:t>
            </a:r>
            <a:r>
              <a:rPr lang="ru-RU" dirty="0" err="1"/>
              <a:t>зігнуті</a:t>
            </a:r>
            <a:r>
              <a:rPr lang="ru-RU" dirty="0"/>
              <a:t> в </a:t>
            </a:r>
            <a:r>
              <a:rPr lang="ru-RU" dirty="0" err="1"/>
              <a:t>ліктях</a:t>
            </a:r>
            <a:r>
              <a:rPr lang="ru-RU" dirty="0"/>
              <a:t> </a:t>
            </a:r>
            <a:r>
              <a:rPr lang="ru-RU" dirty="0" err="1"/>
              <a:t>долонею</a:t>
            </a:r>
            <a:r>
              <a:rPr lang="ru-RU" dirty="0"/>
              <a:t> вниз, </a:t>
            </a:r>
            <a:r>
              <a:rPr lang="ru-RU" dirty="0" err="1"/>
              <a:t>кисті</a:t>
            </a:r>
            <a:r>
              <a:rPr lang="ru-RU" dirty="0"/>
              <a:t> </a:t>
            </a:r>
            <a:r>
              <a:rPr lang="ru-RU" dirty="0" err="1"/>
              <a:t>пасивно</a:t>
            </a:r>
            <a:r>
              <a:rPr lang="ru-RU" dirty="0"/>
              <a:t> </a:t>
            </a:r>
            <a:r>
              <a:rPr lang="ru-RU" dirty="0" err="1"/>
              <a:t>звисають</a:t>
            </a:r>
            <a:r>
              <a:rPr lang="ru-RU" dirty="0"/>
              <a:t>.</a:t>
            </a:r>
          </a:p>
          <a:p>
            <a:pPr fontAlgn="base"/>
            <a:r>
              <a:rPr lang="ru-RU" dirty="0" err="1"/>
              <a:t>Швидким</a:t>
            </a:r>
            <a:r>
              <a:rPr lang="ru-RU" dirty="0"/>
              <a:t> і </a:t>
            </a:r>
            <a:r>
              <a:rPr lang="ru-RU" dirty="0" err="1"/>
              <a:t>безперервним</a:t>
            </a:r>
            <a:r>
              <a:rPr lang="ru-RU" dirty="0"/>
              <a:t> </a:t>
            </a:r>
            <a:r>
              <a:rPr lang="ru-RU" dirty="0" err="1"/>
              <a:t>рухом</a:t>
            </a:r>
            <a:r>
              <a:rPr lang="ru-RU" dirty="0"/>
              <a:t> </a:t>
            </a:r>
            <a:r>
              <a:rPr lang="ru-RU" dirty="0" err="1"/>
              <a:t>передпліччя</a:t>
            </a:r>
            <a:r>
              <a:rPr lang="ru-RU" dirty="0"/>
              <a:t> трясти кистями, як </a:t>
            </a:r>
            <a:r>
              <a:rPr lang="ru-RU" dirty="0" err="1"/>
              <a:t>ганчірочками</a:t>
            </a:r>
            <a:r>
              <a:rPr lang="ru-RU" dirty="0"/>
              <a:t> (5-10 секунд).</a:t>
            </a:r>
          </a:p>
          <a:p>
            <a:pPr fontAlgn="base"/>
            <a:r>
              <a:rPr lang="ru-RU" dirty="0"/>
              <a:t>Перед </a:t>
            </a:r>
            <a:r>
              <a:rPr lang="ru-RU" dirty="0" err="1"/>
              <a:t>вправою</a:t>
            </a:r>
            <a:r>
              <a:rPr lang="ru-RU" dirty="0"/>
              <a:t> </a:t>
            </a:r>
            <a:r>
              <a:rPr lang="ru-RU" dirty="0" err="1"/>
              <a:t>корисно</a:t>
            </a:r>
            <a:r>
              <a:rPr lang="ru-RU" dirty="0"/>
              <a:t> </a:t>
            </a:r>
            <a:r>
              <a:rPr lang="ru-RU" dirty="0" err="1"/>
              <a:t>дітям</a:t>
            </a:r>
            <a:r>
              <a:rPr lang="ru-RU" dirty="0"/>
              <a:t> </a:t>
            </a:r>
            <a:r>
              <a:rPr lang="ru-RU" dirty="0" err="1"/>
              <a:t>міцно</a:t>
            </a:r>
            <a:r>
              <a:rPr lang="ru-RU" dirty="0"/>
              <a:t> </a:t>
            </a:r>
            <a:r>
              <a:rPr lang="ru-RU" dirty="0" err="1"/>
              <a:t>стиснути</a:t>
            </a:r>
            <a:r>
              <a:rPr lang="ru-RU" dirty="0"/>
              <a:t> </a:t>
            </a:r>
            <a:r>
              <a:rPr lang="ru-RU" dirty="0" err="1"/>
              <a:t>кисті</a:t>
            </a:r>
            <a:r>
              <a:rPr lang="ru-RU" dirty="0"/>
              <a:t> в кулак,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ясніше</a:t>
            </a:r>
            <a:r>
              <a:rPr lang="ru-RU" dirty="0"/>
              <a:t> </a:t>
            </a:r>
            <a:r>
              <a:rPr lang="ru-RU" dirty="0" err="1"/>
              <a:t>відчувалась</a:t>
            </a:r>
            <a:r>
              <a:rPr lang="ru-RU" dirty="0"/>
              <a:t> </a:t>
            </a:r>
            <a:r>
              <a:rPr lang="ru-RU" dirty="0" err="1"/>
              <a:t>різниця</a:t>
            </a:r>
            <a:r>
              <a:rPr lang="ru-RU" dirty="0"/>
              <a:t> в </a:t>
            </a:r>
            <a:r>
              <a:rPr lang="ru-RU" dirty="0" err="1"/>
              <a:t>напруженому</a:t>
            </a:r>
            <a:r>
              <a:rPr lang="ru-RU" dirty="0"/>
              <a:t> і </a:t>
            </a:r>
            <a:r>
              <a:rPr lang="ru-RU" dirty="0" err="1"/>
              <a:t>розслабленому</a:t>
            </a:r>
            <a:r>
              <a:rPr lang="ru-RU" dirty="0"/>
              <a:t> </a:t>
            </a:r>
            <a:r>
              <a:rPr lang="ru-RU" dirty="0" err="1"/>
              <a:t>стані</a:t>
            </a:r>
            <a:r>
              <a:rPr lang="ru-RU" dirty="0"/>
              <a:t> </a:t>
            </a:r>
            <a:r>
              <a:rPr lang="ru-RU" dirty="0" err="1"/>
              <a:t>м'язів</a:t>
            </a:r>
            <a:r>
              <a:rPr lang="ru-RU" dirty="0"/>
              <a:t>.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46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703</Words>
  <Application>Microsoft Office PowerPoint</Application>
  <PresentationFormat>Широкий екран</PresentationFormat>
  <Paragraphs>129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Geneva</vt:lpstr>
      <vt:lpstr>Open Sans</vt:lpstr>
      <vt:lpstr>Times New Roman</vt:lpstr>
      <vt:lpstr>Office Theme</vt:lpstr>
      <vt:lpstr>Технології в НУШ через дистанційний формат з власного досвіду</vt:lpstr>
      <vt:lpstr>             Дистанційне навчання -</vt:lpstr>
      <vt:lpstr>      Покроковий алгоритм дій учителя в дистанційному форматі  1.Коригувати власні календарно-тематичні плани, оптимізувати матеріал та очікувані результати, заплановані на період дистанційного навчання. 2.Домовитися з батьками про конструктивний зворотній зв’язок, для уникнення непорозумінь — поясніть батькам алгоритм дій. 3.Важливо забезпечити досягнення очікуваних результатів навчання, водночас пам’ятаючи, що деякі з них можуть бути  недосяжними в нових умовах, деякі —  потребуватимуть незначної корекції,  а  частина залишаться незмінними. </vt:lpstr>
      <vt:lpstr>В Кисорицькому ліцеї вчителі працюють через платформу Google Meet  та додаток  Viber дехто використовує Google Classroom.</vt:lpstr>
      <vt:lpstr>Як відбувається підключення на урок?</vt:lpstr>
      <vt:lpstr>     Організаційний момент уроку</vt:lpstr>
      <vt:lpstr>               Створення позитивного настрою та    мотивація до роботи</vt:lpstr>
      <vt:lpstr>          Вивчення нового матеріалу</vt:lpstr>
      <vt:lpstr>                 Фізкультхвилинки  </vt:lpstr>
      <vt:lpstr>              Практична робота</vt:lpstr>
      <vt:lpstr>                      Підсумок уроку</vt:lpstr>
      <vt:lpstr>                        Рефлексія</vt:lpstr>
      <vt:lpstr>              Домашнє завдання</vt:lpstr>
      <vt:lpstr>Вивчення теми «Добір та аналіз моделей-аналогів»  Даний формат навчання дозволяє дуже ефективно здійснити пошук моделей-аналогів в мережі Інтернет, а також провести їх аналіз.  </vt:lpstr>
      <vt:lpstr>       Презентація виробу. Самооцінювання</vt:lpstr>
      <vt:lpstr>                         Позитивні сторони дистанційнго навчання</vt:lpstr>
      <vt:lpstr>          Недоліки дистанційного навчання</vt:lpstr>
      <vt:lpstr>Презентація PowerPoint</vt:lpstr>
      <vt:lpstr>               Дякую за увагу!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Microsoft Office User</dc:creator>
  <cp:lastModifiedBy>Boss</cp:lastModifiedBy>
  <cp:revision>54</cp:revision>
  <dcterms:created xsi:type="dcterms:W3CDTF">2022-05-10T08:59:21Z</dcterms:created>
  <dcterms:modified xsi:type="dcterms:W3CDTF">2022-11-06T12:24:52Z</dcterms:modified>
</cp:coreProperties>
</file>