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258" r:id="rId3"/>
    <p:sldId id="260" r:id="rId4"/>
    <p:sldId id="261" r:id="rId5"/>
    <p:sldId id="271" r:id="rId6"/>
    <p:sldId id="273" r:id="rId7"/>
    <p:sldId id="267" r:id="rId8"/>
    <p:sldId id="266" r:id="rId9"/>
    <p:sldId id="268" r:id="rId10"/>
    <p:sldId id="264" r:id="rId11"/>
    <p:sldId id="274" r:id="rId12"/>
    <p:sldId id="263" r:id="rId13"/>
    <p:sldId id="265" r:id="rId14"/>
    <p:sldId id="275" r:id="rId15"/>
    <p:sldId id="270" r:id="rId16"/>
    <p:sldId id="276" r:id="rId17"/>
    <p:sldId id="277" r:id="rId18"/>
    <p:sldId id="279" r:id="rId19"/>
    <p:sldId id="280" r:id="rId20"/>
    <p:sldId id="281" r:id="rId21"/>
    <p:sldId id="278" r:id="rId22"/>
    <p:sldId id="282" r:id="rId23"/>
    <p:sldId id="283" r:id="rId2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arkoon" initials="s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pPr rtl="0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pPr rtl="0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ru-RU" smtClean="0"/>
              <a:pPr rtl="0"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‹№›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smtClean="0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 rtl="0"/>
              <a:t>‹№›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ru-RU" smtClean="0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‹№›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smtClean="0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‹№›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smtClean="0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‹№›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smtClean="0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‹№›</a:t>
            </a:fld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smtClean="0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‹№›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smtClean="0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‹№›</a:t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smtClean="0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‹№›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smtClean="0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‹№›</a:t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smtClean="0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9" name="Группа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‹№›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smtClean="0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84" name="Группа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97" name="Группа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‹№›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smtClean="0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 rtl="0"/>
              <a:t>‹№›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smtClean="0"/>
              <a:t>24.08.2016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00400" y="1141228"/>
            <a:ext cx="8467725" cy="3429000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" dirty="0" smtClean="0"/>
              <a:t>Викладання </a:t>
            </a:r>
            <a:br>
              <a:rPr lang="ru" dirty="0" smtClean="0"/>
            </a:br>
            <a:r>
              <a:rPr lang="ru" dirty="0" smtClean="0"/>
              <a:t>«Пізнаємо природу» </a:t>
            </a:r>
            <a:br>
              <a:rPr lang="ru" dirty="0" smtClean="0"/>
            </a:br>
            <a:r>
              <a:rPr lang="ru" dirty="0" smtClean="0"/>
              <a:t>у 5 класі НУШ: рекомендації та практичний досвід</a:t>
            </a:r>
            <a:endParaRPr lang="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6497" y="5742024"/>
            <a:ext cx="7707315" cy="914400"/>
          </a:xfrm>
        </p:spPr>
        <p:txBody>
          <a:bodyPr rtlCol="0">
            <a:normAutofit/>
          </a:bodyPr>
          <a:lstStyle/>
          <a:p>
            <a:pPr rtl="0"/>
            <a:r>
              <a:rPr lang="ru" dirty="0" smtClean="0">
                <a:solidFill>
                  <a:schemeClr val="tx2"/>
                </a:solidFill>
              </a:rPr>
              <a:t>Богданець Ірина Геннадіївна</a:t>
            </a:r>
          </a:p>
          <a:p>
            <a:pPr rtl="0"/>
            <a:r>
              <a:rPr lang="ru-RU" dirty="0" smtClean="0">
                <a:solidFill>
                  <a:schemeClr val="tx2"/>
                </a:solidFill>
              </a:rPr>
              <a:t>В</a:t>
            </a:r>
            <a:r>
              <a:rPr lang="ru" dirty="0" smtClean="0">
                <a:solidFill>
                  <a:schemeClr val="tx2"/>
                </a:solidFill>
              </a:rPr>
              <a:t>читель хімії ОЗ «Рокитнівський ліцей №3»</a:t>
            </a:r>
            <a:endParaRPr lang="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4772062" cy="1219200"/>
          </a:xfrm>
        </p:spPr>
        <p:txBody>
          <a:bodyPr rtlCol="0">
            <a:normAutofit/>
          </a:bodyPr>
          <a:lstStyle/>
          <a:p>
            <a:r>
              <a:rPr lang="ru" dirty="0" smtClean="0"/>
              <a:t>Переваги посібника</a:t>
            </a:r>
            <a:endParaRPr lang="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7" y="1681163"/>
            <a:ext cx="5043873" cy="4092316"/>
          </a:xfrm>
        </p:spPr>
        <p:txBody>
          <a:bodyPr rtlCol="0">
            <a:normAutofit/>
          </a:bodyPr>
          <a:lstStyle/>
          <a:p>
            <a:pPr rtl="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/>
              <a:t> доступність матеріалу</a:t>
            </a:r>
          </a:p>
          <a:p>
            <a:pPr rtl="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/>
              <a:t> </a:t>
            </a:r>
            <a:r>
              <a:rPr lang="uk-UA" dirty="0" err="1" smtClean="0"/>
              <a:t>візуалізованість</a:t>
            </a:r>
            <a:r>
              <a:rPr lang="uk-UA" dirty="0" smtClean="0"/>
              <a:t> тексту</a:t>
            </a:r>
          </a:p>
          <a:p>
            <a:pPr rtl="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/>
              <a:t> інтерактивна наповнюваність</a:t>
            </a:r>
          </a:p>
          <a:p>
            <a:pPr rtl="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/>
              <a:t> </a:t>
            </a:r>
            <a:r>
              <a:rPr lang="uk-UA" dirty="0" err="1" smtClean="0"/>
              <a:t>фомувальне</a:t>
            </a:r>
            <a:r>
              <a:rPr lang="uk-UA" dirty="0" smtClean="0"/>
              <a:t> оцінювання</a:t>
            </a:r>
          </a:p>
          <a:p>
            <a:pPr rtl="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/>
              <a:t> ігрові завдання</a:t>
            </a:r>
          </a:p>
          <a:p>
            <a:pPr rtl="0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/>
              <a:t>завдання різного характеру</a:t>
            </a:r>
          </a:p>
          <a:p>
            <a:pPr rtl="0"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03D2E12-2BEB-4779-959D-9914EB27260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0" b="2992"/>
          <a:stretch/>
        </p:blipFill>
        <p:spPr bwMode="auto">
          <a:xfrm>
            <a:off x="6547741" y="1960854"/>
            <a:ext cx="4939941" cy="29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ru-RU" smtClean="0"/>
              <a:pPr rtl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4D79AF4-F437-4A91-BAB8-F50A8C55DA53}"/>
              </a:ext>
            </a:extLst>
          </p:cNvPr>
          <p:cNvSpPr/>
          <p:nvPr/>
        </p:nvSpPr>
        <p:spPr>
          <a:xfrm>
            <a:off x="2674602" y="1994834"/>
            <a:ext cx="6842796" cy="36686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0" cap="none" spc="0" dirty="0" err="1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Експерименти</a:t>
            </a:r>
            <a:endParaRPr lang="ru-RU" sz="4000" b="0" cap="none" spc="0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algn="ctr">
              <a:lnSpc>
                <a:spcPct val="150000"/>
              </a:lnSpc>
            </a:pPr>
            <a:r>
              <a:rPr lang="ru-RU" sz="4000" dirty="0" err="1">
                <a:ln w="0"/>
                <a:solidFill>
                  <a:schemeClr val="accent1">
                    <a:lumMod val="50000"/>
                  </a:schemeClr>
                </a:solidFill>
              </a:rPr>
              <a:t>Моделювання</a:t>
            </a:r>
            <a:endParaRPr lang="ru-RU" sz="4000" dirty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4000" b="0" cap="none" spc="0" dirty="0" err="1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Вимірювання</a:t>
            </a:r>
            <a:endParaRPr lang="ru-RU" sz="4000" b="0" cap="none" spc="0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algn="ctr">
              <a:lnSpc>
                <a:spcPct val="150000"/>
              </a:lnSpc>
            </a:pPr>
            <a:r>
              <a:rPr lang="ru-RU" sz="4000" dirty="0" err="1">
                <a:ln w="0"/>
                <a:solidFill>
                  <a:schemeClr val="accent1">
                    <a:lumMod val="50000"/>
                  </a:schemeClr>
                </a:solidFill>
              </a:rPr>
              <a:t>Спостереження</a:t>
            </a:r>
            <a:endParaRPr lang="ru-RU" sz="4000" b="0" cap="none" spc="0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0E20E7-DE66-4D65-82B3-E5588CCF857A}"/>
              </a:ext>
            </a:extLst>
          </p:cNvPr>
          <p:cNvSpPr txBox="1"/>
          <p:nvPr/>
        </p:nvSpPr>
        <p:spPr>
          <a:xfrm>
            <a:off x="962877" y="148027"/>
            <a:ext cx="10823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F6BC12C-2CF2-48A1-92BD-22093C8BCFD8}"/>
              </a:ext>
            </a:extLst>
          </p:cNvPr>
          <p:cNvSpPr/>
          <p:nvPr/>
        </p:nvSpPr>
        <p:spPr>
          <a:xfrm>
            <a:off x="2544386" y="1321623"/>
            <a:ext cx="67906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Пізнаємо природу – це</a:t>
            </a:r>
            <a:endParaRPr lang="ru-RU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4BDD34-AB02-4FBA-AA9D-4404F77323D1}"/>
              </a:ext>
            </a:extLst>
          </p:cNvPr>
          <p:cNvSpPr txBox="1"/>
          <p:nvPr/>
        </p:nvSpPr>
        <p:spPr>
          <a:xfrm>
            <a:off x="220882" y="256608"/>
            <a:ext cx="116875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u="sng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Мета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інтегрованого курсу </a:t>
            </a:r>
            <a:r>
              <a:rPr lang="uk-UA" b="1" dirty="0" err="1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“Пізнаємо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uk-UA" b="1" dirty="0" err="1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природу”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— навчити учнів / учениць досліджувати природу, набувати природничих знань про природу, працювати з інформацією природничого змісту, розв’язувати проблеми природничого спрямування. </a:t>
            </a:r>
            <a:endParaRPr lang="uk-UA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227686-FF1B-4D83-A432-901382873BC1}"/>
              </a:ext>
            </a:extLst>
          </p:cNvPr>
          <p:cNvSpPr txBox="1"/>
          <p:nvPr/>
        </p:nvSpPr>
        <p:spPr>
          <a:xfrm>
            <a:off x="220882" y="468294"/>
            <a:ext cx="6318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0" cap="none" spc="0" dirty="0" smtClean="0">
                <a:ln w="0"/>
                <a:solidFill>
                  <a:srgbClr val="0070C0"/>
                </a:solidFill>
                <a:effectLst/>
                <a:latin typeface="Franklin Gothic Medium" panose="020B0603020102020204" pitchFamily="34" charset="0"/>
              </a:rPr>
              <a:t> </a:t>
            </a:r>
            <a:endParaRPr lang="ru-RU" sz="3600" dirty="0"/>
          </a:p>
        </p:txBody>
      </p:sp>
      <p:pic>
        <p:nvPicPr>
          <p:cNvPr id="12" name="Рисунок 11" descr="brain38290571920w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64595" y="5664198"/>
            <a:ext cx="2208028" cy="1472019"/>
          </a:xfrm>
          <a:prstGeom prst="rect">
            <a:avLst/>
          </a:prstGeom>
        </p:spPr>
      </p:pic>
      <p:pic>
        <p:nvPicPr>
          <p:cNvPr id="14" name="Рисунок 13" descr="vidy-statisticheskogo-nablyudeniy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250" y="2111191"/>
            <a:ext cx="3378717" cy="1901159"/>
          </a:xfrm>
          <a:prstGeom prst="rect">
            <a:avLst/>
          </a:prstGeom>
        </p:spPr>
      </p:pic>
      <p:pic>
        <p:nvPicPr>
          <p:cNvPr id="16" name="Рисунок 15" descr="Measuring_Tape_Inch+C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08065" y="4646428"/>
            <a:ext cx="3483935" cy="2211572"/>
          </a:xfrm>
          <a:prstGeom prst="rect">
            <a:avLst/>
          </a:prstGeom>
        </p:spPr>
      </p:pic>
      <p:pic>
        <p:nvPicPr>
          <p:cNvPr id="18" name="Рисунок 17" descr="economic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501" y="4327450"/>
            <a:ext cx="3585248" cy="1679945"/>
          </a:xfrm>
          <a:prstGeom prst="rect">
            <a:avLst/>
          </a:prstGeom>
        </p:spPr>
      </p:pic>
      <p:pic>
        <p:nvPicPr>
          <p:cNvPr id="19" name="Рисунок 18" descr="fe3bf7af1a799de80cc8d2d73a86c6a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97433" y="1987388"/>
            <a:ext cx="3494566" cy="2604746"/>
          </a:xfrm>
          <a:prstGeom prst="rect">
            <a:avLst/>
          </a:prstGeom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ru-RU" smtClean="0"/>
              <a:pPr rtl="0"/>
              <a:t>11</a:t>
            </a:fld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0" y="202019"/>
            <a:ext cx="552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87595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772" y="170121"/>
            <a:ext cx="11580816" cy="520995"/>
          </a:xfrm>
        </p:spPr>
        <p:txBody>
          <a:bodyPr rtlCol="0">
            <a:normAutofit fontScale="90000"/>
          </a:bodyPr>
          <a:lstStyle/>
          <a:p>
            <a:pPr rtl="0"/>
            <a:r>
              <a:rPr lang="uk-UA" dirty="0" smtClean="0"/>
              <a:t>Створюємо модель мозку</a:t>
            </a:r>
            <a:endParaRPr lang="ru" dirty="0"/>
          </a:p>
        </p:txBody>
      </p:sp>
      <p:pic>
        <p:nvPicPr>
          <p:cNvPr id="6" name="Рисунок 5" descr="зображення_viber_2022-05-05_13-37-03-7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7655481">
            <a:off x="1859043" y="427745"/>
            <a:ext cx="2846052" cy="5059648"/>
          </a:xfrm>
          <a:prstGeom prst="rect">
            <a:avLst/>
          </a:prstGeom>
        </p:spPr>
      </p:pic>
      <p:pic>
        <p:nvPicPr>
          <p:cNvPr id="7" name="Рисунок 6" descr="зображення_viber_2022-05-05_14-26-25-4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0832" y="1084521"/>
            <a:ext cx="4633420" cy="430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7" y="134679"/>
            <a:ext cx="10058402" cy="524540"/>
          </a:xfrm>
        </p:spPr>
        <p:txBody>
          <a:bodyPr rtlCol="0">
            <a:noAutofit/>
          </a:bodyPr>
          <a:lstStyle/>
          <a:p>
            <a:pPr rtl="0"/>
            <a:r>
              <a:rPr lang="uk-UA" sz="4000" dirty="0" smtClean="0"/>
              <a:t>Створюємо  колекцію комах</a:t>
            </a:r>
            <a:endParaRPr lang="ru" sz="4000" dirty="0"/>
          </a:p>
        </p:txBody>
      </p:sp>
      <p:pic>
        <p:nvPicPr>
          <p:cNvPr id="3" name="Рисунок 2" descr="зображення_viber_2022-05-05_11-36-49-6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4205" y="2678741"/>
            <a:ext cx="6371264" cy="3583836"/>
          </a:xfrm>
          <a:prstGeom prst="rect">
            <a:avLst/>
          </a:prstGeom>
        </p:spPr>
      </p:pic>
      <p:pic>
        <p:nvPicPr>
          <p:cNvPr id="4" name="Рисунок 3" descr="Комахи Прокопчук Д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28391" y="786808"/>
            <a:ext cx="5007907" cy="2813818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ru-RU" smtClean="0"/>
              <a:pPr rtl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7" y="134679"/>
            <a:ext cx="10058402" cy="524540"/>
          </a:xfrm>
        </p:spPr>
        <p:txBody>
          <a:bodyPr rtlCol="0">
            <a:noAutofit/>
          </a:bodyPr>
          <a:lstStyle/>
          <a:p>
            <a:pPr rtl="0"/>
            <a:r>
              <a:rPr lang="uk-UA" sz="4000" dirty="0" smtClean="0"/>
              <a:t>Відображаємо графічно інформацію</a:t>
            </a:r>
            <a:endParaRPr lang="ru" sz="4000" dirty="0"/>
          </a:p>
        </p:txBody>
      </p:sp>
      <p:pic>
        <p:nvPicPr>
          <p:cNvPr id="5" name="Рисунок 4" descr="зображення_viber_2022-05-05_08-39-33-2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15070" y="606054"/>
            <a:ext cx="4164199" cy="3115341"/>
          </a:xfrm>
          <a:prstGeom prst="rect">
            <a:avLst/>
          </a:prstGeom>
        </p:spPr>
      </p:pic>
      <p:pic>
        <p:nvPicPr>
          <p:cNvPr id="6" name="Рисунок 5" descr="зображення_viber_2022-05-03_16-32-02-6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078" y="1010091"/>
            <a:ext cx="2713518" cy="4890977"/>
          </a:xfrm>
          <a:prstGeom prst="rect">
            <a:avLst/>
          </a:prstGeom>
        </p:spPr>
      </p:pic>
      <p:pic>
        <p:nvPicPr>
          <p:cNvPr id="7" name="Рисунок 6" descr="зображення_viber_2022-05-03_09-42-52-1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05884" y="1038135"/>
            <a:ext cx="2956507" cy="5256337"/>
          </a:xfrm>
          <a:prstGeom prst="rect">
            <a:avLst/>
          </a:prstGeom>
        </p:spPr>
      </p:pic>
      <p:pic>
        <p:nvPicPr>
          <p:cNvPr id="8" name="Рисунок 7" descr="IMG_20211119_091001_HD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6335" y="3708104"/>
            <a:ext cx="4199860" cy="3149896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ru-RU" smtClean="0"/>
              <a:pPr rtl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>
            <a:extLst>
              <a:ext uri="{FF2B5EF4-FFF2-40B4-BE49-F238E27FC236}">
                <a16:creationId xmlns:a16="http://schemas.microsoft.com/office/drawing/2014/main" id="{77E2AC0B-D41B-4201-8CBB-C7A4A452A0E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6613" y="914400"/>
            <a:ext cx="1031694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Пізнаємо природу – </a:t>
            </a:r>
            <a:r>
              <a:rPr lang="uk-UA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це</a:t>
            </a:r>
          </a:p>
          <a:p>
            <a:pPr algn="ctr"/>
            <a:endParaRPr lang="uk-UA" sz="4000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effectLst/>
            </a:endParaRPr>
          </a:p>
          <a:p>
            <a:pPr algn="ctr"/>
            <a:endParaRPr lang="ru-RU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BF661-4972-4F11-BEBF-C3B7D9811A42}"/>
              </a:ext>
            </a:extLst>
          </p:cNvPr>
          <p:cNvSpPr txBox="1"/>
          <p:nvPr/>
        </p:nvSpPr>
        <p:spPr>
          <a:xfrm>
            <a:off x="1339702" y="1904662"/>
            <a:ext cx="997333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ln w="0"/>
                <a:solidFill>
                  <a:schemeClr val="accent6">
                    <a:lumMod val="75000"/>
                  </a:schemeClr>
                </a:solidFill>
              </a:rPr>
              <a:t>Робота з графіками, діаграмами, таблицями, </a:t>
            </a:r>
            <a:r>
              <a:rPr lang="uk-UA" sz="3200" dirty="0" err="1">
                <a:ln w="0"/>
                <a:solidFill>
                  <a:schemeClr val="accent6">
                    <a:lumMod val="75000"/>
                  </a:schemeClr>
                </a:solidFill>
              </a:rPr>
              <a:t>логічно</a:t>
            </a:r>
            <a:r>
              <a:rPr lang="uk-UA" sz="3200" dirty="0">
                <a:ln w="0"/>
                <a:solidFill>
                  <a:schemeClr val="accent6">
                    <a:lumMod val="75000"/>
                  </a:schemeClr>
                </a:solidFill>
              </a:rPr>
              <a:t> структурними схемами, малюнками, ментальними картами (вчить дітей опрацьовувати інформацію)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ru-RU" smtClean="0"/>
              <a:pPr rtl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75368" y="191386"/>
            <a:ext cx="5241851" cy="1275907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uk-UA" sz="4400" u="sng" dirty="0" smtClean="0">
                <a:solidFill>
                  <a:schemeClr val="accent1"/>
                </a:solidFill>
              </a:rPr>
              <a:t>Ребуси</a:t>
            </a:r>
            <a:r>
              <a:rPr lang="uk-UA" sz="3200" u="sng" dirty="0" smtClean="0">
                <a:solidFill>
                  <a:schemeClr val="accent1"/>
                </a:solidFill>
              </a:rPr>
              <a:t> </a:t>
            </a:r>
          </a:p>
          <a:p>
            <a:pPr algn="ctr">
              <a:buNone/>
            </a:pPr>
            <a:r>
              <a:rPr lang="ru-RU" sz="2900" u="sng" dirty="0" smtClean="0">
                <a:solidFill>
                  <a:srgbClr val="FF0000"/>
                </a:solidFill>
              </a:rPr>
              <a:t>http://rebus1.com/ua/index.php</a:t>
            </a:r>
          </a:p>
          <a:p>
            <a:endParaRPr lang="ru-RU" dirty="0"/>
          </a:p>
        </p:txBody>
      </p:sp>
      <p:pic>
        <p:nvPicPr>
          <p:cNvPr id="5" name="Рисунок 4" descr="rebu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6317" y="1669311"/>
            <a:ext cx="3821172" cy="1647603"/>
          </a:xfrm>
          <a:prstGeom prst="rect">
            <a:avLst/>
          </a:prstGeom>
        </p:spPr>
      </p:pic>
      <p:pic>
        <p:nvPicPr>
          <p:cNvPr id="6" name="Рисунок 5" descr="rebus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38142"/>
            <a:ext cx="5627281" cy="1977153"/>
          </a:xfrm>
          <a:prstGeom prst="rect">
            <a:avLst/>
          </a:prstGeom>
        </p:spPr>
      </p:pic>
      <p:pic>
        <p:nvPicPr>
          <p:cNvPr id="7" name="Рисунок 6" descr="rebus (2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6508" y="1533114"/>
            <a:ext cx="3864934" cy="1794434"/>
          </a:xfrm>
          <a:prstGeom prst="rect">
            <a:avLst/>
          </a:prstGeom>
        </p:spPr>
      </p:pic>
      <p:pic>
        <p:nvPicPr>
          <p:cNvPr id="8" name="Содержимое 6" descr="https___nagel-heart.ru_images_stories_2017_february_learn_01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9800" y="4164219"/>
            <a:ext cx="6172200" cy="1889449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ru-RU" smtClean="0"/>
              <a:pPr rtl="0"/>
              <a:t>16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74727" y="4225375"/>
            <a:ext cx="3840480" cy="378524"/>
          </a:xfrm>
        </p:spPr>
        <p:txBody>
          <a:bodyPr/>
          <a:lstStyle/>
          <a:p>
            <a:r>
              <a:rPr lang="en-US" dirty="0" smtClean="0"/>
              <a:t>https://learningapps.org/</a:t>
            </a:r>
            <a:endParaRPr lang="ru-RU" dirty="0"/>
          </a:p>
        </p:txBody>
      </p:sp>
      <p:sp>
        <p:nvSpPr>
          <p:cNvPr id="9" name="Содержимое 8">
            <a:extLst>
              <a:ext uri="{FF2B5EF4-FFF2-40B4-BE49-F238E27FC236}">
                <a16:creationId xmlns:a16="http://schemas.microsoft.com/office/drawing/2014/main" id="{A6B41A75-6C9D-4A28-80C0-42896EA971C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57878" y="489097"/>
            <a:ext cx="10604020" cy="59093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tx2"/>
                </a:solidFill>
              </a:rPr>
              <a:t>Вивчення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інтегрованого</a:t>
            </a:r>
            <a:r>
              <a:rPr lang="ru-RU" dirty="0">
                <a:solidFill>
                  <a:schemeClr val="tx2"/>
                </a:solidFill>
              </a:rPr>
              <a:t> курсу «</a:t>
            </a:r>
            <a:r>
              <a:rPr lang="ru-RU" dirty="0" err="1">
                <a:solidFill>
                  <a:schemeClr val="tx2"/>
                </a:solidFill>
              </a:rPr>
              <a:t>Пізнаємо</a:t>
            </a:r>
            <a:r>
              <a:rPr lang="ru-RU" dirty="0">
                <a:solidFill>
                  <a:schemeClr val="tx2"/>
                </a:solidFill>
              </a:rPr>
              <a:t> природу» в </a:t>
            </a:r>
            <a:r>
              <a:rPr lang="ru-RU" dirty="0" err="1">
                <a:solidFill>
                  <a:schemeClr val="tx2"/>
                </a:solidFill>
              </a:rPr>
              <a:t>базовій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школі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передбачає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такі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види</a:t>
            </a:r>
            <a:r>
              <a:rPr lang="ru-RU" dirty="0">
                <a:solidFill>
                  <a:schemeClr val="tx2"/>
                </a:solidFill>
              </a:rPr>
              <a:t> контролю</a:t>
            </a:r>
            <a:r>
              <a:rPr lang="ru-RU" b="1" dirty="0">
                <a:solidFill>
                  <a:schemeClr val="tx2"/>
                </a:solidFill>
              </a:rPr>
              <a:t>:</a:t>
            </a:r>
            <a:r>
              <a:rPr lang="ru-RU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формувальне</a:t>
            </a:r>
            <a:r>
              <a:rPr lang="ru-RU" b="1" dirty="0">
                <a:solidFill>
                  <a:schemeClr val="tx2"/>
                </a:solidFill>
                <a:ea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tx2"/>
                </a:solidFill>
                <a:ea typeface="Times New Roman" panose="02020603050405020304" pitchFamily="18" charset="0"/>
              </a:rPr>
              <a:t>поточне</a:t>
            </a:r>
            <a:r>
              <a:rPr lang="ru-RU" b="1" dirty="0">
                <a:solidFill>
                  <a:schemeClr val="tx2"/>
                </a:solidFill>
                <a:ea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підсумкове</a:t>
            </a:r>
            <a:r>
              <a:rPr lang="ru-RU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: </a:t>
            </a:r>
            <a:r>
              <a:rPr lang="ru-RU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тематичне</a:t>
            </a:r>
            <a:r>
              <a:rPr lang="ru-RU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семестрове</a:t>
            </a:r>
            <a:r>
              <a:rPr lang="ru-RU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річне</a:t>
            </a:r>
            <a:r>
              <a:rPr lang="ru-RU" b="1" dirty="0">
                <a:solidFill>
                  <a:schemeClr val="tx2"/>
                </a:solidFill>
                <a:ea typeface="Times New Roman" panose="02020603050405020304" pitchFamily="18" charset="0"/>
              </a:rPr>
              <a:t>.</a:t>
            </a:r>
          </a:p>
          <a:p>
            <a:endParaRPr lang="ru-RU" dirty="0">
              <a:noFill/>
              <a:effectLst/>
              <a:ea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tx2"/>
                </a:solidFill>
              </a:rPr>
              <a:t> За р</a:t>
            </a:r>
            <a:r>
              <a:rPr lang="uk-UA" b="1" dirty="0" err="1">
                <a:solidFill>
                  <a:schemeClr val="tx2"/>
                </a:solidFill>
              </a:rPr>
              <a:t>ішенням</a:t>
            </a:r>
            <a:r>
              <a:rPr lang="uk-UA" b="1" dirty="0">
                <a:solidFill>
                  <a:schemeClr val="tx2"/>
                </a:solidFill>
              </a:rPr>
              <a:t> педагогічної ради (за потреби) заклад освіти може визначити адаптаційний період</a:t>
            </a:r>
          </a:p>
          <a:p>
            <a:endParaRPr lang="uk-UA" b="1" dirty="0">
              <a:solidFill>
                <a:schemeClr val="tx2"/>
              </a:solidFill>
            </a:endParaRPr>
          </a:p>
          <a:p>
            <a:r>
              <a:rPr lang="uk-UA" b="1" dirty="0">
                <a:solidFill>
                  <a:schemeClr val="tx2"/>
                </a:solidFill>
              </a:rPr>
              <a:t>Результати навчальних досягнень учня</a:t>
            </a:r>
            <a:r>
              <a:rPr lang="en-US" b="1" dirty="0">
                <a:solidFill>
                  <a:schemeClr val="tx2"/>
                </a:solidFill>
              </a:rPr>
              <a:t>/</a:t>
            </a:r>
            <a:r>
              <a:rPr lang="uk-UA" b="1" dirty="0">
                <a:solidFill>
                  <a:schemeClr val="tx2"/>
                </a:solidFill>
              </a:rPr>
              <a:t>учениці відображає Свідоцтво досягнень.</a:t>
            </a:r>
          </a:p>
          <a:p>
            <a:endParaRPr lang="uk-UA" b="1" dirty="0">
              <a:solidFill>
                <a:schemeClr val="tx2"/>
              </a:solidFill>
            </a:endParaRPr>
          </a:p>
          <a:p>
            <a:r>
              <a:rPr lang="uk-UA" b="1" dirty="0">
                <a:solidFill>
                  <a:schemeClr val="tx2"/>
                </a:solidFill>
              </a:rPr>
              <a:t>Проведення діагностичних робіт відповідно до характеристик результатів навчальної діяльності.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ru-RU" smtClean="0"/>
              <a:pPr rtl="0"/>
              <a:t>17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38223" y="563526"/>
            <a:ext cx="648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4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B73B02-4B63-4600-8C3B-DDF52C5CD5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0496" t="29224" r="5341" b="16705"/>
          <a:stretch/>
        </p:blipFill>
        <p:spPr>
          <a:xfrm>
            <a:off x="410967" y="190473"/>
            <a:ext cx="5851927" cy="27740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72F147-9AF7-465C-A6BA-DC2785317C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1545" t="51835" r="17332" b="37378"/>
          <a:stretch/>
        </p:blipFill>
        <p:spPr>
          <a:xfrm>
            <a:off x="6996700" y="2347644"/>
            <a:ext cx="5013788" cy="7397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863141-D629-4CC3-81F9-968F2DDF85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1629" t="38802" r="17837" b="44420"/>
          <a:stretch/>
        </p:blipFill>
        <p:spPr>
          <a:xfrm>
            <a:off x="6720254" y="4127105"/>
            <a:ext cx="4941869" cy="11507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279068-8226-4837-9FFA-B1C3F8BB64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1713" t="25468" r="15478" b="42472"/>
          <a:stretch/>
        </p:blipFill>
        <p:spPr>
          <a:xfrm>
            <a:off x="6749445" y="1826291"/>
            <a:ext cx="5219271" cy="21986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6E2EA68-272A-40E2-8FB9-6361435830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38174" t="31835" r="14213" b="17603"/>
          <a:stretch/>
        </p:blipFill>
        <p:spPr>
          <a:xfrm>
            <a:off x="410967" y="2887038"/>
            <a:ext cx="5813500" cy="3472665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ru-RU" smtClean="0"/>
              <a:pPr rtl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468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BC9FFF-678A-431B-8A4E-BFFE76900D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104" t="23704" r="21562" b="9074"/>
          <a:stretch/>
        </p:blipFill>
        <p:spPr>
          <a:xfrm>
            <a:off x="1650999" y="0"/>
            <a:ext cx="9281495" cy="65804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A45357-B302-4704-9AD3-EB40CE01946F}"/>
              </a:ext>
            </a:extLst>
          </p:cNvPr>
          <p:cNvSpPr txBox="1"/>
          <p:nvPr/>
        </p:nvSpPr>
        <p:spPr>
          <a:xfrm>
            <a:off x="0" y="6504162"/>
            <a:ext cx="4000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Одеська ЗОШ №26 І-ІІІ ступенів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ru-RU" smtClean="0"/>
              <a:pPr rtl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1750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/>
            <a:r>
              <a:rPr lang="uk-UA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План</a:t>
            </a:r>
            <a:r>
              <a:rPr lang="uk-UA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uk-UA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dirty="0"/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457200">
              <a:buAutoNum type="arabicPeriod"/>
            </a:pPr>
            <a:r>
              <a:rPr lang="uk-UA" dirty="0" smtClean="0">
                <a:ln w="0"/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Особливості модельної навчальної програми  інтегрованого курсу «Пізнаємо природу» 5-6 класи</a:t>
            </a:r>
          </a:p>
          <a:p>
            <a:pPr marL="457200" indent="-457200">
              <a:buAutoNum type="arabicPeriod"/>
            </a:pPr>
            <a:r>
              <a:rPr lang="uk-UA" dirty="0" smtClean="0">
                <a:ln w="0"/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Огляд посібника «Пізнаємо </a:t>
            </a:r>
            <a:r>
              <a:rPr lang="ru-RU" dirty="0" smtClean="0">
                <a:ln w="0"/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природу</a:t>
            </a:r>
            <a:r>
              <a:rPr lang="ru-RU" dirty="0" smtClean="0">
                <a:ln w="0"/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»</a:t>
            </a:r>
          </a:p>
          <a:p>
            <a:pPr marL="457200" indent="-457200">
              <a:buAutoNum type="arabicPeriod"/>
            </a:pPr>
            <a:r>
              <a:rPr lang="uk-UA" dirty="0" smtClean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Організація освітньої діяльності</a:t>
            </a:r>
          </a:p>
          <a:p>
            <a:pPr marL="457200" indent="-457200">
              <a:buAutoNum type="arabicPeriod" startAt="4"/>
            </a:pPr>
            <a:r>
              <a:rPr lang="uk-UA" dirty="0" smtClean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Оцінювання результатів навчання</a:t>
            </a:r>
          </a:p>
          <a:p>
            <a:pPr marL="457200" indent="-457200">
              <a:buNone/>
            </a:pPr>
            <a:endParaRPr lang="uk-UA" dirty="0" smtClean="0">
              <a:ln w="0">
                <a:noFill/>
              </a:ln>
              <a:solidFill>
                <a:schemeClr val="accent2">
                  <a:lumMod val="75000"/>
                </a:schemeClr>
              </a:solidFill>
              <a:latin typeface="Franklin Gothic Medium" panose="020B0603020102020204" pitchFamily="34" charset="0"/>
            </a:endParaRPr>
          </a:p>
          <a:p>
            <a:pPr marL="457200" indent="-457200">
              <a:buAutoNum type="arabicPeriod"/>
            </a:pPr>
            <a:endParaRPr lang="ru-RU" dirty="0" smtClean="0">
              <a:ln w="0">
                <a:noFill/>
              </a:ln>
              <a:solidFill>
                <a:schemeClr val="accent2">
                  <a:lumMod val="75000"/>
                </a:schemeClr>
              </a:solidFill>
              <a:latin typeface="Franklin Gothic Medium" panose="020B0603020102020204" pitchFamily="34" charset="0"/>
            </a:endParaRPr>
          </a:p>
          <a:p>
            <a:pPr marL="457200" indent="-457200">
              <a:buNone/>
            </a:pPr>
            <a:endParaRPr lang="ru-RU" dirty="0" smtClean="0">
              <a:ln w="0"/>
              <a:solidFill>
                <a:schemeClr val="accent2">
                  <a:lumMod val="75000"/>
                </a:schemeClr>
              </a:solidFill>
              <a:latin typeface="Franklin Gothic Medium" panose="020B0603020102020204" pitchFamily="34" charset="0"/>
            </a:endParaRPr>
          </a:p>
          <a:p>
            <a:endParaRPr lang="uk-UA" b="1" dirty="0" smtClean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rtl="0"/>
            <a:endParaRPr dirty="0">
              <a:solidFill>
                <a:schemeClr val="accent2">
                  <a:lumMod val="75000"/>
                </a:schemeClr>
              </a:solidFill>
            </a:endParaRPr>
          </a:p>
          <a:p>
            <a:pPr rtl="0"/>
            <a:endParaRPr dirty="0">
              <a:solidFill>
                <a:schemeClr val="accent2">
                  <a:lumMod val="75000"/>
                </a:schemeClr>
              </a:solidFill>
            </a:endParaRPr>
          </a:p>
          <a:p>
            <a:pPr rtl="0">
              <a:buNone/>
            </a:pP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d62d94e7e1f739744bff36fae4ef09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41659" y="481793"/>
            <a:ext cx="9781075" cy="5493704"/>
          </a:xfr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ru-RU" smtClean="0"/>
              <a:pPr rtl="0"/>
              <a:t>20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9e93fe4da26f67f1481baa406388814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4668" y="512787"/>
            <a:ext cx="10710272" cy="6015603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ru-RU" smtClean="0"/>
              <a:pPr rtl="0"/>
              <a:t>21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Без назван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2683" y="1200483"/>
            <a:ext cx="3208079" cy="4532048"/>
          </a:xfrm>
        </p:spPr>
      </p:pic>
      <p:pic>
        <p:nvPicPr>
          <p:cNvPr id="6" name="Рисунок 5" descr="ce1ed77321f627944f3cbd26d72281b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85399" y="1192618"/>
            <a:ext cx="3029392" cy="4517066"/>
          </a:xfrm>
          <a:prstGeom prst="rect">
            <a:avLst/>
          </a:prstGeom>
        </p:spPr>
      </p:pic>
      <p:pic>
        <p:nvPicPr>
          <p:cNvPr id="7" name="Рисунок 6" descr="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7644" y="1137683"/>
            <a:ext cx="4031955" cy="4684639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ru-RU" smtClean="0"/>
              <a:pPr rtl="0"/>
              <a:t>22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1988" y="999461"/>
            <a:ext cx="9888279" cy="38596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000" dirty="0" smtClean="0">
                <a:solidFill>
                  <a:schemeClr val="accent6">
                    <a:lumMod val="75000"/>
                  </a:schemeClr>
                </a:solidFill>
              </a:rPr>
              <a:t>Дякую за увагу!</a:t>
            </a:r>
          </a:p>
          <a:p>
            <a:pPr algn="ctr">
              <a:buNone/>
            </a:pPr>
            <a:r>
              <a:rPr lang="uk-UA" sz="5000" dirty="0" smtClean="0">
                <a:solidFill>
                  <a:schemeClr val="accent6">
                    <a:lumMod val="75000"/>
                  </a:schemeClr>
                </a:solidFill>
              </a:rPr>
              <a:t>Успіху та натхнення Вам!</a:t>
            </a:r>
            <a:endParaRPr lang="ru-RU" sz="5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Рисунок 4" descr="kisspng-emoticon-emoji-heart-smiley-love-yoga-emoji-5b457a6e8ce845.23474549153127998257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5665" y="3811363"/>
            <a:ext cx="2562447" cy="2759558"/>
          </a:xfrm>
          <a:prstGeom prst="rect">
            <a:avLst/>
          </a:prstGeom>
        </p:spPr>
      </p:pic>
      <p:pic>
        <p:nvPicPr>
          <p:cNvPr id="6" name="Рисунок 5" descr="630_360_1537551757-78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09413" y="3638359"/>
            <a:ext cx="4983126" cy="2847501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ru-RU" smtClean="0"/>
              <a:pPr rtl="0"/>
              <a:t>23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161925"/>
            <a:ext cx="10058402" cy="6400800"/>
          </a:xfrm>
        </p:spPr>
        <p:txBody>
          <a:bodyPr rtlCol="0"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		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	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		</a:t>
            </a:r>
            <a:r>
              <a:rPr lang="uk-UA" sz="3300" b="1" dirty="0" smtClean="0"/>
              <a:t>Нова українська школа (НУШ)</a:t>
            </a:r>
            <a:br>
              <a:rPr lang="uk-UA" sz="3300" b="1" dirty="0" smtClean="0"/>
            </a:br>
            <a:r>
              <a:rPr lang="uk-UA" sz="3300" b="1" dirty="0" smtClean="0"/>
              <a:t> </a:t>
            </a:r>
            <a:br>
              <a:rPr lang="uk-UA" sz="3300" b="1" dirty="0" smtClean="0"/>
            </a:br>
            <a:r>
              <a:rPr lang="uk-UA" sz="3300" dirty="0" smtClean="0"/>
              <a:t>•</a:t>
            </a:r>
            <a:r>
              <a:rPr lang="uk-UA" sz="3300" b="1" u="sng" dirty="0" smtClean="0"/>
              <a:t>Нова українська школа </a:t>
            </a:r>
            <a:r>
              <a:rPr lang="uk-UA" sz="3300" b="1" dirty="0" smtClean="0"/>
              <a:t>– це ключова реформа Міністерства освіти і науки.</a:t>
            </a:r>
            <a:br>
              <a:rPr lang="uk-UA" sz="3300" b="1" dirty="0" smtClean="0"/>
            </a:br>
            <a:r>
              <a:rPr lang="uk-UA" sz="3300" b="1" dirty="0" smtClean="0"/>
              <a:t> </a:t>
            </a:r>
            <a:br>
              <a:rPr lang="uk-UA" sz="3300" b="1" dirty="0" smtClean="0"/>
            </a:br>
            <a:r>
              <a:rPr lang="uk-UA" sz="3300" dirty="0" smtClean="0"/>
              <a:t>•</a:t>
            </a:r>
            <a:r>
              <a:rPr lang="uk-UA" sz="3300" b="1" u="sng" dirty="0" smtClean="0"/>
              <a:t>Головна мета </a:t>
            </a:r>
            <a:r>
              <a:rPr lang="uk-UA" sz="3300" b="1" dirty="0" smtClean="0"/>
              <a:t>– створити школу, в якій буде приємно навчатись і яка даватиме учням не тільки знання, а й уміння застосовувати їх у повсякденному житті. </a:t>
            </a:r>
            <a:br>
              <a:rPr lang="uk-UA" sz="3300" b="1" dirty="0" smtClean="0"/>
            </a:br>
            <a:r>
              <a:rPr lang="uk-UA" sz="3300" b="1" dirty="0" smtClean="0"/>
              <a:t/>
            </a:r>
            <a:br>
              <a:rPr lang="uk-UA" sz="3300" b="1" dirty="0" smtClean="0"/>
            </a:br>
            <a:r>
              <a:rPr lang="uk-UA" sz="3300" dirty="0" smtClean="0"/>
              <a:t>•Основні засади реформи шкільної освіти та орієнтовний графік впровадження реформи викладено в </a:t>
            </a:r>
            <a:r>
              <a:rPr lang="uk-UA" sz="3300" b="1" u="sng" dirty="0" smtClean="0"/>
              <a:t>Концепції Нової української школи</a:t>
            </a:r>
            <a:r>
              <a:rPr lang="ru-RU" sz="3300" b="1" u="sng" dirty="0" smtClean="0"/>
              <a:t>.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ru-RU" smtClean="0"/>
              <a:pPr rtl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3E66A5-EC84-4B41-9137-201769AE96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5168" t="6142" r="15224" b="1123"/>
          <a:stretch/>
        </p:blipFill>
        <p:spPr>
          <a:xfrm>
            <a:off x="1095375" y="315229"/>
            <a:ext cx="9953625" cy="65427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9488" y="606056"/>
            <a:ext cx="552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ru-RU" smtClean="0"/>
              <a:pPr rtl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uk-UA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uk-UA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CBEA12-46F0-42A0-9B69-A2A7A76BCF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657" t="22622" r="16321" b="17753"/>
          <a:stretch/>
        </p:blipFill>
        <p:spPr>
          <a:xfrm>
            <a:off x="1543263" y="1178675"/>
            <a:ext cx="7962472" cy="5679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5075" y="342900"/>
            <a:ext cx="718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5-6 клас, МНП та підручники</a:t>
            </a:r>
            <a:endParaRPr lang="ru-RU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Рисунок 8" descr="depositphotos_6157115-stock-photo-stack-of-books-on-whi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217" y="266700"/>
            <a:ext cx="2002893" cy="1905000"/>
          </a:xfrm>
          <a:prstGeom prst="rect">
            <a:avLst/>
          </a:prstGeom>
        </p:spPr>
      </p:pic>
      <p:pic>
        <p:nvPicPr>
          <p:cNvPr id="11" name="Рисунок 10" descr="ato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58325" y="4943474"/>
            <a:ext cx="2298989" cy="1685925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ru-RU" smtClean="0"/>
              <a:pPr rtl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848350" y="123825"/>
            <a:ext cx="6086475" cy="3343275"/>
          </a:xfrm>
        </p:spPr>
        <p:txBody>
          <a:bodyPr rtlCol="0"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uk-UA" sz="3100" dirty="0" smtClean="0"/>
              <a:t>Модельна навчальна програма «Пізнаємо природу». 5-6 класи (інтегрований курс)» для закладів загальної середньої освіти (</a:t>
            </a:r>
            <a:r>
              <a:rPr lang="uk-UA" sz="3100" dirty="0" err="1" smtClean="0"/>
              <a:t>авт</a:t>
            </a:r>
            <a:r>
              <a:rPr lang="uk-UA" sz="3100" dirty="0" smtClean="0"/>
              <a:t>. Біда Д. Д., </a:t>
            </a:r>
            <a:r>
              <a:rPr lang="uk-UA" sz="3100" dirty="0" err="1" smtClean="0"/>
              <a:t>Гільберг</a:t>
            </a:r>
            <a:r>
              <a:rPr lang="uk-UA" sz="3100" dirty="0" smtClean="0"/>
              <a:t> Т. Г., Колісник </a:t>
            </a:r>
            <a:r>
              <a:rPr lang="ru-RU" sz="3100" dirty="0" smtClean="0"/>
              <a:t>Я</a:t>
            </a:r>
            <a:r>
              <a:rPr lang="ru-RU" sz="3100" dirty="0" smtClean="0"/>
              <a:t>. І.).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uk-UA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uk-UA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dirty="0"/>
          </a:p>
        </p:txBody>
      </p:sp>
      <p:pic>
        <p:nvPicPr>
          <p:cNvPr id="4" name="Рисунок 3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4550" y="3362325"/>
            <a:ext cx="5655733" cy="3181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3825" y="4333875"/>
            <a:ext cx="5753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rgbClr val="FF0000"/>
                </a:solidFill>
              </a:rPr>
              <a:t>“Рекомендовано</a:t>
            </a:r>
            <a:r>
              <a:rPr lang="uk-UA" dirty="0" smtClean="0">
                <a:solidFill>
                  <a:srgbClr val="FF0000"/>
                </a:solidFill>
              </a:rPr>
              <a:t> Міністерством освіти та науки </a:t>
            </a:r>
            <a:r>
              <a:rPr lang="uk-UA" dirty="0" err="1" smtClean="0">
                <a:solidFill>
                  <a:srgbClr val="FF0000"/>
                </a:solidFill>
              </a:rPr>
              <a:t>України”</a:t>
            </a:r>
            <a:r>
              <a:rPr lang="uk-UA" dirty="0" smtClean="0">
                <a:solidFill>
                  <a:srgbClr val="FF0000"/>
                </a:solidFill>
              </a:rPr>
              <a:t> (наказ МОН України від 21.07.2021 №795)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22_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721" y="114467"/>
            <a:ext cx="5609904" cy="2962107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ru-RU" smtClean="0"/>
              <a:pPr rtl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/>
          <p:cNvSpPr>
            <a:spLocks noGrp="1"/>
          </p:cNvSpPr>
          <p:nvPr>
            <p:ph type="pic" sz="quarter" idx="17"/>
          </p:nvPr>
        </p:nvSpPr>
        <p:spPr/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225" y="680484"/>
            <a:ext cx="11866830" cy="574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ru-RU" smtClean="0"/>
              <a:pPr rtl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ru-RU" smtClean="0"/>
              <a:pPr rtl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Содержимое 14" descr="123;bfglhg;f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1939" y="222300"/>
            <a:ext cx="4585726" cy="6494400"/>
          </a:xfrm>
        </p:spPr>
      </p:pic>
      <p:pic>
        <p:nvPicPr>
          <p:cNvPr id="17" name="Рисунок 16" descr="природа_зошит5_кл_обклад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3939" y="170120"/>
            <a:ext cx="4565549" cy="649411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ru-RU" smtClean="0"/>
              <a:pPr rtl="0"/>
              <a:t>9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8856" y="584791"/>
            <a:ext cx="467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3431377_win32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1_TF03431377" id="{E55CF100-C248-4B8F-8F5C-C7DC3EE79A39}" vid="{F3C83CD3-4C48-4907-A3EA-9E7FA702781C}"/>
    </a:ext>
  </a:extLst>
</a:theme>
</file>

<file path=ppt/theme/theme2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tf03431377_win32</Template>
  <TotalTime>323</TotalTime>
  <Words>270</Words>
  <Application>Microsoft Office PowerPoint</Application>
  <PresentationFormat>Широкий екран</PresentationFormat>
  <Paragraphs>76</Paragraphs>
  <Slides>23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Franklin Gothic Medium</vt:lpstr>
      <vt:lpstr>Segoe Print</vt:lpstr>
      <vt:lpstr>Times New Roman</vt:lpstr>
      <vt:lpstr>Wingdings</vt:lpstr>
      <vt:lpstr>tf03431377_win32</vt:lpstr>
      <vt:lpstr>Викладання  «Пізнаємо природу»  у 5 класі НУШ: рекомендації та практичний досвід</vt:lpstr>
      <vt:lpstr>План </vt:lpstr>
      <vt:lpstr>          Нова українська школа (НУШ)   •Нова українська школа – це ключова реформа Міністерства освіти і науки.   •Головна мета – створити школу, в якій буде приємно навчатись і яка даватиме учням не тільки знання, а й уміння застосовувати їх у повсякденному житті.   •Основні засади реформи шкільної освіти та орієнтовний графік впровадження реформи викладено в Концепції Нової української школи.  </vt:lpstr>
      <vt:lpstr>Презентація PowerPoint</vt:lpstr>
      <vt:lpstr> </vt:lpstr>
      <vt:lpstr> Модельна навчальна програма «Пізнаємо природу». 5-6 класи (інтегрований курс)» для закладів загальної середньої освіти (авт. Біда Д. Д., Гільберг Т. Г., Колісник Я. І.).   </vt:lpstr>
      <vt:lpstr>Презентація PowerPoint</vt:lpstr>
      <vt:lpstr>Презентація PowerPoint</vt:lpstr>
      <vt:lpstr>Презентація PowerPoint</vt:lpstr>
      <vt:lpstr>Переваги посібника</vt:lpstr>
      <vt:lpstr>Презентація PowerPoint</vt:lpstr>
      <vt:lpstr>Створюємо модель мозку</vt:lpstr>
      <vt:lpstr>Створюємо  колекцію комах</vt:lpstr>
      <vt:lpstr>Відображаємо графічно інформацію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Викладання  «Пізнаємо природу»  у 5 класі НУШ: рекомендації та практичний досвід</dc:title>
  <dc:creator>sharkoon</dc:creator>
  <cp:lastModifiedBy>Boss</cp:lastModifiedBy>
  <cp:revision>34</cp:revision>
  <dcterms:created xsi:type="dcterms:W3CDTF">2022-10-22T17:26:22Z</dcterms:created>
  <dcterms:modified xsi:type="dcterms:W3CDTF">2022-11-06T11:46:30Z</dcterms:modified>
</cp:coreProperties>
</file>