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63" r:id="rId6"/>
    <p:sldId id="258" r:id="rId7"/>
    <p:sldId id="306" r:id="rId8"/>
    <p:sldId id="307" r:id="rId9"/>
    <p:sldId id="261" r:id="rId10"/>
    <p:sldId id="262" r:id="rId11"/>
    <p:sldId id="305" r:id="rId12"/>
    <p:sldId id="260" r:id="rId13"/>
    <p:sldId id="264" r:id="rId14"/>
    <p:sldId id="277" r:id="rId15"/>
    <p:sldId id="308" r:id="rId16"/>
    <p:sldId id="288" r:id="rId17"/>
    <p:sldId id="286" r:id="rId18"/>
    <p:sldId id="312" r:id="rId19"/>
    <p:sldId id="313" r:id="rId20"/>
    <p:sldId id="314" r:id="rId21"/>
    <p:sldId id="315" r:id="rId22"/>
    <p:sldId id="316" r:id="rId23"/>
    <p:sldId id="268" r:id="rId24"/>
    <p:sldId id="280" r:id="rId25"/>
    <p:sldId id="293" r:id="rId26"/>
    <p:sldId id="279" r:id="rId27"/>
    <p:sldId id="281" r:id="rId28"/>
    <p:sldId id="283" r:id="rId29"/>
    <p:sldId id="284" r:id="rId30"/>
    <p:sldId id="285" r:id="rId31"/>
    <p:sldId id="267" r:id="rId32"/>
    <p:sldId id="266" r:id="rId33"/>
    <p:sldId id="304" r:id="rId34"/>
    <p:sldId id="265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7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4562F-3B1F-4CD5-AEBA-64386A8E7C0E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765F8105-8E4A-4C05-8CDA-462464C302F4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Оцінювання для навчання (формувальне оцінювання)</a:t>
          </a:r>
          <a:r>
            <a:rPr lang="ru-RU" sz="1200" dirty="0">
              <a:latin typeface="Bookman Old Style" panose="02050604050505020204" pitchFamily="18" charset="0"/>
            </a:rPr>
            <a:t/>
          </a:r>
          <a:br>
            <a:rPr lang="ru-RU" sz="1200" dirty="0">
              <a:latin typeface="Bookman Old Style" panose="02050604050505020204" pitchFamily="18" charset="0"/>
            </a:rPr>
          </a:br>
          <a:r>
            <a:rPr lang="ru-RU" sz="1200" dirty="0">
              <a:latin typeface="Bookman Old Style" panose="02050604050505020204" pitchFamily="18" charset="0"/>
            </a:rPr>
            <a:t/>
          </a:r>
          <a:br>
            <a:rPr lang="ru-RU" sz="1200" dirty="0">
              <a:latin typeface="Bookman Old Style" panose="02050604050505020204" pitchFamily="18" charset="0"/>
            </a:rPr>
          </a:br>
          <a:r>
            <a:rPr lang="ru-RU" sz="1400" dirty="0">
              <a:latin typeface="Bookman Old Style" panose="02050604050505020204" pitchFamily="18" charset="0"/>
            </a:rPr>
            <a:t>Оцінювання, яке мотивує дітей вчитися. Вчитель може підкоригувати учня, надати зворотний зв’язок у процесі навчання.</a:t>
          </a:r>
        </a:p>
      </dgm:t>
    </dgm:pt>
    <dgm:pt modelId="{F37714A2-57E8-4C7E-AAC8-952B1EE4F695}" type="parTrans" cxnId="{0A5CDD65-7FE1-49D0-92CC-031AEE9499CD}">
      <dgm:prSet/>
      <dgm:spPr/>
      <dgm:t>
        <a:bodyPr/>
        <a:lstStyle/>
        <a:p>
          <a:endParaRPr lang="ru-RU"/>
        </a:p>
      </dgm:t>
    </dgm:pt>
    <dgm:pt modelId="{D5AA02C8-BE1F-49C0-B27D-FCCC2072F297}" type="sibTrans" cxnId="{0A5CDD65-7FE1-49D0-92CC-031AEE9499CD}">
      <dgm:prSet/>
      <dgm:spPr/>
      <dgm:t>
        <a:bodyPr/>
        <a:lstStyle/>
        <a:p>
          <a:endParaRPr lang="ru-RU"/>
        </a:p>
      </dgm:t>
    </dgm:pt>
    <dgm:pt modelId="{426E57CC-2593-435F-9C0E-47CF611BEBC4}">
      <dgm:prSet phldrT="[Текст]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Оцінювання навчання (підсумкове оцінювання) </a:t>
          </a:r>
        </a:p>
        <a:p>
          <a:pPr algn="ctr"/>
          <a:r>
            <a:rPr lang="en-US" dirty="0">
              <a:latin typeface="Bookman Old Style" panose="02050604050505020204" pitchFamily="18" charset="0"/>
            </a:rPr>
            <a:t>Assessment of learning — </a:t>
          </a:r>
          <a:r>
            <a:rPr lang="ru-RU" dirty="0">
              <a:latin typeface="Bookman Old Style" panose="02050604050505020204" pitchFamily="18" charset="0"/>
            </a:rPr>
            <a:t>оцінювання самого навчання, підсумкового його «продукту». Вчитель констатує факти, але виправити вже нічого не можна. Оцінювання за підсумком не підвищує успішність учнів так само, як і зважування не допомагає скинути вагу за один день.</a:t>
          </a:r>
          <a:endParaRPr lang="ru-RU" dirty="0"/>
        </a:p>
      </dgm:t>
    </dgm:pt>
    <dgm:pt modelId="{42B1CABB-3E4C-4653-A2F4-3EB92143A723}" type="parTrans" cxnId="{D397EB6B-7635-4253-B501-24D0138F1EEA}">
      <dgm:prSet/>
      <dgm:spPr/>
      <dgm:t>
        <a:bodyPr/>
        <a:lstStyle/>
        <a:p>
          <a:endParaRPr lang="ru-RU"/>
        </a:p>
      </dgm:t>
    </dgm:pt>
    <dgm:pt modelId="{2328E7BF-4660-42CF-97E6-146B6CBBD0E9}" type="sibTrans" cxnId="{D397EB6B-7635-4253-B501-24D0138F1EEA}">
      <dgm:prSet/>
      <dgm:spPr/>
      <dgm:t>
        <a:bodyPr/>
        <a:lstStyle/>
        <a:p>
          <a:endParaRPr lang="ru-RU"/>
        </a:p>
      </dgm:t>
    </dgm:pt>
    <dgm:pt modelId="{0E7AD09F-4844-4E1D-8CF8-68C449A142E1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Оцінювання як навчання (самооцінювання)</a:t>
          </a:r>
          <a:b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</a:br>
          <a:r>
            <a:rPr lang="ru-RU" sz="1200" dirty="0">
              <a:latin typeface="Bookman Old Style" panose="02050604050505020204" pitchFamily="18" charset="0"/>
            </a:rPr>
            <a:t/>
          </a:r>
          <a:br>
            <a:rPr lang="ru-RU" sz="1200" dirty="0">
              <a:latin typeface="Bookman Old Style" panose="02050604050505020204" pitchFamily="18" charset="0"/>
            </a:rPr>
          </a:br>
          <a:r>
            <a:rPr lang="ru-RU" sz="1400" dirty="0">
              <a:latin typeface="Bookman Old Style" panose="02050604050505020204" pitchFamily="18" charset="0"/>
            </a:rPr>
            <a:t>Той вчитель гуру, який зміг навчити дітей сприймати оцінювання як навчання. Тобто, використовувати самооцінювання, щоб розуміти свої реальні показники й не потребувати консультації педагога, щоб оцінити свою роботу. </a:t>
          </a:r>
          <a:endParaRPr lang="ru-RU" sz="1400" dirty="0"/>
        </a:p>
      </dgm:t>
    </dgm:pt>
    <dgm:pt modelId="{70BCBBA4-82DA-4B6A-AD64-C7EBF6CB0B47}" type="parTrans" cxnId="{C26CBBAE-A351-43EF-9110-03B2B2C0DF45}">
      <dgm:prSet/>
      <dgm:spPr/>
      <dgm:t>
        <a:bodyPr/>
        <a:lstStyle/>
        <a:p>
          <a:endParaRPr lang="ru-RU"/>
        </a:p>
      </dgm:t>
    </dgm:pt>
    <dgm:pt modelId="{C90C5CA3-6349-494A-8FFA-491BC7A87456}" type="sibTrans" cxnId="{C26CBBAE-A351-43EF-9110-03B2B2C0DF45}">
      <dgm:prSet/>
      <dgm:spPr/>
      <dgm:t>
        <a:bodyPr/>
        <a:lstStyle/>
        <a:p>
          <a:endParaRPr lang="ru-RU"/>
        </a:p>
      </dgm:t>
    </dgm:pt>
    <dgm:pt modelId="{910A3412-E2B9-469F-AFE5-80CA53865C26}" type="pres">
      <dgm:prSet presAssocID="{9224562F-3B1F-4CD5-AEBA-64386A8E7C0E}" presName="linearFlow" presStyleCnt="0">
        <dgm:presLayoutVars>
          <dgm:dir/>
          <dgm:resizeHandles val="exact"/>
        </dgm:presLayoutVars>
      </dgm:prSet>
      <dgm:spPr/>
    </dgm:pt>
    <dgm:pt modelId="{0A607B80-01A5-4335-9AC3-A50483631316}" type="pres">
      <dgm:prSet presAssocID="{765F8105-8E4A-4C05-8CDA-462464C302F4}" presName="composite" presStyleCnt="0"/>
      <dgm:spPr/>
    </dgm:pt>
    <dgm:pt modelId="{0014C63E-68F0-4287-8335-4E71E48FBED9}" type="pres">
      <dgm:prSet presAssocID="{765F8105-8E4A-4C05-8CDA-462464C302F4}" presName="imgShp" presStyleLbl="fgImgPlace1" presStyleIdx="0" presStyleCnt="3" custLinFactNeighborX="-61449" custLinFactNeighborY="-1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E772946-5F52-45FA-B185-48F67A876262}" type="pres">
      <dgm:prSet presAssocID="{765F8105-8E4A-4C05-8CDA-462464C302F4}" presName="txShp" presStyleLbl="node1" presStyleIdx="0" presStyleCnt="3" custScaleX="129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551C6-2DFC-4C78-AF19-373564B7397D}" type="pres">
      <dgm:prSet presAssocID="{D5AA02C8-BE1F-49C0-B27D-FCCC2072F297}" presName="spacing" presStyleCnt="0"/>
      <dgm:spPr/>
    </dgm:pt>
    <dgm:pt modelId="{ED2155D8-60D6-4C35-AC5F-E9AE8546119C}" type="pres">
      <dgm:prSet presAssocID="{426E57CC-2593-435F-9C0E-47CF611BEBC4}" presName="composite" presStyleCnt="0"/>
      <dgm:spPr/>
    </dgm:pt>
    <dgm:pt modelId="{C988A606-F1E0-48BC-A1CF-B81D3F902AB0}" type="pres">
      <dgm:prSet presAssocID="{426E57CC-2593-435F-9C0E-47CF611BEBC4}" presName="imgShp" presStyleLbl="fgImgPlace1" presStyleIdx="1" presStyleCnt="3" custLinFactNeighborX="-62650" custLinFactNeighborY="-21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EC4494E-1A3E-4ED7-A923-7F82BDBD68B4}" type="pres">
      <dgm:prSet presAssocID="{426E57CC-2593-435F-9C0E-47CF611BEBC4}" presName="txShp" presStyleLbl="node1" presStyleIdx="1" presStyleCnt="3" custScaleX="127146" custLinFactNeighborX="910" custLinFactNeighborY="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B905-6483-4665-B41F-B92565620780}" type="pres">
      <dgm:prSet presAssocID="{2328E7BF-4660-42CF-97E6-146B6CBBD0E9}" presName="spacing" presStyleCnt="0"/>
      <dgm:spPr/>
    </dgm:pt>
    <dgm:pt modelId="{767ECF6A-3469-4A10-B958-6309747D2267}" type="pres">
      <dgm:prSet presAssocID="{0E7AD09F-4844-4E1D-8CF8-68C449A142E1}" presName="composite" presStyleCnt="0"/>
      <dgm:spPr/>
    </dgm:pt>
    <dgm:pt modelId="{F3B40896-885A-4F1F-B392-BC8B58D787B9}" type="pres">
      <dgm:prSet presAssocID="{0E7AD09F-4844-4E1D-8CF8-68C449A142E1}" presName="imgShp" presStyleLbl="fgImgPlace1" presStyleIdx="2" presStyleCnt="3" custLinFactNeighborX="-60977" custLinFactNeighborY="46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929B8D6-4892-412E-BADA-5CFCBE17BE6B}" type="pres">
      <dgm:prSet presAssocID="{0E7AD09F-4844-4E1D-8CF8-68C449A142E1}" presName="txShp" presStyleLbl="node1" presStyleIdx="2" presStyleCnt="3" custScaleX="130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CBBAE-A351-43EF-9110-03B2B2C0DF45}" srcId="{9224562F-3B1F-4CD5-AEBA-64386A8E7C0E}" destId="{0E7AD09F-4844-4E1D-8CF8-68C449A142E1}" srcOrd="2" destOrd="0" parTransId="{70BCBBA4-82DA-4B6A-AD64-C7EBF6CB0B47}" sibTransId="{C90C5CA3-6349-494A-8FFA-491BC7A87456}"/>
    <dgm:cxn modelId="{B93562BA-4FB5-4EB6-8F62-24073CC27E19}" type="presOf" srcId="{426E57CC-2593-435F-9C0E-47CF611BEBC4}" destId="{CEC4494E-1A3E-4ED7-A923-7F82BDBD68B4}" srcOrd="0" destOrd="0" presId="urn:microsoft.com/office/officeart/2005/8/layout/vList3"/>
    <dgm:cxn modelId="{0A5CDD65-7FE1-49D0-92CC-031AEE9499CD}" srcId="{9224562F-3B1F-4CD5-AEBA-64386A8E7C0E}" destId="{765F8105-8E4A-4C05-8CDA-462464C302F4}" srcOrd="0" destOrd="0" parTransId="{F37714A2-57E8-4C7E-AAC8-952B1EE4F695}" sibTransId="{D5AA02C8-BE1F-49C0-B27D-FCCC2072F297}"/>
    <dgm:cxn modelId="{D397EB6B-7635-4253-B501-24D0138F1EEA}" srcId="{9224562F-3B1F-4CD5-AEBA-64386A8E7C0E}" destId="{426E57CC-2593-435F-9C0E-47CF611BEBC4}" srcOrd="1" destOrd="0" parTransId="{42B1CABB-3E4C-4653-A2F4-3EB92143A723}" sibTransId="{2328E7BF-4660-42CF-97E6-146B6CBBD0E9}"/>
    <dgm:cxn modelId="{914533E5-3861-48C0-964C-C1E20C9EF42B}" type="presOf" srcId="{0E7AD09F-4844-4E1D-8CF8-68C449A142E1}" destId="{D929B8D6-4892-412E-BADA-5CFCBE17BE6B}" srcOrd="0" destOrd="0" presId="urn:microsoft.com/office/officeart/2005/8/layout/vList3"/>
    <dgm:cxn modelId="{A6D2BA95-904E-4063-A137-3BAF00245E70}" type="presOf" srcId="{765F8105-8E4A-4C05-8CDA-462464C302F4}" destId="{5E772946-5F52-45FA-B185-48F67A876262}" srcOrd="0" destOrd="0" presId="urn:microsoft.com/office/officeart/2005/8/layout/vList3"/>
    <dgm:cxn modelId="{94DA842D-9744-49BE-875F-45CE133034C3}" type="presOf" srcId="{9224562F-3B1F-4CD5-AEBA-64386A8E7C0E}" destId="{910A3412-E2B9-469F-AFE5-80CA53865C26}" srcOrd="0" destOrd="0" presId="urn:microsoft.com/office/officeart/2005/8/layout/vList3"/>
    <dgm:cxn modelId="{03024E95-2237-4DE1-B13B-A3232A45D3C9}" type="presParOf" srcId="{910A3412-E2B9-469F-AFE5-80CA53865C26}" destId="{0A607B80-01A5-4335-9AC3-A50483631316}" srcOrd="0" destOrd="0" presId="urn:microsoft.com/office/officeart/2005/8/layout/vList3"/>
    <dgm:cxn modelId="{0E1DBBA2-661A-4B94-8098-12D81F230084}" type="presParOf" srcId="{0A607B80-01A5-4335-9AC3-A50483631316}" destId="{0014C63E-68F0-4287-8335-4E71E48FBED9}" srcOrd="0" destOrd="0" presId="urn:microsoft.com/office/officeart/2005/8/layout/vList3"/>
    <dgm:cxn modelId="{D13BBB66-3C47-48D4-8FCA-CF061C16CCF0}" type="presParOf" srcId="{0A607B80-01A5-4335-9AC3-A50483631316}" destId="{5E772946-5F52-45FA-B185-48F67A876262}" srcOrd="1" destOrd="0" presId="urn:microsoft.com/office/officeart/2005/8/layout/vList3"/>
    <dgm:cxn modelId="{44DCCF50-46B8-4BF9-B532-4FA480D5C801}" type="presParOf" srcId="{910A3412-E2B9-469F-AFE5-80CA53865C26}" destId="{4F3551C6-2DFC-4C78-AF19-373564B7397D}" srcOrd="1" destOrd="0" presId="urn:microsoft.com/office/officeart/2005/8/layout/vList3"/>
    <dgm:cxn modelId="{3D9E90F4-924B-4C4F-83F7-A0FCCBEFF03A}" type="presParOf" srcId="{910A3412-E2B9-469F-AFE5-80CA53865C26}" destId="{ED2155D8-60D6-4C35-AC5F-E9AE8546119C}" srcOrd="2" destOrd="0" presId="urn:microsoft.com/office/officeart/2005/8/layout/vList3"/>
    <dgm:cxn modelId="{32C70705-1B0A-43D3-8284-E0B34FA6FCCB}" type="presParOf" srcId="{ED2155D8-60D6-4C35-AC5F-E9AE8546119C}" destId="{C988A606-F1E0-48BC-A1CF-B81D3F902AB0}" srcOrd="0" destOrd="0" presId="urn:microsoft.com/office/officeart/2005/8/layout/vList3"/>
    <dgm:cxn modelId="{1B226478-99EE-4CA7-8ECB-BBA3C9DCC2B6}" type="presParOf" srcId="{ED2155D8-60D6-4C35-AC5F-E9AE8546119C}" destId="{CEC4494E-1A3E-4ED7-A923-7F82BDBD68B4}" srcOrd="1" destOrd="0" presId="urn:microsoft.com/office/officeart/2005/8/layout/vList3"/>
    <dgm:cxn modelId="{F16AF025-E86E-4709-A118-A22465A49BD9}" type="presParOf" srcId="{910A3412-E2B9-469F-AFE5-80CA53865C26}" destId="{14DBB905-6483-4665-B41F-B92565620780}" srcOrd="3" destOrd="0" presId="urn:microsoft.com/office/officeart/2005/8/layout/vList3"/>
    <dgm:cxn modelId="{9D34B117-5128-453D-AFC8-3DEA963BEF12}" type="presParOf" srcId="{910A3412-E2B9-469F-AFE5-80CA53865C26}" destId="{767ECF6A-3469-4A10-B958-6309747D2267}" srcOrd="4" destOrd="0" presId="urn:microsoft.com/office/officeart/2005/8/layout/vList3"/>
    <dgm:cxn modelId="{57D35A5D-F2FC-4CBE-BEFE-4DF5581CA30C}" type="presParOf" srcId="{767ECF6A-3469-4A10-B958-6309747D2267}" destId="{F3B40896-885A-4F1F-B392-BC8B58D787B9}" srcOrd="0" destOrd="0" presId="urn:microsoft.com/office/officeart/2005/8/layout/vList3"/>
    <dgm:cxn modelId="{E4B62F56-4D08-4BE4-B242-83DC7BA12D95}" type="presParOf" srcId="{767ECF6A-3469-4A10-B958-6309747D2267}" destId="{D929B8D6-4892-412E-BADA-5CFCBE17BE6B}" srcOrd="1" destOrd="0" presId="urn:microsoft.com/office/officeart/2005/8/layout/vList3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DE7F92-7A72-4DE1-9521-A6156FAE9D96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2864DF63-9AF0-4686-A705-07DEAA556937}">
      <dgm:prSet phldrT="[Текст]" custT="1"/>
      <dgm:spPr/>
      <dgm:t>
        <a:bodyPr/>
        <a:lstStyle/>
        <a:p>
          <a:r>
            <a:rPr lang="uk-UA" sz="1600" noProof="0" dirty="0">
              <a:solidFill>
                <a:schemeClr val="tx1"/>
              </a:solidFill>
              <a:latin typeface="Bookman Old Style" panose="02050604050505020204" pitchFamily="18" charset="0"/>
            </a:rPr>
            <a:t>Націлене на визначення індивідуальних досягнень кожного учня</a:t>
          </a:r>
        </a:p>
      </dgm:t>
    </dgm:pt>
    <dgm:pt modelId="{BF4020CD-9BA5-4D85-A5A1-A5ABDC1E65E7}" type="parTrans" cxnId="{1C6EB5FB-734E-458A-AE6E-84158CFE8023}">
      <dgm:prSet/>
      <dgm:spPr/>
      <dgm:t>
        <a:bodyPr/>
        <a:lstStyle/>
        <a:p>
          <a:endParaRPr lang="ru-RU"/>
        </a:p>
      </dgm:t>
    </dgm:pt>
    <dgm:pt modelId="{3ED153F7-3365-46E0-A572-45A552F58294}" type="sibTrans" cxnId="{1C6EB5FB-734E-458A-AE6E-84158CFE8023}">
      <dgm:prSet/>
      <dgm:spPr/>
      <dgm:t>
        <a:bodyPr/>
        <a:lstStyle/>
        <a:p>
          <a:endParaRPr lang="ru-RU"/>
        </a:p>
      </dgm:t>
    </dgm:pt>
    <dgm:pt modelId="{87951621-4230-4B5E-B770-5269208AFEE7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Bookman Old Style" panose="02050604050505020204" pitchFamily="18" charset="0"/>
            </a:rPr>
            <a:t>Не передбачає порівняння навчальних досягнень  різних учнів</a:t>
          </a:r>
        </a:p>
      </dgm:t>
    </dgm:pt>
    <dgm:pt modelId="{F0715C44-751A-4030-B100-94C901432D0D}" type="parTrans" cxnId="{5F804B86-A8E6-487A-9264-23F28C29D48C}">
      <dgm:prSet/>
      <dgm:spPr/>
      <dgm:t>
        <a:bodyPr/>
        <a:lstStyle/>
        <a:p>
          <a:endParaRPr lang="ru-RU"/>
        </a:p>
      </dgm:t>
    </dgm:pt>
    <dgm:pt modelId="{DB362764-C28C-4C1C-9BB4-08F7DCF38506}" type="sibTrans" cxnId="{5F804B86-A8E6-487A-9264-23F28C29D48C}">
      <dgm:prSet/>
      <dgm:spPr/>
      <dgm:t>
        <a:bodyPr/>
        <a:lstStyle/>
        <a:p>
          <a:endParaRPr lang="ru-RU"/>
        </a:p>
      </dgm:t>
    </dgm:pt>
    <dgm:pt modelId="{AAC11A04-A1BC-40A9-90C9-47C380DA85A6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Bookman Old Style" panose="02050604050505020204" pitchFamily="18" charset="0"/>
            </a:rPr>
            <a:t>Має зрозумілі критерії, за якими оцінюють навчальні досягнення</a:t>
          </a:r>
        </a:p>
      </dgm:t>
    </dgm:pt>
    <dgm:pt modelId="{79EA9CF9-10BB-4B02-B6BF-35DAA695D845}" type="parTrans" cxnId="{A54B73B5-6539-424B-B4AF-F0BC76F9F5AF}">
      <dgm:prSet/>
      <dgm:spPr/>
      <dgm:t>
        <a:bodyPr/>
        <a:lstStyle/>
        <a:p>
          <a:endParaRPr lang="ru-RU"/>
        </a:p>
      </dgm:t>
    </dgm:pt>
    <dgm:pt modelId="{FE9A976E-A0B1-436C-A011-A6E92A2C5455}" type="sibTrans" cxnId="{A54B73B5-6539-424B-B4AF-F0BC76F9F5AF}">
      <dgm:prSet/>
      <dgm:spPr/>
      <dgm:t>
        <a:bodyPr/>
        <a:lstStyle/>
        <a:p>
          <a:endParaRPr lang="ru-RU"/>
        </a:p>
      </dgm:t>
    </dgm:pt>
    <dgm:pt modelId="{0BA95416-9065-4D7B-BF60-B56AD01E95A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Bookman Old Style" panose="02050604050505020204" pitchFamily="18" charset="0"/>
            </a:rPr>
            <a:t>Учень стає свідомим учасником процесу оцінювання і навчання</a:t>
          </a:r>
        </a:p>
      </dgm:t>
    </dgm:pt>
    <dgm:pt modelId="{964A50EF-FCC3-41D4-A9ED-5CF1F6187A15}" type="parTrans" cxnId="{2735055D-21B4-4002-A548-AC6C8AB616BA}">
      <dgm:prSet/>
      <dgm:spPr/>
      <dgm:t>
        <a:bodyPr/>
        <a:lstStyle/>
        <a:p>
          <a:endParaRPr lang="ru-RU"/>
        </a:p>
      </dgm:t>
    </dgm:pt>
    <dgm:pt modelId="{21C38AA0-397A-40B4-ACC3-259254BF4E04}" type="sibTrans" cxnId="{2735055D-21B4-4002-A548-AC6C8AB616BA}">
      <dgm:prSet/>
      <dgm:spPr/>
      <dgm:t>
        <a:bodyPr/>
        <a:lstStyle/>
        <a:p>
          <a:endParaRPr lang="ru-RU"/>
        </a:p>
      </dgm:t>
    </dgm:pt>
    <dgm:pt modelId="{F44073AA-C1AE-493C-81F5-8DE1CA3D182D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Bookman Old Style" panose="02050604050505020204" pitchFamily="18" charset="0"/>
            </a:rPr>
            <a:t>Забезпечує зворотній </a:t>
          </a:r>
          <a:r>
            <a:rPr lang="ru-RU" sz="1800" dirty="0" err="1">
              <a:solidFill>
                <a:schemeClr val="tx1"/>
              </a:solidFill>
              <a:latin typeface="Bookman Old Style" panose="02050604050505020204" pitchFamily="18" charset="0"/>
            </a:rPr>
            <a:t>зв</a:t>
          </a:r>
          <a:r>
            <a:rPr lang="en-US" sz="1800" dirty="0">
              <a:solidFill>
                <a:schemeClr val="tx1"/>
              </a:solidFill>
              <a:latin typeface="Bookman Old Style" panose="02050604050505020204" pitchFamily="18" charset="0"/>
            </a:rPr>
            <a:t>’</a:t>
          </a:r>
          <a:r>
            <a:rPr lang="ru-RU" sz="1800" dirty="0">
              <a:solidFill>
                <a:schemeClr val="tx1"/>
              </a:solidFill>
              <a:latin typeface="Bookman Old Style" panose="02050604050505020204" pitchFamily="18" charset="0"/>
            </a:rPr>
            <a:t>язок </a:t>
          </a:r>
        </a:p>
      </dgm:t>
    </dgm:pt>
    <dgm:pt modelId="{9B7C0C43-5E5F-443B-9485-45E7A6CBDFDB}" type="parTrans" cxnId="{41D02F8B-B30F-4891-947B-D060EA9DBB78}">
      <dgm:prSet/>
      <dgm:spPr/>
      <dgm:t>
        <a:bodyPr/>
        <a:lstStyle/>
        <a:p>
          <a:endParaRPr lang="ru-RU"/>
        </a:p>
      </dgm:t>
    </dgm:pt>
    <dgm:pt modelId="{E0EB97C5-7270-4494-BBEE-02AE1C12D1DD}" type="sibTrans" cxnId="{41D02F8B-B30F-4891-947B-D060EA9DBB78}">
      <dgm:prSet/>
      <dgm:spPr/>
      <dgm:t>
        <a:bodyPr/>
        <a:lstStyle/>
        <a:p>
          <a:endParaRPr lang="ru-RU"/>
        </a:p>
      </dgm:t>
    </dgm:pt>
    <dgm:pt modelId="{B25F3758-BB65-4371-8694-F13250241697}">
      <dgm:prSet phldrT="[Текст]" custT="1"/>
      <dgm:spPr/>
      <dgm:t>
        <a:bodyPr/>
        <a:lstStyle/>
        <a:p>
          <a:r>
            <a:rPr lang="uk-UA" sz="1400" noProof="0" dirty="0">
              <a:solidFill>
                <a:schemeClr val="tx1"/>
              </a:solidFill>
              <a:latin typeface="Bookman Old Style" panose="02050604050505020204" pitchFamily="18" charset="0"/>
            </a:rPr>
            <a:t>Визначає вектор навчання, адже після виконання завдання учні дізнаються про те, якого рівня  вони наразі досягли і в якому напрямі їм потрібно рухатися далі.</a:t>
          </a:r>
        </a:p>
      </dgm:t>
    </dgm:pt>
    <dgm:pt modelId="{C48D4330-2BED-4C8C-9EF0-C1AA2D484CD6}" type="parTrans" cxnId="{7750D931-3A96-4642-A90A-2B3F88C2FF08}">
      <dgm:prSet/>
      <dgm:spPr/>
      <dgm:t>
        <a:bodyPr/>
        <a:lstStyle/>
        <a:p>
          <a:endParaRPr lang="ru-RU"/>
        </a:p>
      </dgm:t>
    </dgm:pt>
    <dgm:pt modelId="{DC35134D-CB0A-416C-8332-56784434B36D}" type="sibTrans" cxnId="{7750D931-3A96-4642-A90A-2B3F88C2FF08}">
      <dgm:prSet/>
      <dgm:spPr/>
      <dgm:t>
        <a:bodyPr/>
        <a:lstStyle/>
        <a:p>
          <a:endParaRPr lang="ru-RU"/>
        </a:p>
      </dgm:t>
    </dgm:pt>
    <dgm:pt modelId="{868BC121-013D-47D6-AFD2-102178D7ED06}" type="pres">
      <dgm:prSet presAssocID="{21DE7F92-7A72-4DE1-9521-A6156FAE9D96}" presName="linearFlow" presStyleCnt="0">
        <dgm:presLayoutVars>
          <dgm:dir/>
          <dgm:resizeHandles val="exact"/>
        </dgm:presLayoutVars>
      </dgm:prSet>
      <dgm:spPr/>
    </dgm:pt>
    <dgm:pt modelId="{CD709283-2F93-4F79-BE85-AECD03350A74}" type="pres">
      <dgm:prSet presAssocID="{2864DF63-9AF0-4686-A705-07DEAA556937}" presName="composite" presStyleCnt="0"/>
      <dgm:spPr/>
    </dgm:pt>
    <dgm:pt modelId="{D4C0FFBD-B390-4EB5-897A-122D858B2BEE}" type="pres">
      <dgm:prSet presAssocID="{2864DF63-9AF0-4686-A705-07DEAA556937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3FC62D2-96F3-4E5F-A17E-C4C1469370E2}" type="pres">
      <dgm:prSet presAssocID="{2864DF63-9AF0-4686-A705-07DEAA556937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2404A-108D-4754-8A85-D148D9408C8C}" type="pres">
      <dgm:prSet presAssocID="{3ED153F7-3365-46E0-A572-45A552F58294}" presName="spacing" presStyleCnt="0"/>
      <dgm:spPr/>
    </dgm:pt>
    <dgm:pt modelId="{88BC2E11-866C-4F12-982F-4C0DB342E4EC}" type="pres">
      <dgm:prSet presAssocID="{87951621-4230-4B5E-B770-5269208AFEE7}" presName="composite" presStyleCnt="0"/>
      <dgm:spPr/>
    </dgm:pt>
    <dgm:pt modelId="{D2886C10-1A74-44A0-8CD4-1B78FB82C024}" type="pres">
      <dgm:prSet presAssocID="{87951621-4230-4B5E-B770-5269208AFEE7}" presName="imgShp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AC2B9F0-991A-4F84-8660-748DAD4BE0AB}" type="pres">
      <dgm:prSet presAssocID="{87951621-4230-4B5E-B770-5269208AFEE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EC259-1A5D-4668-AD0B-501595E10368}" type="pres">
      <dgm:prSet presAssocID="{DB362764-C28C-4C1C-9BB4-08F7DCF38506}" presName="spacing" presStyleCnt="0"/>
      <dgm:spPr/>
    </dgm:pt>
    <dgm:pt modelId="{DDECC520-B500-44C6-839A-031AC94DC7C1}" type="pres">
      <dgm:prSet presAssocID="{AAC11A04-A1BC-40A9-90C9-47C380DA85A6}" presName="composite" presStyleCnt="0"/>
      <dgm:spPr/>
    </dgm:pt>
    <dgm:pt modelId="{BCCFF469-B034-4EC3-87F8-DAF628CDCB40}" type="pres">
      <dgm:prSet presAssocID="{AAC11A04-A1BC-40A9-90C9-47C380DA85A6}" presName="imgShp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83CFAF0-E30F-4E11-8F10-58F1036991D9}" type="pres">
      <dgm:prSet presAssocID="{AAC11A04-A1BC-40A9-90C9-47C380DA85A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7FF3B-661E-427D-A0AF-4A2BD8FF334A}" type="pres">
      <dgm:prSet presAssocID="{FE9A976E-A0B1-436C-A011-A6E92A2C5455}" presName="spacing" presStyleCnt="0"/>
      <dgm:spPr/>
    </dgm:pt>
    <dgm:pt modelId="{A9237E8E-1C45-40F6-8CF0-918270E8103B}" type="pres">
      <dgm:prSet presAssocID="{0BA95416-9065-4D7B-BF60-B56AD01E95AA}" presName="composite" presStyleCnt="0"/>
      <dgm:spPr/>
    </dgm:pt>
    <dgm:pt modelId="{0680760C-F61C-4FF3-8641-4C3DDDF5C0E4}" type="pres">
      <dgm:prSet presAssocID="{0BA95416-9065-4D7B-BF60-B56AD01E95AA}" presName="imgShp" presStyleLbl="fgImgPlace1" presStyleIdx="3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2463A0F-8A75-4C30-B6FA-5C14E9C3F9AB}" type="pres">
      <dgm:prSet presAssocID="{0BA95416-9065-4D7B-BF60-B56AD01E95A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BB88D-3E15-48B9-A184-0B354EF1A78C}" type="pres">
      <dgm:prSet presAssocID="{21C38AA0-397A-40B4-ACC3-259254BF4E04}" presName="spacing" presStyleCnt="0"/>
      <dgm:spPr/>
    </dgm:pt>
    <dgm:pt modelId="{B49AD123-6EE9-4543-A1E0-C6A2CE34CD54}" type="pres">
      <dgm:prSet presAssocID="{F44073AA-C1AE-493C-81F5-8DE1CA3D182D}" presName="composite" presStyleCnt="0"/>
      <dgm:spPr/>
    </dgm:pt>
    <dgm:pt modelId="{EF19BA4C-2127-4311-929D-3F84E06D5A4A}" type="pres">
      <dgm:prSet presAssocID="{F44073AA-C1AE-493C-81F5-8DE1CA3D182D}" presName="imgShp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03D356A-463D-4023-8178-52814DB6F9C2}" type="pres">
      <dgm:prSet presAssocID="{F44073AA-C1AE-493C-81F5-8DE1CA3D182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2CB44-8D7F-42CA-A4E6-DC5719765CDD}" type="pres">
      <dgm:prSet presAssocID="{E0EB97C5-7270-4494-BBEE-02AE1C12D1DD}" presName="spacing" presStyleCnt="0"/>
      <dgm:spPr/>
    </dgm:pt>
    <dgm:pt modelId="{ABB7C18A-E830-48AE-9A4D-2AA0EE8B4D00}" type="pres">
      <dgm:prSet presAssocID="{B25F3758-BB65-4371-8694-F13250241697}" presName="composite" presStyleCnt="0"/>
      <dgm:spPr/>
    </dgm:pt>
    <dgm:pt modelId="{3D5D4811-15A2-48D6-91AF-564F24E206B5}" type="pres">
      <dgm:prSet presAssocID="{B25F3758-BB65-4371-8694-F13250241697}" presName="imgShp" presStyleLbl="fgImgPlac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3D626AB-0AC0-4438-A258-463FAAFC42B1}" type="pres">
      <dgm:prSet presAssocID="{B25F3758-BB65-4371-8694-F1325024169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339B28-0E7F-4590-887C-990E66D93B5A}" type="presOf" srcId="{87951621-4230-4B5E-B770-5269208AFEE7}" destId="{AAC2B9F0-991A-4F84-8660-748DAD4BE0AB}" srcOrd="0" destOrd="0" presId="urn:microsoft.com/office/officeart/2005/8/layout/vList3"/>
    <dgm:cxn modelId="{41D02F8B-B30F-4891-947B-D060EA9DBB78}" srcId="{21DE7F92-7A72-4DE1-9521-A6156FAE9D96}" destId="{F44073AA-C1AE-493C-81F5-8DE1CA3D182D}" srcOrd="4" destOrd="0" parTransId="{9B7C0C43-5E5F-443B-9485-45E7A6CBDFDB}" sibTransId="{E0EB97C5-7270-4494-BBEE-02AE1C12D1DD}"/>
    <dgm:cxn modelId="{32C3EB73-E866-4049-AAEE-BECC41D29664}" type="presOf" srcId="{2864DF63-9AF0-4686-A705-07DEAA556937}" destId="{C3FC62D2-96F3-4E5F-A17E-C4C1469370E2}" srcOrd="0" destOrd="0" presId="urn:microsoft.com/office/officeart/2005/8/layout/vList3"/>
    <dgm:cxn modelId="{2232547A-3F65-4A74-AB15-85CFCA8FD936}" type="presOf" srcId="{F44073AA-C1AE-493C-81F5-8DE1CA3D182D}" destId="{103D356A-463D-4023-8178-52814DB6F9C2}" srcOrd="0" destOrd="0" presId="urn:microsoft.com/office/officeart/2005/8/layout/vList3"/>
    <dgm:cxn modelId="{467227BC-E0D5-4C9B-8D19-AD94BE5DD291}" type="presOf" srcId="{AAC11A04-A1BC-40A9-90C9-47C380DA85A6}" destId="{E83CFAF0-E30F-4E11-8F10-58F1036991D9}" srcOrd="0" destOrd="0" presId="urn:microsoft.com/office/officeart/2005/8/layout/vList3"/>
    <dgm:cxn modelId="{7750D931-3A96-4642-A90A-2B3F88C2FF08}" srcId="{21DE7F92-7A72-4DE1-9521-A6156FAE9D96}" destId="{B25F3758-BB65-4371-8694-F13250241697}" srcOrd="5" destOrd="0" parTransId="{C48D4330-2BED-4C8C-9EF0-C1AA2D484CD6}" sibTransId="{DC35134D-CB0A-416C-8332-56784434B36D}"/>
    <dgm:cxn modelId="{1C6EB5FB-734E-458A-AE6E-84158CFE8023}" srcId="{21DE7F92-7A72-4DE1-9521-A6156FAE9D96}" destId="{2864DF63-9AF0-4686-A705-07DEAA556937}" srcOrd="0" destOrd="0" parTransId="{BF4020CD-9BA5-4D85-A5A1-A5ABDC1E65E7}" sibTransId="{3ED153F7-3365-46E0-A572-45A552F58294}"/>
    <dgm:cxn modelId="{A54B73B5-6539-424B-B4AF-F0BC76F9F5AF}" srcId="{21DE7F92-7A72-4DE1-9521-A6156FAE9D96}" destId="{AAC11A04-A1BC-40A9-90C9-47C380DA85A6}" srcOrd="2" destOrd="0" parTransId="{79EA9CF9-10BB-4B02-B6BF-35DAA695D845}" sibTransId="{FE9A976E-A0B1-436C-A011-A6E92A2C5455}"/>
    <dgm:cxn modelId="{2735055D-21B4-4002-A548-AC6C8AB616BA}" srcId="{21DE7F92-7A72-4DE1-9521-A6156FAE9D96}" destId="{0BA95416-9065-4D7B-BF60-B56AD01E95AA}" srcOrd="3" destOrd="0" parTransId="{964A50EF-FCC3-41D4-A9ED-5CF1F6187A15}" sibTransId="{21C38AA0-397A-40B4-ACC3-259254BF4E04}"/>
    <dgm:cxn modelId="{BC69737B-3485-438E-A03A-6E7690885F7E}" type="presOf" srcId="{0BA95416-9065-4D7B-BF60-B56AD01E95AA}" destId="{92463A0F-8A75-4C30-B6FA-5C14E9C3F9AB}" srcOrd="0" destOrd="0" presId="urn:microsoft.com/office/officeart/2005/8/layout/vList3"/>
    <dgm:cxn modelId="{5F804B86-A8E6-487A-9264-23F28C29D48C}" srcId="{21DE7F92-7A72-4DE1-9521-A6156FAE9D96}" destId="{87951621-4230-4B5E-B770-5269208AFEE7}" srcOrd="1" destOrd="0" parTransId="{F0715C44-751A-4030-B100-94C901432D0D}" sibTransId="{DB362764-C28C-4C1C-9BB4-08F7DCF38506}"/>
    <dgm:cxn modelId="{A641115F-0F32-4C97-AFDF-064889749DBA}" type="presOf" srcId="{21DE7F92-7A72-4DE1-9521-A6156FAE9D96}" destId="{868BC121-013D-47D6-AFD2-102178D7ED06}" srcOrd="0" destOrd="0" presId="urn:microsoft.com/office/officeart/2005/8/layout/vList3"/>
    <dgm:cxn modelId="{B6259602-57A0-473E-A598-87B9171BE589}" type="presOf" srcId="{B25F3758-BB65-4371-8694-F13250241697}" destId="{D3D626AB-0AC0-4438-A258-463FAAFC42B1}" srcOrd="0" destOrd="0" presId="urn:microsoft.com/office/officeart/2005/8/layout/vList3"/>
    <dgm:cxn modelId="{41076084-F452-45EE-B130-CD9579FF45CD}" type="presParOf" srcId="{868BC121-013D-47D6-AFD2-102178D7ED06}" destId="{CD709283-2F93-4F79-BE85-AECD03350A74}" srcOrd="0" destOrd="0" presId="urn:microsoft.com/office/officeart/2005/8/layout/vList3"/>
    <dgm:cxn modelId="{73E32B05-724B-488A-9DC0-1121D24F2BF8}" type="presParOf" srcId="{CD709283-2F93-4F79-BE85-AECD03350A74}" destId="{D4C0FFBD-B390-4EB5-897A-122D858B2BEE}" srcOrd="0" destOrd="0" presId="urn:microsoft.com/office/officeart/2005/8/layout/vList3"/>
    <dgm:cxn modelId="{087FF55F-B665-44D2-A3A9-35CD21AE6388}" type="presParOf" srcId="{CD709283-2F93-4F79-BE85-AECD03350A74}" destId="{C3FC62D2-96F3-4E5F-A17E-C4C1469370E2}" srcOrd="1" destOrd="0" presId="urn:microsoft.com/office/officeart/2005/8/layout/vList3"/>
    <dgm:cxn modelId="{4234E4E1-EF34-4FC4-9388-14B438065770}" type="presParOf" srcId="{868BC121-013D-47D6-AFD2-102178D7ED06}" destId="{8642404A-108D-4754-8A85-D148D9408C8C}" srcOrd="1" destOrd="0" presId="urn:microsoft.com/office/officeart/2005/8/layout/vList3"/>
    <dgm:cxn modelId="{C1DB668A-9C9C-4C49-9626-607126F90ABE}" type="presParOf" srcId="{868BC121-013D-47D6-AFD2-102178D7ED06}" destId="{88BC2E11-866C-4F12-982F-4C0DB342E4EC}" srcOrd="2" destOrd="0" presId="urn:microsoft.com/office/officeart/2005/8/layout/vList3"/>
    <dgm:cxn modelId="{68F78884-B846-4034-B292-78C566C2EA2D}" type="presParOf" srcId="{88BC2E11-866C-4F12-982F-4C0DB342E4EC}" destId="{D2886C10-1A74-44A0-8CD4-1B78FB82C024}" srcOrd="0" destOrd="0" presId="urn:microsoft.com/office/officeart/2005/8/layout/vList3"/>
    <dgm:cxn modelId="{3EAF3EFB-E702-4A23-9F2D-557A8386073E}" type="presParOf" srcId="{88BC2E11-866C-4F12-982F-4C0DB342E4EC}" destId="{AAC2B9F0-991A-4F84-8660-748DAD4BE0AB}" srcOrd="1" destOrd="0" presId="urn:microsoft.com/office/officeart/2005/8/layout/vList3"/>
    <dgm:cxn modelId="{D7B2E3CC-94DA-4BCA-BA9B-DBB09D955ACB}" type="presParOf" srcId="{868BC121-013D-47D6-AFD2-102178D7ED06}" destId="{8F1EC259-1A5D-4668-AD0B-501595E10368}" srcOrd="3" destOrd="0" presId="urn:microsoft.com/office/officeart/2005/8/layout/vList3"/>
    <dgm:cxn modelId="{2E41A308-11B6-4D6D-9CE1-D08BF35823A6}" type="presParOf" srcId="{868BC121-013D-47D6-AFD2-102178D7ED06}" destId="{DDECC520-B500-44C6-839A-031AC94DC7C1}" srcOrd="4" destOrd="0" presId="urn:microsoft.com/office/officeart/2005/8/layout/vList3"/>
    <dgm:cxn modelId="{5A900740-F834-4C98-80CD-93327511B166}" type="presParOf" srcId="{DDECC520-B500-44C6-839A-031AC94DC7C1}" destId="{BCCFF469-B034-4EC3-87F8-DAF628CDCB40}" srcOrd="0" destOrd="0" presId="urn:microsoft.com/office/officeart/2005/8/layout/vList3"/>
    <dgm:cxn modelId="{8472F8AF-31C4-454E-A1F8-A896B5488583}" type="presParOf" srcId="{DDECC520-B500-44C6-839A-031AC94DC7C1}" destId="{E83CFAF0-E30F-4E11-8F10-58F1036991D9}" srcOrd="1" destOrd="0" presId="urn:microsoft.com/office/officeart/2005/8/layout/vList3"/>
    <dgm:cxn modelId="{3093E7F4-E67F-4F45-90F1-CD6ADCA527EB}" type="presParOf" srcId="{868BC121-013D-47D6-AFD2-102178D7ED06}" destId="{E617FF3B-661E-427D-A0AF-4A2BD8FF334A}" srcOrd="5" destOrd="0" presId="urn:microsoft.com/office/officeart/2005/8/layout/vList3"/>
    <dgm:cxn modelId="{411F7863-A166-4007-880A-D32E6ECB820A}" type="presParOf" srcId="{868BC121-013D-47D6-AFD2-102178D7ED06}" destId="{A9237E8E-1C45-40F6-8CF0-918270E8103B}" srcOrd="6" destOrd="0" presId="urn:microsoft.com/office/officeart/2005/8/layout/vList3"/>
    <dgm:cxn modelId="{3A9063A5-D0EE-4C00-AD46-67740FA1A936}" type="presParOf" srcId="{A9237E8E-1C45-40F6-8CF0-918270E8103B}" destId="{0680760C-F61C-4FF3-8641-4C3DDDF5C0E4}" srcOrd="0" destOrd="0" presId="urn:microsoft.com/office/officeart/2005/8/layout/vList3"/>
    <dgm:cxn modelId="{0FDF784C-C5D3-4F72-BCB1-72E1CE89F146}" type="presParOf" srcId="{A9237E8E-1C45-40F6-8CF0-918270E8103B}" destId="{92463A0F-8A75-4C30-B6FA-5C14E9C3F9AB}" srcOrd="1" destOrd="0" presId="urn:microsoft.com/office/officeart/2005/8/layout/vList3"/>
    <dgm:cxn modelId="{36261A03-AEEB-4B5A-98BD-06C9815B7F64}" type="presParOf" srcId="{868BC121-013D-47D6-AFD2-102178D7ED06}" destId="{B30BB88D-3E15-48B9-A184-0B354EF1A78C}" srcOrd="7" destOrd="0" presId="urn:microsoft.com/office/officeart/2005/8/layout/vList3"/>
    <dgm:cxn modelId="{2905B804-3930-4D83-9590-64F476761B97}" type="presParOf" srcId="{868BC121-013D-47D6-AFD2-102178D7ED06}" destId="{B49AD123-6EE9-4543-A1E0-C6A2CE34CD54}" srcOrd="8" destOrd="0" presId="urn:microsoft.com/office/officeart/2005/8/layout/vList3"/>
    <dgm:cxn modelId="{41285C7A-707C-4BE5-9D6B-68BBD82A5626}" type="presParOf" srcId="{B49AD123-6EE9-4543-A1E0-C6A2CE34CD54}" destId="{EF19BA4C-2127-4311-929D-3F84E06D5A4A}" srcOrd="0" destOrd="0" presId="urn:microsoft.com/office/officeart/2005/8/layout/vList3"/>
    <dgm:cxn modelId="{A689848F-2AEF-4BA3-B744-D8DBBBB36CFA}" type="presParOf" srcId="{B49AD123-6EE9-4543-A1E0-C6A2CE34CD54}" destId="{103D356A-463D-4023-8178-52814DB6F9C2}" srcOrd="1" destOrd="0" presId="urn:microsoft.com/office/officeart/2005/8/layout/vList3"/>
    <dgm:cxn modelId="{33042E21-7424-4BA2-A560-CC53C3557167}" type="presParOf" srcId="{868BC121-013D-47D6-AFD2-102178D7ED06}" destId="{E9B2CB44-8D7F-42CA-A4E6-DC5719765CDD}" srcOrd="9" destOrd="0" presId="urn:microsoft.com/office/officeart/2005/8/layout/vList3"/>
    <dgm:cxn modelId="{66E6DE01-ED20-476C-A95C-0E280FD3B95A}" type="presParOf" srcId="{868BC121-013D-47D6-AFD2-102178D7ED06}" destId="{ABB7C18A-E830-48AE-9A4D-2AA0EE8B4D00}" srcOrd="10" destOrd="0" presId="urn:microsoft.com/office/officeart/2005/8/layout/vList3"/>
    <dgm:cxn modelId="{919A5891-08FE-4CC6-A0EE-A25FA18A175A}" type="presParOf" srcId="{ABB7C18A-E830-48AE-9A4D-2AA0EE8B4D00}" destId="{3D5D4811-15A2-48D6-91AF-564F24E206B5}" srcOrd="0" destOrd="0" presId="urn:microsoft.com/office/officeart/2005/8/layout/vList3"/>
    <dgm:cxn modelId="{C43BB532-264B-485D-A440-C334E3A6E016}" type="presParOf" srcId="{ABB7C18A-E830-48AE-9A4D-2AA0EE8B4D00}" destId="{D3D626AB-0AC0-4438-A258-463FAAFC42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4562F-3B1F-4CD5-AEBA-64386A8E7C0E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765F8105-8E4A-4C05-8CDA-462464C302F4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Спостереження </a:t>
          </a:r>
        </a:p>
        <a:p>
          <a:pPr algn="just"/>
          <a:r>
            <a:rPr lang="ru-RU" sz="1400" dirty="0">
              <a:latin typeface="Bookman Old Style" panose="02050604050505020204" pitchFamily="18" charset="0"/>
            </a:rPr>
            <a:t>в</a:t>
          </a:r>
          <a:r>
            <a:rPr lang="en-US" sz="1400" dirty="0" err="1">
              <a:latin typeface="Bookman Old Style" panose="02050604050505020204" pitchFamily="18" charset="0"/>
            </a:rPr>
            <a:t>i</a:t>
          </a:r>
          <a:r>
            <a:rPr lang="ru-RU" sz="1400" dirty="0">
              <a:latin typeface="Bookman Old Style" panose="02050604050505020204" pitchFamily="18" charset="0"/>
            </a:rPr>
            <a:t>д</a:t>
          </a:r>
          <a:r>
            <a:rPr lang="en-US" sz="1400" dirty="0" err="1">
              <a:latin typeface="Bookman Old Style" panose="02050604050505020204" pitchFamily="18" charset="0"/>
            </a:rPr>
            <a:t>i</a:t>
          </a:r>
          <a:r>
            <a:rPr lang="ru-RU" sz="1400" dirty="0">
              <a:latin typeface="Bookman Old Style" panose="02050604050505020204" pitchFamily="18" charset="0"/>
            </a:rPr>
            <a:t>грає </a:t>
          </a:r>
          <a:r>
            <a:rPr lang="uk-UA" sz="1400" noProof="0" dirty="0">
              <a:latin typeface="Bookman Old Style" panose="02050604050505020204" pitchFamily="18" charset="0"/>
            </a:rPr>
            <a:t>важливу роль в оцінюванні навчання. Учителі можуть використовувати такі інструменти, як записи, контрольні переліки та рейтингові шкали, щоденник спостережень для фіксування спостережень за учнями під час різноманітних навчальних заходів у класів.</a:t>
          </a:r>
        </a:p>
      </dgm:t>
    </dgm:pt>
    <dgm:pt modelId="{F37714A2-57E8-4C7E-AAC8-952B1EE4F695}" type="parTrans" cxnId="{0A5CDD65-7FE1-49D0-92CC-031AEE9499CD}">
      <dgm:prSet/>
      <dgm:spPr/>
      <dgm:t>
        <a:bodyPr/>
        <a:lstStyle/>
        <a:p>
          <a:endParaRPr lang="ru-RU"/>
        </a:p>
      </dgm:t>
    </dgm:pt>
    <dgm:pt modelId="{D5AA02C8-BE1F-49C0-B27D-FCCC2072F297}" type="sibTrans" cxnId="{0A5CDD65-7FE1-49D0-92CC-031AEE9499CD}">
      <dgm:prSet/>
      <dgm:spPr/>
      <dgm:t>
        <a:bodyPr/>
        <a:lstStyle/>
        <a:p>
          <a:endParaRPr lang="ru-RU"/>
        </a:p>
      </dgm:t>
    </dgm:pt>
    <dgm:pt modelId="{426E57CC-2593-435F-9C0E-47CF611BEBC4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Бесіди</a:t>
          </a:r>
        </a:p>
        <a:p>
          <a:pPr algn="just"/>
          <a:r>
            <a:rPr lang="ru-RU" sz="1200" dirty="0">
              <a:latin typeface="Bookman Old Style" panose="02050604050505020204" pitchFamily="18" charset="0"/>
            </a:rPr>
            <a:t> </a:t>
          </a:r>
          <a:r>
            <a:rPr lang="ru-RU" sz="1400" dirty="0">
              <a:latin typeface="Bookman Old Style" panose="02050604050505020204" pitchFamily="18" charset="0"/>
            </a:rPr>
            <a:t>передбачають обговорення з учнями </a:t>
          </a:r>
          <a:r>
            <a:rPr lang="en-US" sz="1400" dirty="0">
              <a:latin typeface="Bookman Old Style" panose="02050604050505020204" pitchFamily="18" charset="0"/>
            </a:rPr>
            <a:t>ï</a:t>
          </a:r>
          <a:r>
            <a:rPr lang="ru-RU" sz="1400" dirty="0">
              <a:latin typeface="Bookman Old Style" panose="02050604050505020204" pitchFamily="18" charset="0"/>
            </a:rPr>
            <a:t>хнього навчання. Учитель може робити нотатки під час бесід на зустрічах із учнем або ученицею, в процесі самооцінювання, взаємної оцінки однолітків тощо. Бесіди охоплюють те, що учні говорять про своє навчання, а також те, що вони можуть про це написати. Це дає можливість учням под</a:t>
          </a:r>
          <a:r>
            <a:rPr lang="en-US" sz="1400" dirty="0" err="1">
              <a:latin typeface="Bookman Old Style" panose="02050604050505020204" pitchFamily="18" charset="0"/>
            </a:rPr>
            <a:t>i</a:t>
          </a:r>
          <a:r>
            <a:rPr lang="ru-RU" sz="1400" dirty="0">
              <a:latin typeface="Bookman Old Style" panose="02050604050505020204" pitchFamily="18" charset="0"/>
            </a:rPr>
            <a:t>литися своїми успіхами та викликами й засвідчити процес свого навчання.</a:t>
          </a:r>
        </a:p>
      </dgm:t>
    </dgm:pt>
    <dgm:pt modelId="{42B1CABB-3E4C-4653-A2F4-3EB92143A723}" type="parTrans" cxnId="{D397EB6B-7635-4253-B501-24D0138F1EEA}">
      <dgm:prSet/>
      <dgm:spPr/>
      <dgm:t>
        <a:bodyPr/>
        <a:lstStyle/>
        <a:p>
          <a:endParaRPr lang="ru-RU"/>
        </a:p>
      </dgm:t>
    </dgm:pt>
    <dgm:pt modelId="{2328E7BF-4660-42CF-97E6-146B6CBBD0E9}" type="sibTrans" cxnId="{D397EB6B-7635-4253-B501-24D0138F1EEA}">
      <dgm:prSet/>
      <dgm:spPr/>
      <dgm:t>
        <a:bodyPr/>
        <a:lstStyle/>
        <a:p>
          <a:endParaRPr lang="ru-RU"/>
        </a:p>
      </dgm:t>
    </dgm:pt>
    <dgm:pt modelId="{0E7AD09F-4844-4E1D-8CF8-68C449A142E1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Продукти</a:t>
          </a:r>
        </a:p>
        <a:p>
          <a:pPr algn="just"/>
          <a:r>
            <a:rPr lang="ru-RU" sz="1400" dirty="0">
              <a:latin typeface="Bookman Old Style" panose="02050604050505020204" pitchFamily="18" charset="0"/>
            </a:rPr>
            <a:t> процес навчання часто оц</a:t>
          </a:r>
          <a:r>
            <a:rPr lang="en-US" sz="1400" dirty="0">
              <a:latin typeface="Bookman Old Style" panose="02050604050505020204" pitchFamily="18" charset="0"/>
            </a:rPr>
            <a:t>i</a:t>
          </a:r>
          <a:r>
            <a:rPr lang="ru-RU" sz="1400" dirty="0">
              <a:latin typeface="Bookman Old Style" panose="02050604050505020204" pitchFamily="18" charset="0"/>
            </a:rPr>
            <a:t>нюють за допомогою таких форм, як вікторини, тести чи проєкти, які не завжди є найкращим способом оцінювання д</a:t>
          </a:r>
          <a:r>
            <a:rPr lang="en-US" sz="1400" dirty="0">
              <a:latin typeface="Bookman Old Style" panose="02050604050505020204" pitchFamily="18" charset="0"/>
            </a:rPr>
            <a:t>i</a:t>
          </a:r>
          <a:r>
            <a:rPr lang="ru-RU" sz="1400" dirty="0">
              <a:latin typeface="Bookman Old Style" panose="02050604050505020204" pitchFamily="18" charset="0"/>
            </a:rPr>
            <a:t>яльност</a:t>
          </a:r>
          <a:r>
            <a:rPr lang="en-US" sz="1400" dirty="0">
              <a:latin typeface="Bookman Old Style" panose="02050604050505020204" pitchFamily="18" charset="0"/>
            </a:rPr>
            <a:t>i, </a:t>
          </a:r>
          <a:r>
            <a:rPr lang="ru-RU" sz="1400" dirty="0">
              <a:latin typeface="Bookman Old Style" panose="02050604050505020204" pitchFamily="18" charset="0"/>
            </a:rPr>
            <a:t>орієнтованої на усн</a:t>
          </a:r>
          <a:r>
            <a:rPr lang="en-US" sz="1400" dirty="0">
              <a:latin typeface="Bookman Old Style" panose="02050604050505020204" pitchFamily="18" charset="0"/>
            </a:rPr>
            <a:t>i </a:t>
          </a:r>
          <a:r>
            <a:rPr lang="ru-RU" sz="1400" dirty="0">
              <a:latin typeface="Bookman Old Style" panose="02050604050505020204" pitchFamily="18" charset="0"/>
            </a:rPr>
            <a:t>результати. Продукти оцінювання мають містити завдання, орієнтовані на дії, презентації, демонстрації, взаємодії, відео- й аудіозапис, або усної взаємодії та проєкти. </a:t>
          </a:r>
        </a:p>
      </dgm:t>
    </dgm:pt>
    <dgm:pt modelId="{70BCBBA4-82DA-4B6A-AD64-C7EBF6CB0B47}" type="parTrans" cxnId="{C26CBBAE-A351-43EF-9110-03B2B2C0DF45}">
      <dgm:prSet/>
      <dgm:spPr/>
      <dgm:t>
        <a:bodyPr/>
        <a:lstStyle/>
        <a:p>
          <a:endParaRPr lang="ru-RU"/>
        </a:p>
      </dgm:t>
    </dgm:pt>
    <dgm:pt modelId="{C90C5CA3-6349-494A-8FFA-491BC7A87456}" type="sibTrans" cxnId="{C26CBBAE-A351-43EF-9110-03B2B2C0DF45}">
      <dgm:prSet/>
      <dgm:spPr/>
      <dgm:t>
        <a:bodyPr/>
        <a:lstStyle/>
        <a:p>
          <a:endParaRPr lang="ru-RU"/>
        </a:p>
      </dgm:t>
    </dgm:pt>
    <dgm:pt modelId="{910A3412-E2B9-469F-AFE5-80CA53865C26}" type="pres">
      <dgm:prSet presAssocID="{9224562F-3B1F-4CD5-AEBA-64386A8E7C0E}" presName="linearFlow" presStyleCnt="0">
        <dgm:presLayoutVars>
          <dgm:dir/>
          <dgm:resizeHandles val="exact"/>
        </dgm:presLayoutVars>
      </dgm:prSet>
      <dgm:spPr/>
    </dgm:pt>
    <dgm:pt modelId="{0A607B80-01A5-4335-9AC3-A50483631316}" type="pres">
      <dgm:prSet presAssocID="{765F8105-8E4A-4C05-8CDA-462464C302F4}" presName="composite" presStyleCnt="0"/>
      <dgm:spPr/>
    </dgm:pt>
    <dgm:pt modelId="{0014C63E-68F0-4287-8335-4E71E48FBED9}" type="pres">
      <dgm:prSet presAssocID="{765F8105-8E4A-4C05-8CDA-462464C302F4}" presName="imgShp" presStyleLbl="fgImgPlace1" presStyleIdx="0" presStyleCnt="3" custLinFactNeighborX="-61449" custLinFactNeighborY="-1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>
          <a:solidFill>
            <a:schemeClr val="accent1">
              <a:lumMod val="50000"/>
            </a:schemeClr>
          </a:solidFill>
        </a:ln>
      </dgm:spPr>
    </dgm:pt>
    <dgm:pt modelId="{5E772946-5F52-45FA-B185-48F67A876262}" type="pres">
      <dgm:prSet presAssocID="{765F8105-8E4A-4C05-8CDA-462464C302F4}" presName="txShp" presStyleLbl="node1" presStyleIdx="0" presStyleCnt="3" custScaleX="129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551C6-2DFC-4C78-AF19-373564B7397D}" type="pres">
      <dgm:prSet presAssocID="{D5AA02C8-BE1F-49C0-B27D-FCCC2072F297}" presName="spacing" presStyleCnt="0"/>
      <dgm:spPr/>
    </dgm:pt>
    <dgm:pt modelId="{ED2155D8-60D6-4C35-AC5F-E9AE8546119C}" type="pres">
      <dgm:prSet presAssocID="{426E57CC-2593-435F-9C0E-47CF611BEBC4}" presName="composite" presStyleCnt="0"/>
      <dgm:spPr/>
    </dgm:pt>
    <dgm:pt modelId="{C988A606-F1E0-48BC-A1CF-B81D3F902AB0}" type="pres">
      <dgm:prSet presAssocID="{426E57CC-2593-435F-9C0E-47CF611BEBC4}" presName="imgShp" presStyleLbl="fgImgPlace1" presStyleIdx="1" presStyleCnt="3" custLinFactNeighborX="-62650" custLinFactNeighborY="-21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>
          <a:solidFill>
            <a:schemeClr val="accent1">
              <a:lumMod val="50000"/>
            </a:schemeClr>
          </a:solidFill>
        </a:ln>
      </dgm:spPr>
    </dgm:pt>
    <dgm:pt modelId="{CEC4494E-1A3E-4ED7-A923-7F82BDBD68B4}" type="pres">
      <dgm:prSet presAssocID="{426E57CC-2593-435F-9C0E-47CF611BEBC4}" presName="txShp" presStyleLbl="node1" presStyleIdx="1" presStyleCnt="3" custScaleX="127146" custLinFactNeighborX="910" custLinFactNeighborY="1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B905-6483-4665-B41F-B92565620780}" type="pres">
      <dgm:prSet presAssocID="{2328E7BF-4660-42CF-97E6-146B6CBBD0E9}" presName="spacing" presStyleCnt="0"/>
      <dgm:spPr/>
    </dgm:pt>
    <dgm:pt modelId="{767ECF6A-3469-4A10-B958-6309747D2267}" type="pres">
      <dgm:prSet presAssocID="{0E7AD09F-4844-4E1D-8CF8-68C449A142E1}" presName="composite" presStyleCnt="0"/>
      <dgm:spPr/>
    </dgm:pt>
    <dgm:pt modelId="{F3B40896-885A-4F1F-B392-BC8B58D787B9}" type="pres">
      <dgm:prSet presAssocID="{0E7AD09F-4844-4E1D-8CF8-68C449A142E1}" presName="imgShp" presStyleLbl="fgImgPlace1" presStyleIdx="2" presStyleCnt="3" custLinFactNeighborX="-60977" custLinFactNeighborY="46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>
          <a:solidFill>
            <a:schemeClr val="accent1">
              <a:lumMod val="50000"/>
            </a:schemeClr>
          </a:solidFill>
        </a:ln>
      </dgm:spPr>
    </dgm:pt>
    <dgm:pt modelId="{D929B8D6-4892-412E-BADA-5CFCBE17BE6B}" type="pres">
      <dgm:prSet presAssocID="{0E7AD09F-4844-4E1D-8CF8-68C449A142E1}" presName="txShp" presStyleLbl="node1" presStyleIdx="2" presStyleCnt="3" custScaleX="130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CBBAE-A351-43EF-9110-03B2B2C0DF45}" srcId="{9224562F-3B1F-4CD5-AEBA-64386A8E7C0E}" destId="{0E7AD09F-4844-4E1D-8CF8-68C449A142E1}" srcOrd="2" destOrd="0" parTransId="{70BCBBA4-82DA-4B6A-AD64-C7EBF6CB0B47}" sibTransId="{C90C5CA3-6349-494A-8FFA-491BC7A87456}"/>
    <dgm:cxn modelId="{B93562BA-4FB5-4EB6-8F62-24073CC27E19}" type="presOf" srcId="{426E57CC-2593-435F-9C0E-47CF611BEBC4}" destId="{CEC4494E-1A3E-4ED7-A923-7F82BDBD68B4}" srcOrd="0" destOrd="0" presId="urn:microsoft.com/office/officeart/2005/8/layout/vList3"/>
    <dgm:cxn modelId="{0A5CDD65-7FE1-49D0-92CC-031AEE9499CD}" srcId="{9224562F-3B1F-4CD5-AEBA-64386A8E7C0E}" destId="{765F8105-8E4A-4C05-8CDA-462464C302F4}" srcOrd="0" destOrd="0" parTransId="{F37714A2-57E8-4C7E-AAC8-952B1EE4F695}" sibTransId="{D5AA02C8-BE1F-49C0-B27D-FCCC2072F297}"/>
    <dgm:cxn modelId="{D397EB6B-7635-4253-B501-24D0138F1EEA}" srcId="{9224562F-3B1F-4CD5-AEBA-64386A8E7C0E}" destId="{426E57CC-2593-435F-9C0E-47CF611BEBC4}" srcOrd="1" destOrd="0" parTransId="{42B1CABB-3E4C-4653-A2F4-3EB92143A723}" sibTransId="{2328E7BF-4660-42CF-97E6-146B6CBBD0E9}"/>
    <dgm:cxn modelId="{914533E5-3861-48C0-964C-C1E20C9EF42B}" type="presOf" srcId="{0E7AD09F-4844-4E1D-8CF8-68C449A142E1}" destId="{D929B8D6-4892-412E-BADA-5CFCBE17BE6B}" srcOrd="0" destOrd="0" presId="urn:microsoft.com/office/officeart/2005/8/layout/vList3"/>
    <dgm:cxn modelId="{A6D2BA95-904E-4063-A137-3BAF00245E70}" type="presOf" srcId="{765F8105-8E4A-4C05-8CDA-462464C302F4}" destId="{5E772946-5F52-45FA-B185-48F67A876262}" srcOrd="0" destOrd="0" presId="urn:microsoft.com/office/officeart/2005/8/layout/vList3"/>
    <dgm:cxn modelId="{94DA842D-9744-49BE-875F-45CE133034C3}" type="presOf" srcId="{9224562F-3B1F-4CD5-AEBA-64386A8E7C0E}" destId="{910A3412-E2B9-469F-AFE5-80CA53865C26}" srcOrd="0" destOrd="0" presId="urn:microsoft.com/office/officeart/2005/8/layout/vList3"/>
    <dgm:cxn modelId="{03024E95-2237-4DE1-B13B-A3232A45D3C9}" type="presParOf" srcId="{910A3412-E2B9-469F-AFE5-80CA53865C26}" destId="{0A607B80-01A5-4335-9AC3-A50483631316}" srcOrd="0" destOrd="0" presId="urn:microsoft.com/office/officeart/2005/8/layout/vList3"/>
    <dgm:cxn modelId="{0E1DBBA2-661A-4B94-8098-12D81F230084}" type="presParOf" srcId="{0A607B80-01A5-4335-9AC3-A50483631316}" destId="{0014C63E-68F0-4287-8335-4E71E48FBED9}" srcOrd="0" destOrd="0" presId="urn:microsoft.com/office/officeart/2005/8/layout/vList3"/>
    <dgm:cxn modelId="{D13BBB66-3C47-48D4-8FCA-CF061C16CCF0}" type="presParOf" srcId="{0A607B80-01A5-4335-9AC3-A50483631316}" destId="{5E772946-5F52-45FA-B185-48F67A876262}" srcOrd="1" destOrd="0" presId="urn:microsoft.com/office/officeart/2005/8/layout/vList3"/>
    <dgm:cxn modelId="{44DCCF50-46B8-4BF9-B532-4FA480D5C801}" type="presParOf" srcId="{910A3412-E2B9-469F-AFE5-80CA53865C26}" destId="{4F3551C6-2DFC-4C78-AF19-373564B7397D}" srcOrd="1" destOrd="0" presId="urn:microsoft.com/office/officeart/2005/8/layout/vList3"/>
    <dgm:cxn modelId="{3D9E90F4-924B-4C4F-83F7-A0FCCBEFF03A}" type="presParOf" srcId="{910A3412-E2B9-469F-AFE5-80CA53865C26}" destId="{ED2155D8-60D6-4C35-AC5F-E9AE8546119C}" srcOrd="2" destOrd="0" presId="urn:microsoft.com/office/officeart/2005/8/layout/vList3"/>
    <dgm:cxn modelId="{32C70705-1B0A-43D3-8284-E0B34FA6FCCB}" type="presParOf" srcId="{ED2155D8-60D6-4C35-AC5F-E9AE8546119C}" destId="{C988A606-F1E0-48BC-A1CF-B81D3F902AB0}" srcOrd="0" destOrd="0" presId="urn:microsoft.com/office/officeart/2005/8/layout/vList3"/>
    <dgm:cxn modelId="{1B226478-99EE-4CA7-8ECB-BBA3C9DCC2B6}" type="presParOf" srcId="{ED2155D8-60D6-4C35-AC5F-E9AE8546119C}" destId="{CEC4494E-1A3E-4ED7-A923-7F82BDBD68B4}" srcOrd="1" destOrd="0" presId="urn:microsoft.com/office/officeart/2005/8/layout/vList3"/>
    <dgm:cxn modelId="{F16AF025-E86E-4709-A118-A22465A49BD9}" type="presParOf" srcId="{910A3412-E2B9-469F-AFE5-80CA53865C26}" destId="{14DBB905-6483-4665-B41F-B92565620780}" srcOrd="3" destOrd="0" presId="urn:microsoft.com/office/officeart/2005/8/layout/vList3"/>
    <dgm:cxn modelId="{9D34B117-5128-453D-AFC8-3DEA963BEF12}" type="presParOf" srcId="{910A3412-E2B9-469F-AFE5-80CA53865C26}" destId="{767ECF6A-3469-4A10-B958-6309747D2267}" srcOrd="4" destOrd="0" presId="urn:microsoft.com/office/officeart/2005/8/layout/vList3"/>
    <dgm:cxn modelId="{57D35A5D-F2FC-4CBE-BEFE-4DF5581CA30C}" type="presParOf" srcId="{767ECF6A-3469-4A10-B958-6309747D2267}" destId="{F3B40896-885A-4F1F-B392-BC8B58D787B9}" srcOrd="0" destOrd="0" presId="urn:microsoft.com/office/officeart/2005/8/layout/vList3"/>
    <dgm:cxn modelId="{E4B62F56-4D08-4BE4-B242-83DC7BA12D95}" type="presParOf" srcId="{767ECF6A-3469-4A10-B958-6309747D2267}" destId="{D929B8D6-4892-412E-BADA-5CFCBE17BE6B}" srcOrd="1" destOrd="0" presId="urn:microsoft.com/office/officeart/2005/8/layout/vList3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4562F-3B1F-4CD5-AEBA-64386A8E7C0E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765F8105-8E4A-4C05-8CDA-462464C302F4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dirty="0">
              <a:latin typeface="Bookman Old Style" panose="02050604050505020204" pitchFamily="18" charset="0"/>
            </a:rPr>
            <a:t>педагогічне спостереження; </a:t>
          </a:r>
        </a:p>
      </dgm:t>
    </dgm:pt>
    <dgm:pt modelId="{F37714A2-57E8-4C7E-AAC8-952B1EE4F695}" type="parTrans" cxnId="{0A5CDD65-7FE1-49D0-92CC-031AEE9499CD}">
      <dgm:prSet/>
      <dgm:spPr/>
      <dgm:t>
        <a:bodyPr/>
        <a:lstStyle/>
        <a:p>
          <a:endParaRPr lang="ru-RU"/>
        </a:p>
      </dgm:t>
    </dgm:pt>
    <dgm:pt modelId="{D5AA02C8-BE1F-49C0-B27D-FCCC2072F297}" type="sibTrans" cxnId="{0A5CDD65-7FE1-49D0-92CC-031AEE9499CD}">
      <dgm:prSet/>
      <dgm:spPr/>
      <dgm:t>
        <a:bodyPr/>
        <a:lstStyle/>
        <a:p>
          <a:endParaRPr lang="ru-RU"/>
        </a:p>
      </dgm:t>
    </dgm:pt>
    <dgm:pt modelId="{426E57CC-2593-435F-9C0E-47CF611BEBC4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dirty="0">
              <a:latin typeface="Bookman Old Style" panose="02050604050505020204" pitchFamily="18" charset="0"/>
            </a:rPr>
            <a:t>самооцінювання і взаємооцінювання; </a:t>
          </a:r>
        </a:p>
      </dgm:t>
    </dgm:pt>
    <dgm:pt modelId="{42B1CABB-3E4C-4653-A2F4-3EB92143A723}" type="parTrans" cxnId="{D397EB6B-7635-4253-B501-24D0138F1EEA}">
      <dgm:prSet/>
      <dgm:spPr/>
      <dgm:t>
        <a:bodyPr/>
        <a:lstStyle/>
        <a:p>
          <a:endParaRPr lang="ru-RU"/>
        </a:p>
      </dgm:t>
    </dgm:pt>
    <dgm:pt modelId="{2328E7BF-4660-42CF-97E6-146B6CBBD0E9}" type="sibTrans" cxnId="{D397EB6B-7635-4253-B501-24D0138F1EEA}">
      <dgm:prSet/>
      <dgm:spPr/>
      <dgm:t>
        <a:bodyPr/>
        <a:lstStyle/>
        <a:p>
          <a:endParaRPr lang="ru-RU"/>
        </a:p>
      </dgm:t>
    </dgm:pt>
    <dgm:pt modelId="{0E7AD09F-4844-4E1D-8CF8-68C449A142E1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dirty="0">
              <a:latin typeface="Bookman Old Style" panose="02050604050505020204" pitchFamily="18" charset="0"/>
            </a:rPr>
            <a:t>аналіз учнівських робіт і надання зворотній зв'язок в</a:t>
          </a:r>
          <a:r>
            <a:rPr lang="en-US" sz="1800" dirty="0" err="1">
              <a:latin typeface="Bookman Old Style" panose="02050604050505020204" pitchFamily="18" charset="0"/>
            </a:rPr>
            <a:t>i</a:t>
          </a:r>
          <a:r>
            <a:rPr lang="ru-RU" sz="1800" dirty="0">
              <a:latin typeface="Bookman Old Style" panose="02050604050505020204" pitchFamily="18" charset="0"/>
            </a:rPr>
            <a:t>д учн</a:t>
          </a:r>
          <a:r>
            <a:rPr lang="en-US" sz="1800" dirty="0">
              <a:latin typeface="Bookman Old Style" panose="02050604050505020204" pitchFamily="18" charset="0"/>
            </a:rPr>
            <a:t>i</a:t>
          </a:r>
          <a:r>
            <a:rPr lang="ru-RU" sz="1800" dirty="0">
              <a:latin typeface="Bookman Old Style" panose="02050604050505020204" pitchFamily="18" charset="0"/>
            </a:rPr>
            <a:t>в; </a:t>
          </a:r>
        </a:p>
      </dgm:t>
    </dgm:pt>
    <dgm:pt modelId="{70BCBBA4-82DA-4B6A-AD64-C7EBF6CB0B47}" type="parTrans" cxnId="{C26CBBAE-A351-43EF-9110-03B2B2C0DF45}">
      <dgm:prSet/>
      <dgm:spPr/>
      <dgm:t>
        <a:bodyPr/>
        <a:lstStyle/>
        <a:p>
          <a:endParaRPr lang="ru-RU"/>
        </a:p>
      </dgm:t>
    </dgm:pt>
    <dgm:pt modelId="{C90C5CA3-6349-494A-8FFA-491BC7A87456}" type="sibTrans" cxnId="{C26CBBAE-A351-43EF-9110-03B2B2C0DF45}">
      <dgm:prSet/>
      <dgm:spPr/>
      <dgm:t>
        <a:bodyPr/>
        <a:lstStyle/>
        <a:p>
          <a:endParaRPr lang="ru-RU"/>
        </a:p>
      </dgm:t>
    </dgm:pt>
    <dgm:pt modelId="{49DA8AE0-E1A4-44AE-A007-D04935FBCC81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ru-RU" sz="1800" dirty="0">
              <a:latin typeface="Bookman Old Style" panose="02050604050505020204" pitchFamily="18" charset="0"/>
            </a:rPr>
            <a:t>аналіз учнівських портфоліо, результатів </a:t>
          </a:r>
          <a:r>
            <a:rPr lang="ru-RU" sz="1800" dirty="0" err="1">
              <a:latin typeface="Bookman Old Style" panose="02050604050505020204" pitchFamily="18" charset="0"/>
            </a:rPr>
            <a:t>їхніх</a:t>
          </a:r>
          <a:r>
            <a:rPr lang="ru-RU" sz="1800" dirty="0">
              <a:latin typeface="Bookman Old Style" panose="02050604050505020204" pitchFamily="18" charset="0"/>
            </a:rPr>
            <a:t> діагностичних робіт.</a:t>
          </a:r>
        </a:p>
      </dgm:t>
    </dgm:pt>
    <dgm:pt modelId="{B3CE0443-1CDD-47D7-8424-392E2DE6485B}" type="parTrans" cxnId="{AB669701-A6DA-4A4C-BBD2-4AB6C4CA159D}">
      <dgm:prSet/>
      <dgm:spPr/>
      <dgm:t>
        <a:bodyPr/>
        <a:lstStyle/>
        <a:p>
          <a:endParaRPr lang="ru-RU"/>
        </a:p>
      </dgm:t>
    </dgm:pt>
    <dgm:pt modelId="{6F2B9C0C-7E8F-457C-AE5D-20463B218B0E}" type="sibTrans" cxnId="{AB669701-A6DA-4A4C-BBD2-4AB6C4CA159D}">
      <dgm:prSet/>
      <dgm:spPr/>
      <dgm:t>
        <a:bodyPr/>
        <a:lstStyle/>
        <a:p>
          <a:endParaRPr lang="ru-RU"/>
        </a:p>
      </dgm:t>
    </dgm:pt>
    <dgm:pt modelId="{910A3412-E2B9-469F-AFE5-80CA53865C26}" type="pres">
      <dgm:prSet presAssocID="{9224562F-3B1F-4CD5-AEBA-64386A8E7C0E}" presName="linearFlow" presStyleCnt="0">
        <dgm:presLayoutVars>
          <dgm:dir/>
          <dgm:resizeHandles val="exact"/>
        </dgm:presLayoutVars>
      </dgm:prSet>
      <dgm:spPr/>
    </dgm:pt>
    <dgm:pt modelId="{0A607B80-01A5-4335-9AC3-A50483631316}" type="pres">
      <dgm:prSet presAssocID="{765F8105-8E4A-4C05-8CDA-462464C302F4}" presName="composite" presStyleCnt="0"/>
      <dgm:spPr/>
    </dgm:pt>
    <dgm:pt modelId="{0014C63E-68F0-4287-8335-4E71E48FBED9}" type="pres">
      <dgm:prSet presAssocID="{765F8105-8E4A-4C05-8CDA-462464C302F4}" presName="imgShp" presStyleLbl="fgImgPlace1" presStyleIdx="0" presStyleCnt="4" custScaleX="73346" custScaleY="72799" custLinFactNeighborX="-61449" custLinFactNeighborY="-1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>
          <a:solidFill>
            <a:schemeClr val="accent1">
              <a:lumMod val="50000"/>
            </a:schemeClr>
          </a:solidFill>
        </a:ln>
      </dgm:spPr>
    </dgm:pt>
    <dgm:pt modelId="{5E772946-5F52-45FA-B185-48F67A876262}" type="pres">
      <dgm:prSet presAssocID="{765F8105-8E4A-4C05-8CDA-462464C302F4}" presName="txShp" presStyleLbl="node1" presStyleIdx="0" presStyleCnt="4" custScaleX="129403" custScaleY="6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551C6-2DFC-4C78-AF19-373564B7397D}" type="pres">
      <dgm:prSet presAssocID="{D5AA02C8-BE1F-49C0-B27D-FCCC2072F297}" presName="spacing" presStyleCnt="0"/>
      <dgm:spPr/>
    </dgm:pt>
    <dgm:pt modelId="{ED2155D8-60D6-4C35-AC5F-E9AE8546119C}" type="pres">
      <dgm:prSet presAssocID="{426E57CC-2593-435F-9C0E-47CF611BEBC4}" presName="composite" presStyleCnt="0"/>
      <dgm:spPr/>
    </dgm:pt>
    <dgm:pt modelId="{C988A606-F1E0-48BC-A1CF-B81D3F902AB0}" type="pres">
      <dgm:prSet presAssocID="{426E57CC-2593-435F-9C0E-47CF611BEBC4}" presName="imgShp" presStyleLbl="fgImgPlace1" presStyleIdx="1" presStyleCnt="4" custScaleX="76959" custScaleY="76448" custLinFactNeighborX="-61688" custLinFactNeighborY="-221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>
          <a:solidFill>
            <a:schemeClr val="accent1">
              <a:lumMod val="50000"/>
            </a:schemeClr>
          </a:solidFill>
        </a:ln>
      </dgm:spPr>
    </dgm:pt>
    <dgm:pt modelId="{CEC4494E-1A3E-4ED7-A923-7F82BDBD68B4}" type="pres">
      <dgm:prSet presAssocID="{426E57CC-2593-435F-9C0E-47CF611BEBC4}" presName="txShp" presStyleLbl="node1" presStyleIdx="1" presStyleCnt="4" custScaleX="129331" custScaleY="62300" custLinFactNeighborX="473" custLinFactNeighborY="-21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B905-6483-4665-B41F-B92565620780}" type="pres">
      <dgm:prSet presAssocID="{2328E7BF-4660-42CF-97E6-146B6CBBD0E9}" presName="spacing" presStyleCnt="0"/>
      <dgm:spPr/>
    </dgm:pt>
    <dgm:pt modelId="{767ECF6A-3469-4A10-B958-6309747D2267}" type="pres">
      <dgm:prSet presAssocID="{0E7AD09F-4844-4E1D-8CF8-68C449A142E1}" presName="composite" presStyleCnt="0"/>
      <dgm:spPr/>
    </dgm:pt>
    <dgm:pt modelId="{F3B40896-885A-4F1F-B392-BC8B58D787B9}" type="pres">
      <dgm:prSet presAssocID="{0E7AD09F-4844-4E1D-8CF8-68C449A142E1}" presName="imgShp" presStyleLbl="fgImgPlace1" presStyleIdx="2" presStyleCnt="4" custScaleX="76877" custScaleY="74487" custLinFactNeighborX="-60209" custLinFactNeighborY="-415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>
          <a:solidFill>
            <a:schemeClr val="accent1">
              <a:lumMod val="50000"/>
            </a:schemeClr>
          </a:solidFill>
        </a:ln>
      </dgm:spPr>
    </dgm:pt>
    <dgm:pt modelId="{D929B8D6-4892-412E-BADA-5CFCBE17BE6B}" type="pres">
      <dgm:prSet presAssocID="{0E7AD09F-4844-4E1D-8CF8-68C449A142E1}" presName="txShp" presStyleLbl="node1" presStyleIdx="2" presStyleCnt="4" custScaleX="130951" custScaleY="60809" custLinFactNeighborX="0" custLinFactNeighborY="-4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2830D-3FAE-43CB-ABD3-05CC05DB5CF2}" type="pres">
      <dgm:prSet presAssocID="{C90C5CA3-6349-494A-8FFA-491BC7A87456}" presName="spacing" presStyleCnt="0"/>
      <dgm:spPr/>
    </dgm:pt>
    <dgm:pt modelId="{6B1A032E-68E2-4B63-8506-D0EFB67D6BBE}" type="pres">
      <dgm:prSet presAssocID="{49DA8AE0-E1A4-44AE-A007-D04935FBCC81}" presName="composite" presStyleCnt="0"/>
      <dgm:spPr/>
    </dgm:pt>
    <dgm:pt modelId="{FE6B763E-784C-416B-888B-CDF68F4049B7}" type="pres">
      <dgm:prSet presAssocID="{49DA8AE0-E1A4-44AE-A007-D04935FBCC81}" presName="imgShp" presStyleLbl="fgImgPlace1" presStyleIdx="3" presStyleCnt="4" custScaleX="82409" custScaleY="75504" custLinFactNeighborX="-57892" custLinFactNeighborY="-494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>
          <a:solidFill>
            <a:schemeClr val="accent5">
              <a:lumMod val="75000"/>
            </a:schemeClr>
          </a:solidFill>
        </a:ln>
      </dgm:spPr>
    </dgm:pt>
    <dgm:pt modelId="{3B53AF56-87A0-42CC-885F-37D6BD74E04B}" type="pres">
      <dgm:prSet presAssocID="{49DA8AE0-E1A4-44AE-A007-D04935FBCC81}" presName="txShp" presStyleLbl="node1" presStyleIdx="3" presStyleCnt="4" custScaleX="130951" custScaleY="60809" custLinFactNeighborX="0" custLinFactNeighborY="-4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CBBAE-A351-43EF-9110-03B2B2C0DF45}" srcId="{9224562F-3B1F-4CD5-AEBA-64386A8E7C0E}" destId="{0E7AD09F-4844-4E1D-8CF8-68C449A142E1}" srcOrd="2" destOrd="0" parTransId="{70BCBBA4-82DA-4B6A-AD64-C7EBF6CB0B47}" sibTransId="{C90C5CA3-6349-494A-8FFA-491BC7A87456}"/>
    <dgm:cxn modelId="{AB669701-A6DA-4A4C-BBD2-4AB6C4CA159D}" srcId="{9224562F-3B1F-4CD5-AEBA-64386A8E7C0E}" destId="{49DA8AE0-E1A4-44AE-A007-D04935FBCC81}" srcOrd="3" destOrd="0" parTransId="{B3CE0443-1CDD-47D7-8424-392E2DE6485B}" sibTransId="{6F2B9C0C-7E8F-457C-AE5D-20463B218B0E}"/>
    <dgm:cxn modelId="{B93562BA-4FB5-4EB6-8F62-24073CC27E19}" type="presOf" srcId="{426E57CC-2593-435F-9C0E-47CF611BEBC4}" destId="{CEC4494E-1A3E-4ED7-A923-7F82BDBD68B4}" srcOrd="0" destOrd="0" presId="urn:microsoft.com/office/officeart/2005/8/layout/vList3"/>
    <dgm:cxn modelId="{0A5CDD65-7FE1-49D0-92CC-031AEE9499CD}" srcId="{9224562F-3B1F-4CD5-AEBA-64386A8E7C0E}" destId="{765F8105-8E4A-4C05-8CDA-462464C302F4}" srcOrd="0" destOrd="0" parTransId="{F37714A2-57E8-4C7E-AAC8-952B1EE4F695}" sibTransId="{D5AA02C8-BE1F-49C0-B27D-FCCC2072F297}"/>
    <dgm:cxn modelId="{D397EB6B-7635-4253-B501-24D0138F1EEA}" srcId="{9224562F-3B1F-4CD5-AEBA-64386A8E7C0E}" destId="{426E57CC-2593-435F-9C0E-47CF611BEBC4}" srcOrd="1" destOrd="0" parTransId="{42B1CABB-3E4C-4653-A2F4-3EB92143A723}" sibTransId="{2328E7BF-4660-42CF-97E6-146B6CBBD0E9}"/>
    <dgm:cxn modelId="{914533E5-3861-48C0-964C-C1E20C9EF42B}" type="presOf" srcId="{0E7AD09F-4844-4E1D-8CF8-68C449A142E1}" destId="{D929B8D6-4892-412E-BADA-5CFCBE17BE6B}" srcOrd="0" destOrd="0" presId="urn:microsoft.com/office/officeart/2005/8/layout/vList3"/>
    <dgm:cxn modelId="{EE252E5A-0798-4A1E-8C8A-2F3DF23CD093}" type="presOf" srcId="{49DA8AE0-E1A4-44AE-A007-D04935FBCC81}" destId="{3B53AF56-87A0-42CC-885F-37D6BD74E04B}" srcOrd="0" destOrd="0" presId="urn:microsoft.com/office/officeart/2005/8/layout/vList3"/>
    <dgm:cxn modelId="{A6D2BA95-904E-4063-A137-3BAF00245E70}" type="presOf" srcId="{765F8105-8E4A-4C05-8CDA-462464C302F4}" destId="{5E772946-5F52-45FA-B185-48F67A876262}" srcOrd="0" destOrd="0" presId="urn:microsoft.com/office/officeart/2005/8/layout/vList3"/>
    <dgm:cxn modelId="{94DA842D-9744-49BE-875F-45CE133034C3}" type="presOf" srcId="{9224562F-3B1F-4CD5-AEBA-64386A8E7C0E}" destId="{910A3412-E2B9-469F-AFE5-80CA53865C26}" srcOrd="0" destOrd="0" presId="urn:microsoft.com/office/officeart/2005/8/layout/vList3"/>
    <dgm:cxn modelId="{03024E95-2237-4DE1-B13B-A3232A45D3C9}" type="presParOf" srcId="{910A3412-E2B9-469F-AFE5-80CA53865C26}" destId="{0A607B80-01A5-4335-9AC3-A50483631316}" srcOrd="0" destOrd="0" presId="urn:microsoft.com/office/officeart/2005/8/layout/vList3"/>
    <dgm:cxn modelId="{0E1DBBA2-661A-4B94-8098-12D81F230084}" type="presParOf" srcId="{0A607B80-01A5-4335-9AC3-A50483631316}" destId="{0014C63E-68F0-4287-8335-4E71E48FBED9}" srcOrd="0" destOrd="0" presId="urn:microsoft.com/office/officeart/2005/8/layout/vList3"/>
    <dgm:cxn modelId="{D13BBB66-3C47-48D4-8FCA-CF061C16CCF0}" type="presParOf" srcId="{0A607B80-01A5-4335-9AC3-A50483631316}" destId="{5E772946-5F52-45FA-B185-48F67A876262}" srcOrd="1" destOrd="0" presId="urn:microsoft.com/office/officeart/2005/8/layout/vList3"/>
    <dgm:cxn modelId="{44DCCF50-46B8-4BF9-B532-4FA480D5C801}" type="presParOf" srcId="{910A3412-E2B9-469F-AFE5-80CA53865C26}" destId="{4F3551C6-2DFC-4C78-AF19-373564B7397D}" srcOrd="1" destOrd="0" presId="urn:microsoft.com/office/officeart/2005/8/layout/vList3"/>
    <dgm:cxn modelId="{3D9E90F4-924B-4C4F-83F7-A0FCCBEFF03A}" type="presParOf" srcId="{910A3412-E2B9-469F-AFE5-80CA53865C26}" destId="{ED2155D8-60D6-4C35-AC5F-E9AE8546119C}" srcOrd="2" destOrd="0" presId="urn:microsoft.com/office/officeart/2005/8/layout/vList3"/>
    <dgm:cxn modelId="{32C70705-1B0A-43D3-8284-E0B34FA6FCCB}" type="presParOf" srcId="{ED2155D8-60D6-4C35-AC5F-E9AE8546119C}" destId="{C988A606-F1E0-48BC-A1CF-B81D3F902AB0}" srcOrd="0" destOrd="0" presId="urn:microsoft.com/office/officeart/2005/8/layout/vList3"/>
    <dgm:cxn modelId="{1B226478-99EE-4CA7-8ECB-BBA3C9DCC2B6}" type="presParOf" srcId="{ED2155D8-60D6-4C35-AC5F-E9AE8546119C}" destId="{CEC4494E-1A3E-4ED7-A923-7F82BDBD68B4}" srcOrd="1" destOrd="0" presId="urn:microsoft.com/office/officeart/2005/8/layout/vList3"/>
    <dgm:cxn modelId="{F16AF025-E86E-4709-A118-A22465A49BD9}" type="presParOf" srcId="{910A3412-E2B9-469F-AFE5-80CA53865C26}" destId="{14DBB905-6483-4665-B41F-B92565620780}" srcOrd="3" destOrd="0" presId="urn:microsoft.com/office/officeart/2005/8/layout/vList3"/>
    <dgm:cxn modelId="{9D34B117-5128-453D-AFC8-3DEA963BEF12}" type="presParOf" srcId="{910A3412-E2B9-469F-AFE5-80CA53865C26}" destId="{767ECF6A-3469-4A10-B958-6309747D2267}" srcOrd="4" destOrd="0" presId="urn:microsoft.com/office/officeart/2005/8/layout/vList3"/>
    <dgm:cxn modelId="{57D35A5D-F2FC-4CBE-BEFE-4DF5581CA30C}" type="presParOf" srcId="{767ECF6A-3469-4A10-B958-6309747D2267}" destId="{F3B40896-885A-4F1F-B392-BC8B58D787B9}" srcOrd="0" destOrd="0" presId="urn:microsoft.com/office/officeart/2005/8/layout/vList3"/>
    <dgm:cxn modelId="{E4B62F56-4D08-4BE4-B242-83DC7BA12D95}" type="presParOf" srcId="{767ECF6A-3469-4A10-B958-6309747D2267}" destId="{D929B8D6-4892-412E-BADA-5CFCBE17BE6B}" srcOrd="1" destOrd="0" presId="urn:microsoft.com/office/officeart/2005/8/layout/vList3"/>
    <dgm:cxn modelId="{666F4B5D-F0BF-447D-9714-841017359C9C}" type="presParOf" srcId="{910A3412-E2B9-469F-AFE5-80CA53865C26}" destId="{2E32830D-3FAE-43CB-ABD3-05CC05DB5CF2}" srcOrd="5" destOrd="0" presId="urn:microsoft.com/office/officeart/2005/8/layout/vList3"/>
    <dgm:cxn modelId="{0308F151-9A1F-499E-9F11-A7494E08CD84}" type="presParOf" srcId="{910A3412-E2B9-469F-AFE5-80CA53865C26}" destId="{6B1A032E-68E2-4B63-8506-D0EFB67D6BBE}" srcOrd="6" destOrd="0" presId="urn:microsoft.com/office/officeart/2005/8/layout/vList3"/>
    <dgm:cxn modelId="{677E3CEA-AE9C-43A3-8D42-ACF953D64A37}" type="presParOf" srcId="{6B1A032E-68E2-4B63-8506-D0EFB67D6BBE}" destId="{FE6B763E-784C-416B-888B-CDF68F4049B7}" srcOrd="0" destOrd="0" presId="urn:microsoft.com/office/officeart/2005/8/layout/vList3"/>
    <dgm:cxn modelId="{3AFB7ECC-3A48-4E41-9D3E-89EFA3D7C753}" type="presParOf" srcId="{6B1A032E-68E2-4B63-8506-D0EFB67D6BBE}" destId="{3B53AF56-87A0-42CC-885F-37D6BD74E04B}" srcOrd="1" destOrd="0" presId="urn:microsoft.com/office/officeart/2005/8/layout/vList3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46-5F52-45FA-B185-48F67A876262}">
      <dsp:nvSpPr>
        <dsp:cNvPr id="0" name=""/>
        <dsp:cNvSpPr/>
      </dsp:nvSpPr>
      <dsp:spPr>
        <a:xfrm rot="10800000">
          <a:off x="627029" y="2516"/>
          <a:ext cx="7737540" cy="1175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2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Оцінювання для навчання (формувальне оцінювання)</a:t>
          </a:r>
          <a:r>
            <a:rPr lang="ru-RU" sz="1200" kern="1200" dirty="0">
              <a:latin typeface="Bookman Old Style" panose="02050604050505020204" pitchFamily="18" charset="0"/>
            </a:rPr>
            <a:t/>
          </a:r>
          <a:br>
            <a:rPr lang="ru-RU" sz="1200" kern="1200" dirty="0">
              <a:latin typeface="Bookman Old Style" panose="02050604050505020204" pitchFamily="18" charset="0"/>
            </a:rPr>
          </a:br>
          <a:r>
            <a:rPr lang="ru-RU" sz="1200" kern="1200" dirty="0">
              <a:latin typeface="Bookman Old Style" panose="02050604050505020204" pitchFamily="18" charset="0"/>
            </a:rPr>
            <a:t/>
          </a:r>
          <a:br>
            <a:rPr lang="ru-RU" sz="1200" kern="1200" dirty="0">
              <a:latin typeface="Bookman Old Style" panose="02050604050505020204" pitchFamily="18" charset="0"/>
            </a:rPr>
          </a:br>
          <a:r>
            <a:rPr lang="ru-RU" sz="1400" kern="1200" dirty="0">
              <a:latin typeface="Bookman Old Style" panose="02050604050505020204" pitchFamily="18" charset="0"/>
            </a:rPr>
            <a:t>Оцінювання, яке мотивує дітей вчитися. Вчитель може підкоригувати учня, надати зворотний зв’язок у процесі навчання.</a:t>
          </a:r>
        </a:p>
      </dsp:txBody>
      <dsp:txXfrm rot="10800000">
        <a:off x="920820" y="2516"/>
        <a:ext cx="7443749" cy="1175164"/>
      </dsp:txXfrm>
    </dsp:sp>
    <dsp:sp modelId="{0014C63E-68F0-4287-8335-4E71E48FBED9}">
      <dsp:nvSpPr>
        <dsp:cNvPr id="0" name=""/>
        <dsp:cNvSpPr/>
      </dsp:nvSpPr>
      <dsp:spPr>
        <a:xfrm>
          <a:off x="196384" y="0"/>
          <a:ext cx="1175164" cy="11751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4494E-1A3E-4ED7-A923-7F82BDBD68B4}">
      <dsp:nvSpPr>
        <dsp:cNvPr id="0" name=""/>
        <dsp:cNvSpPr/>
      </dsp:nvSpPr>
      <dsp:spPr>
        <a:xfrm rot="10800000">
          <a:off x="748919" y="1542989"/>
          <a:ext cx="7602584" cy="1175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2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Оцінювання навчання (підсумкове оцінювання)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Bookman Old Style" panose="02050604050505020204" pitchFamily="18" charset="0"/>
            </a:rPr>
            <a:t>Assessment of learning — </a:t>
          </a:r>
          <a:r>
            <a:rPr lang="ru-RU" sz="1400" kern="1200" dirty="0">
              <a:latin typeface="Bookman Old Style" panose="02050604050505020204" pitchFamily="18" charset="0"/>
            </a:rPr>
            <a:t>оцінювання самого навчання, підсумкового його «продукту». Вчитель констатує факти, але виправити вже нічого не можна. Оцінювання за підсумком не підвищує успішність учнів так само, як і зважування не допомагає скинути вагу за один день.</a:t>
          </a:r>
          <a:endParaRPr lang="ru-RU" sz="1400" kern="1200" dirty="0"/>
        </a:p>
      </dsp:txBody>
      <dsp:txXfrm rot="10800000">
        <a:off x="1042710" y="1542989"/>
        <a:ext cx="7308793" cy="1175164"/>
      </dsp:txXfrm>
    </dsp:sp>
    <dsp:sp modelId="{C988A606-F1E0-48BC-A1CF-B81D3F902AB0}">
      <dsp:nvSpPr>
        <dsp:cNvPr id="0" name=""/>
        <dsp:cNvSpPr/>
      </dsp:nvSpPr>
      <dsp:spPr>
        <a:xfrm>
          <a:off x="182270" y="1503797"/>
          <a:ext cx="1175164" cy="11751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9B8D6-4892-412E-BADA-5CFCBE17BE6B}">
      <dsp:nvSpPr>
        <dsp:cNvPr id="0" name=""/>
        <dsp:cNvSpPr/>
      </dsp:nvSpPr>
      <dsp:spPr>
        <a:xfrm rot="10800000">
          <a:off x="580748" y="3054435"/>
          <a:ext cx="7830101" cy="117516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21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Оцінювання як навчання (самооцінювання)</a:t>
          </a:r>
          <a:b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</a:br>
          <a:r>
            <a:rPr lang="ru-RU" sz="1200" kern="1200" dirty="0">
              <a:latin typeface="Bookman Old Style" panose="02050604050505020204" pitchFamily="18" charset="0"/>
            </a:rPr>
            <a:t/>
          </a:r>
          <a:br>
            <a:rPr lang="ru-RU" sz="1200" kern="1200" dirty="0">
              <a:latin typeface="Bookman Old Style" panose="02050604050505020204" pitchFamily="18" charset="0"/>
            </a:rPr>
          </a:br>
          <a:r>
            <a:rPr lang="ru-RU" sz="1400" kern="1200" dirty="0">
              <a:latin typeface="Bookman Old Style" panose="02050604050505020204" pitchFamily="18" charset="0"/>
            </a:rPr>
            <a:t>Той вчитель гуру, який зміг навчити дітей сприймати оцінювання як навчання. Тобто, використовувати самооцінювання, щоб розуміти свої реальні показники й не потребувати консультації педагога, щоб оцінити свою роботу. </a:t>
          </a:r>
          <a:endParaRPr lang="ru-RU" sz="1400" kern="1200" dirty="0"/>
        </a:p>
      </dsp:txBody>
      <dsp:txXfrm rot="10800000">
        <a:off x="874539" y="3054435"/>
        <a:ext cx="7536310" cy="1175164"/>
      </dsp:txXfrm>
    </dsp:sp>
    <dsp:sp modelId="{F3B40896-885A-4F1F-B392-BC8B58D787B9}">
      <dsp:nvSpPr>
        <dsp:cNvPr id="0" name=""/>
        <dsp:cNvSpPr/>
      </dsp:nvSpPr>
      <dsp:spPr>
        <a:xfrm>
          <a:off x="201930" y="3056952"/>
          <a:ext cx="1175164" cy="11751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C62D2-96F3-4E5F-A17E-C4C1469370E2}">
      <dsp:nvSpPr>
        <dsp:cNvPr id="0" name=""/>
        <dsp:cNvSpPr/>
      </dsp:nvSpPr>
      <dsp:spPr>
        <a:xfrm rot="10800000">
          <a:off x="1621753" y="2210"/>
          <a:ext cx="5833336" cy="6098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1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Націлене на визначення індивідуальних досягнень кожного учня</a:t>
          </a:r>
        </a:p>
      </dsp:txBody>
      <dsp:txXfrm rot="10800000">
        <a:off x="1774207" y="2210"/>
        <a:ext cx="5680882" cy="609816"/>
      </dsp:txXfrm>
    </dsp:sp>
    <dsp:sp modelId="{D4C0FFBD-B390-4EB5-897A-122D858B2BEE}">
      <dsp:nvSpPr>
        <dsp:cNvPr id="0" name=""/>
        <dsp:cNvSpPr/>
      </dsp:nvSpPr>
      <dsp:spPr>
        <a:xfrm>
          <a:off x="1316844" y="2210"/>
          <a:ext cx="609816" cy="609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2B9F0-991A-4F84-8660-748DAD4BE0AB}">
      <dsp:nvSpPr>
        <dsp:cNvPr id="0" name=""/>
        <dsp:cNvSpPr/>
      </dsp:nvSpPr>
      <dsp:spPr>
        <a:xfrm rot="10800000">
          <a:off x="1621753" y="794061"/>
          <a:ext cx="5833336" cy="6098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Не передбачає порівняння навчальних досягнень  різних учнів</a:t>
          </a:r>
        </a:p>
      </dsp:txBody>
      <dsp:txXfrm rot="10800000">
        <a:off x="1774207" y="794061"/>
        <a:ext cx="5680882" cy="609816"/>
      </dsp:txXfrm>
    </dsp:sp>
    <dsp:sp modelId="{D2886C10-1A74-44A0-8CD4-1B78FB82C024}">
      <dsp:nvSpPr>
        <dsp:cNvPr id="0" name=""/>
        <dsp:cNvSpPr/>
      </dsp:nvSpPr>
      <dsp:spPr>
        <a:xfrm>
          <a:off x="1316844" y="794061"/>
          <a:ext cx="609816" cy="609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CFAF0-E30F-4E11-8F10-58F1036991D9}">
      <dsp:nvSpPr>
        <dsp:cNvPr id="0" name=""/>
        <dsp:cNvSpPr/>
      </dsp:nvSpPr>
      <dsp:spPr>
        <a:xfrm rot="10800000">
          <a:off x="1621753" y="1585913"/>
          <a:ext cx="5833336" cy="60981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Має зрозумілі критерії, за якими оцінюють навчальні досягнення</a:t>
          </a:r>
        </a:p>
      </dsp:txBody>
      <dsp:txXfrm rot="10800000">
        <a:off x="1774207" y="1585913"/>
        <a:ext cx="5680882" cy="609816"/>
      </dsp:txXfrm>
    </dsp:sp>
    <dsp:sp modelId="{BCCFF469-B034-4EC3-87F8-DAF628CDCB40}">
      <dsp:nvSpPr>
        <dsp:cNvPr id="0" name=""/>
        <dsp:cNvSpPr/>
      </dsp:nvSpPr>
      <dsp:spPr>
        <a:xfrm>
          <a:off x="1316844" y="1585913"/>
          <a:ext cx="609816" cy="609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63A0F-8A75-4C30-B6FA-5C14E9C3F9AB}">
      <dsp:nvSpPr>
        <dsp:cNvPr id="0" name=""/>
        <dsp:cNvSpPr/>
      </dsp:nvSpPr>
      <dsp:spPr>
        <a:xfrm rot="10800000">
          <a:off x="1621753" y="2377764"/>
          <a:ext cx="5833336" cy="60981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Учень стає свідомим учасником процесу оцінювання і навчання</a:t>
          </a:r>
        </a:p>
      </dsp:txBody>
      <dsp:txXfrm rot="10800000">
        <a:off x="1774207" y="2377764"/>
        <a:ext cx="5680882" cy="609816"/>
      </dsp:txXfrm>
    </dsp:sp>
    <dsp:sp modelId="{0680760C-F61C-4FF3-8641-4C3DDDF5C0E4}">
      <dsp:nvSpPr>
        <dsp:cNvPr id="0" name=""/>
        <dsp:cNvSpPr/>
      </dsp:nvSpPr>
      <dsp:spPr>
        <a:xfrm>
          <a:off x="1316844" y="2377764"/>
          <a:ext cx="609816" cy="609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D356A-463D-4023-8178-52814DB6F9C2}">
      <dsp:nvSpPr>
        <dsp:cNvPr id="0" name=""/>
        <dsp:cNvSpPr/>
      </dsp:nvSpPr>
      <dsp:spPr>
        <a:xfrm rot="10800000">
          <a:off x="1621753" y="3169615"/>
          <a:ext cx="5833336" cy="609816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Забезпечує зворотній </a:t>
          </a:r>
          <a:r>
            <a:rPr lang="ru-RU" sz="1800" kern="1200" dirty="0" err="1">
              <a:solidFill>
                <a:schemeClr val="tx1"/>
              </a:solidFill>
              <a:latin typeface="Bookman Old Style" panose="02050604050505020204" pitchFamily="18" charset="0"/>
            </a:rPr>
            <a:t>зв</a:t>
          </a:r>
          <a:r>
            <a:rPr lang="en-US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’</a:t>
          </a:r>
          <a:r>
            <a:rPr lang="ru-RU" sz="1800" kern="1200" dirty="0">
              <a:solidFill>
                <a:schemeClr val="tx1"/>
              </a:solidFill>
              <a:latin typeface="Bookman Old Style" panose="02050604050505020204" pitchFamily="18" charset="0"/>
            </a:rPr>
            <a:t>язок </a:t>
          </a:r>
        </a:p>
      </dsp:txBody>
      <dsp:txXfrm rot="10800000">
        <a:off x="1774207" y="3169615"/>
        <a:ext cx="5680882" cy="609816"/>
      </dsp:txXfrm>
    </dsp:sp>
    <dsp:sp modelId="{EF19BA4C-2127-4311-929D-3F84E06D5A4A}">
      <dsp:nvSpPr>
        <dsp:cNvPr id="0" name=""/>
        <dsp:cNvSpPr/>
      </dsp:nvSpPr>
      <dsp:spPr>
        <a:xfrm>
          <a:off x="1316844" y="3169615"/>
          <a:ext cx="609816" cy="609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626AB-0AC0-4438-A258-463FAAFC42B1}">
      <dsp:nvSpPr>
        <dsp:cNvPr id="0" name=""/>
        <dsp:cNvSpPr/>
      </dsp:nvSpPr>
      <dsp:spPr>
        <a:xfrm rot="10800000">
          <a:off x="1621753" y="3961467"/>
          <a:ext cx="5833336" cy="6098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912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>
              <a:solidFill>
                <a:schemeClr val="tx1"/>
              </a:solidFill>
              <a:latin typeface="Bookman Old Style" panose="02050604050505020204" pitchFamily="18" charset="0"/>
            </a:rPr>
            <a:t>Визначає вектор навчання, адже після виконання завдання учні дізнаються про те, якого рівня  вони наразі досягли і в якому напрямі їм потрібно рухатися далі.</a:t>
          </a:r>
        </a:p>
      </dsp:txBody>
      <dsp:txXfrm rot="10800000">
        <a:off x="1774207" y="3961467"/>
        <a:ext cx="5680882" cy="609816"/>
      </dsp:txXfrm>
    </dsp:sp>
    <dsp:sp modelId="{3D5D4811-15A2-48D6-91AF-564F24E206B5}">
      <dsp:nvSpPr>
        <dsp:cNvPr id="0" name=""/>
        <dsp:cNvSpPr/>
      </dsp:nvSpPr>
      <dsp:spPr>
        <a:xfrm>
          <a:off x="1316844" y="3961467"/>
          <a:ext cx="609816" cy="6098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46-5F52-45FA-B185-48F67A876262}">
      <dsp:nvSpPr>
        <dsp:cNvPr id="0" name=""/>
        <dsp:cNvSpPr/>
      </dsp:nvSpPr>
      <dsp:spPr>
        <a:xfrm rot="10800000">
          <a:off x="627029" y="712"/>
          <a:ext cx="7737540" cy="13796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36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Спостереження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в</a:t>
          </a:r>
          <a:r>
            <a:rPr lang="en-US" sz="1400" kern="1200" dirty="0" err="1">
              <a:latin typeface="Bookman Old Style" panose="02050604050505020204" pitchFamily="18" charset="0"/>
            </a:rPr>
            <a:t>i</a:t>
          </a:r>
          <a:r>
            <a:rPr lang="ru-RU" sz="1400" kern="1200" dirty="0">
              <a:latin typeface="Bookman Old Style" panose="02050604050505020204" pitchFamily="18" charset="0"/>
            </a:rPr>
            <a:t>д</a:t>
          </a:r>
          <a:r>
            <a:rPr lang="en-US" sz="1400" kern="1200" dirty="0" err="1">
              <a:latin typeface="Bookman Old Style" panose="02050604050505020204" pitchFamily="18" charset="0"/>
            </a:rPr>
            <a:t>i</a:t>
          </a:r>
          <a:r>
            <a:rPr lang="ru-RU" sz="1400" kern="1200" dirty="0">
              <a:latin typeface="Bookman Old Style" panose="02050604050505020204" pitchFamily="18" charset="0"/>
            </a:rPr>
            <a:t>грає </a:t>
          </a:r>
          <a:r>
            <a:rPr lang="uk-UA" sz="1400" kern="1200" noProof="0" dirty="0">
              <a:latin typeface="Bookman Old Style" panose="02050604050505020204" pitchFamily="18" charset="0"/>
            </a:rPr>
            <a:t>важливу роль в оцінюванні навчання. Учителі можуть використовувати такі інструменти, як записи, контрольні переліки та рейтингові шкали, щоденник спостережень для фіксування спостережень за учнями під час різноманітних навчальних заходів у класів.</a:t>
          </a:r>
        </a:p>
      </dsp:txBody>
      <dsp:txXfrm rot="10800000">
        <a:off x="971930" y="712"/>
        <a:ext cx="7392639" cy="1379604"/>
      </dsp:txXfrm>
    </dsp:sp>
    <dsp:sp modelId="{0014C63E-68F0-4287-8335-4E71E48FBED9}">
      <dsp:nvSpPr>
        <dsp:cNvPr id="0" name=""/>
        <dsp:cNvSpPr/>
      </dsp:nvSpPr>
      <dsp:spPr>
        <a:xfrm>
          <a:off x="0" y="0"/>
          <a:ext cx="1379604" cy="13796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4494E-1A3E-4ED7-A923-7F82BDBD68B4}">
      <dsp:nvSpPr>
        <dsp:cNvPr id="0" name=""/>
        <dsp:cNvSpPr/>
      </dsp:nvSpPr>
      <dsp:spPr>
        <a:xfrm rot="10800000">
          <a:off x="748919" y="1809177"/>
          <a:ext cx="7602584" cy="13796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367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Бесіди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Bookman Old Style" panose="02050604050505020204" pitchFamily="18" charset="0"/>
            </a:rPr>
            <a:t> </a:t>
          </a:r>
          <a:r>
            <a:rPr lang="ru-RU" sz="1400" kern="1200" dirty="0">
              <a:latin typeface="Bookman Old Style" panose="02050604050505020204" pitchFamily="18" charset="0"/>
            </a:rPr>
            <a:t>передбачають обговорення з учнями </a:t>
          </a:r>
          <a:r>
            <a:rPr lang="en-US" sz="1400" kern="1200" dirty="0">
              <a:latin typeface="Bookman Old Style" panose="02050604050505020204" pitchFamily="18" charset="0"/>
            </a:rPr>
            <a:t>ï</a:t>
          </a:r>
          <a:r>
            <a:rPr lang="ru-RU" sz="1400" kern="1200" dirty="0">
              <a:latin typeface="Bookman Old Style" panose="02050604050505020204" pitchFamily="18" charset="0"/>
            </a:rPr>
            <a:t>хнього навчання. Учитель може робити нотатки під час бесід на зустрічах із учнем або ученицею, в процесі самооцінювання, взаємної оцінки однолітків тощо. Бесіди охоплюють те, що учні говорять про своє навчання, а також те, що вони можуть про це написати. Це дає можливість учням под</a:t>
          </a:r>
          <a:r>
            <a:rPr lang="en-US" sz="1400" kern="1200" dirty="0" err="1">
              <a:latin typeface="Bookman Old Style" panose="02050604050505020204" pitchFamily="18" charset="0"/>
            </a:rPr>
            <a:t>i</a:t>
          </a:r>
          <a:r>
            <a:rPr lang="ru-RU" sz="1400" kern="1200" dirty="0">
              <a:latin typeface="Bookman Old Style" panose="02050604050505020204" pitchFamily="18" charset="0"/>
            </a:rPr>
            <a:t>литися своїми успіхами та викликами й засвідчити процес свого навчання.</a:t>
          </a:r>
        </a:p>
      </dsp:txBody>
      <dsp:txXfrm rot="10800000">
        <a:off x="1093820" y="1809177"/>
        <a:ext cx="7257683" cy="1379604"/>
      </dsp:txXfrm>
    </dsp:sp>
    <dsp:sp modelId="{C988A606-F1E0-48BC-A1CF-B81D3F902AB0}">
      <dsp:nvSpPr>
        <dsp:cNvPr id="0" name=""/>
        <dsp:cNvSpPr/>
      </dsp:nvSpPr>
      <dsp:spPr>
        <a:xfrm>
          <a:off x="0" y="1763168"/>
          <a:ext cx="1379604" cy="13796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9B8D6-4892-412E-BADA-5CFCBE17BE6B}">
      <dsp:nvSpPr>
        <dsp:cNvPr id="0" name=""/>
        <dsp:cNvSpPr/>
      </dsp:nvSpPr>
      <dsp:spPr>
        <a:xfrm rot="10800000">
          <a:off x="580748" y="3583566"/>
          <a:ext cx="7830101" cy="137960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36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Продукти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 процес навчання часто оц</a:t>
          </a:r>
          <a:r>
            <a:rPr lang="en-US" sz="1400" kern="1200" dirty="0">
              <a:latin typeface="Bookman Old Style" panose="02050604050505020204" pitchFamily="18" charset="0"/>
            </a:rPr>
            <a:t>i</a:t>
          </a:r>
          <a:r>
            <a:rPr lang="ru-RU" sz="1400" kern="1200" dirty="0">
              <a:latin typeface="Bookman Old Style" panose="02050604050505020204" pitchFamily="18" charset="0"/>
            </a:rPr>
            <a:t>нюють за допомогою таких форм, як вікторини, тести чи проєкти, які не завжди є найкращим способом оцінювання д</a:t>
          </a:r>
          <a:r>
            <a:rPr lang="en-US" sz="1400" kern="1200" dirty="0">
              <a:latin typeface="Bookman Old Style" panose="02050604050505020204" pitchFamily="18" charset="0"/>
            </a:rPr>
            <a:t>i</a:t>
          </a:r>
          <a:r>
            <a:rPr lang="ru-RU" sz="1400" kern="1200" dirty="0">
              <a:latin typeface="Bookman Old Style" panose="02050604050505020204" pitchFamily="18" charset="0"/>
            </a:rPr>
            <a:t>яльност</a:t>
          </a:r>
          <a:r>
            <a:rPr lang="en-US" sz="1400" kern="1200" dirty="0">
              <a:latin typeface="Bookman Old Style" panose="02050604050505020204" pitchFamily="18" charset="0"/>
            </a:rPr>
            <a:t>i, </a:t>
          </a:r>
          <a:r>
            <a:rPr lang="ru-RU" sz="1400" kern="1200" dirty="0">
              <a:latin typeface="Bookman Old Style" panose="02050604050505020204" pitchFamily="18" charset="0"/>
            </a:rPr>
            <a:t>орієнтованої на усн</a:t>
          </a:r>
          <a:r>
            <a:rPr lang="en-US" sz="1400" kern="1200" dirty="0">
              <a:latin typeface="Bookman Old Style" panose="02050604050505020204" pitchFamily="18" charset="0"/>
            </a:rPr>
            <a:t>i </a:t>
          </a:r>
          <a:r>
            <a:rPr lang="ru-RU" sz="1400" kern="1200" dirty="0">
              <a:latin typeface="Bookman Old Style" panose="02050604050505020204" pitchFamily="18" charset="0"/>
            </a:rPr>
            <a:t>результати. Продукти оцінювання мають містити завдання, орієнтовані на дії, презентації, демонстрації, взаємодії, відео- й аудіозапис, або усної взаємодії та проєкти. </a:t>
          </a:r>
        </a:p>
      </dsp:txBody>
      <dsp:txXfrm rot="10800000">
        <a:off x="925649" y="3583566"/>
        <a:ext cx="7485200" cy="1379604"/>
      </dsp:txXfrm>
    </dsp:sp>
    <dsp:sp modelId="{F3B40896-885A-4F1F-B392-BC8B58D787B9}">
      <dsp:nvSpPr>
        <dsp:cNvPr id="0" name=""/>
        <dsp:cNvSpPr/>
      </dsp:nvSpPr>
      <dsp:spPr>
        <a:xfrm>
          <a:off x="0" y="3584279"/>
          <a:ext cx="1379604" cy="13796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946-5F52-45FA-B185-48F67A876262}">
      <dsp:nvSpPr>
        <dsp:cNvPr id="0" name=""/>
        <dsp:cNvSpPr/>
      </dsp:nvSpPr>
      <dsp:spPr>
        <a:xfrm rot="10800000">
          <a:off x="627029" y="55082"/>
          <a:ext cx="7737540" cy="6080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ookman Old Style" panose="02050604050505020204" pitchFamily="18" charset="0"/>
            </a:rPr>
            <a:t>педагогічне спостереження; </a:t>
          </a:r>
        </a:p>
      </dsp:txBody>
      <dsp:txXfrm rot="10800000">
        <a:off x="779034" y="55082"/>
        <a:ext cx="7585535" cy="608019"/>
      </dsp:txXfrm>
    </dsp:sp>
    <dsp:sp modelId="{0014C63E-68F0-4287-8335-4E71E48FBED9}">
      <dsp:nvSpPr>
        <dsp:cNvPr id="0" name=""/>
        <dsp:cNvSpPr/>
      </dsp:nvSpPr>
      <dsp:spPr>
        <a:xfrm>
          <a:off x="540610" y="0"/>
          <a:ext cx="721696" cy="7163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4494E-1A3E-4ED7-A923-7F82BDBD68B4}">
      <dsp:nvSpPr>
        <dsp:cNvPr id="0" name=""/>
        <dsp:cNvSpPr/>
      </dsp:nvSpPr>
      <dsp:spPr>
        <a:xfrm rot="10800000">
          <a:off x="657464" y="872997"/>
          <a:ext cx="7733235" cy="6130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ookman Old Style" panose="02050604050505020204" pitchFamily="18" charset="0"/>
            </a:rPr>
            <a:t>самооцінювання і взаємооцінювання; </a:t>
          </a:r>
        </a:p>
      </dsp:txBody>
      <dsp:txXfrm rot="10800000">
        <a:off x="810716" y="872997"/>
        <a:ext cx="7579983" cy="613007"/>
      </dsp:txXfrm>
    </dsp:sp>
    <dsp:sp modelId="{C988A606-F1E0-48BC-A1CF-B81D3F902AB0}">
      <dsp:nvSpPr>
        <dsp:cNvPr id="0" name=""/>
        <dsp:cNvSpPr/>
      </dsp:nvSpPr>
      <dsp:spPr>
        <a:xfrm>
          <a:off x="520483" y="792549"/>
          <a:ext cx="757246" cy="7522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9B8D6-4892-412E-BADA-5CFCBE17BE6B}">
      <dsp:nvSpPr>
        <dsp:cNvPr id="0" name=""/>
        <dsp:cNvSpPr/>
      </dsp:nvSpPr>
      <dsp:spPr>
        <a:xfrm rot="10800000">
          <a:off x="580748" y="1687085"/>
          <a:ext cx="7830101" cy="5983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ookman Old Style" panose="02050604050505020204" pitchFamily="18" charset="0"/>
            </a:rPr>
            <a:t>аналіз учнівських робіт і надання зворотній зв'язок в</a:t>
          </a:r>
          <a:r>
            <a:rPr lang="en-US" sz="1800" kern="1200" dirty="0" err="1">
              <a:latin typeface="Bookman Old Style" panose="02050604050505020204" pitchFamily="18" charset="0"/>
            </a:rPr>
            <a:t>i</a:t>
          </a:r>
          <a:r>
            <a:rPr lang="ru-RU" sz="1800" kern="1200" dirty="0">
              <a:latin typeface="Bookman Old Style" panose="02050604050505020204" pitchFamily="18" charset="0"/>
            </a:rPr>
            <a:t>д учн</a:t>
          </a:r>
          <a:r>
            <a:rPr lang="en-US" sz="1800" kern="1200" dirty="0">
              <a:latin typeface="Bookman Old Style" panose="02050604050505020204" pitchFamily="18" charset="0"/>
            </a:rPr>
            <a:t>i</a:t>
          </a:r>
          <a:r>
            <a:rPr lang="ru-RU" sz="1800" kern="1200" dirty="0">
              <a:latin typeface="Bookman Old Style" panose="02050604050505020204" pitchFamily="18" charset="0"/>
            </a:rPr>
            <a:t>в; </a:t>
          </a:r>
        </a:p>
      </dsp:txBody>
      <dsp:txXfrm rot="10800000">
        <a:off x="730332" y="1687085"/>
        <a:ext cx="7680517" cy="598336"/>
      </dsp:txXfrm>
    </dsp:sp>
    <dsp:sp modelId="{F3B40896-885A-4F1F-B392-BC8B58D787B9}">
      <dsp:nvSpPr>
        <dsp:cNvPr id="0" name=""/>
        <dsp:cNvSpPr/>
      </dsp:nvSpPr>
      <dsp:spPr>
        <a:xfrm>
          <a:off x="535439" y="1647805"/>
          <a:ext cx="756439" cy="732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3AF56-87A0-42CC-885F-37D6BD74E04B}">
      <dsp:nvSpPr>
        <dsp:cNvPr id="0" name=""/>
        <dsp:cNvSpPr/>
      </dsp:nvSpPr>
      <dsp:spPr>
        <a:xfrm rot="10800000">
          <a:off x="580748" y="2718731"/>
          <a:ext cx="7830101" cy="5983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Bookman Old Style" panose="02050604050505020204" pitchFamily="18" charset="0"/>
            </a:rPr>
            <a:t>аналіз учнівських портфоліо, результатів </a:t>
          </a:r>
          <a:r>
            <a:rPr lang="ru-RU" sz="1800" kern="1200" dirty="0" err="1">
              <a:latin typeface="Bookman Old Style" panose="02050604050505020204" pitchFamily="18" charset="0"/>
            </a:rPr>
            <a:t>їхніх</a:t>
          </a:r>
          <a:r>
            <a:rPr lang="ru-RU" sz="1800" kern="1200" dirty="0">
              <a:latin typeface="Bookman Old Style" panose="02050604050505020204" pitchFamily="18" charset="0"/>
            </a:rPr>
            <a:t> діагностичних робіт.</a:t>
          </a:r>
        </a:p>
      </dsp:txBody>
      <dsp:txXfrm rot="10800000">
        <a:off x="730332" y="2718731"/>
        <a:ext cx="7680517" cy="598336"/>
      </dsp:txXfrm>
    </dsp:sp>
    <dsp:sp modelId="{FE6B763E-784C-416B-888B-CDF68F4049B7}">
      <dsp:nvSpPr>
        <dsp:cNvPr id="0" name=""/>
        <dsp:cNvSpPr/>
      </dsp:nvSpPr>
      <dsp:spPr>
        <a:xfrm>
          <a:off x="531021" y="2597276"/>
          <a:ext cx="810872" cy="7429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5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5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5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EC6D-39C6-405D-A57D-B4145D5B2352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512C-FD95-4B91-94EE-E45C9B29F5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0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hilddevelop.com.ua/google_search.html" TargetMode="External"/><Relationship Id="rId3" Type="http://schemas.openxmlformats.org/officeDocument/2006/relationships/hyperlink" Target="https://www.youtube.com/watch?v=QAR57iq348o" TargetMode="External"/><Relationship Id="rId7" Type="http://schemas.openxmlformats.org/officeDocument/2006/relationships/hyperlink" Target="https://www.youtube.com/watch?v=qlJK9baU2_I" TargetMode="External"/><Relationship Id="rId2" Type="http://schemas.openxmlformats.org/officeDocument/2006/relationships/hyperlink" Target="https://www.youtube.com/watch?v=Agm21Skpb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Pvk6wKn4PA&amp;t=605s" TargetMode="External"/><Relationship Id="rId5" Type="http://schemas.openxmlformats.org/officeDocument/2006/relationships/hyperlink" Target="https://www.youtube.com/watch?v=2tKNZkfEoMg" TargetMode="External"/><Relationship Id="rId4" Type="http://schemas.openxmlformats.org/officeDocument/2006/relationships/hyperlink" Target="https://www.youtube.com/watch?v=88216NW5LW8&amp;t=510s" TargetMode="External"/><Relationship Id="rId9" Type="http://schemas.openxmlformats.org/officeDocument/2006/relationships/hyperlink" Target="https://www.teachers-corner.co.uk/free-resources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673" y="1621364"/>
            <a:ext cx="4611189" cy="23876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Формувальне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оцінювання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як реал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ізація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компетеньнісного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підходу в НУШ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2925"/>
            <a:ext cx="8860536" cy="1655762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FF9C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Формувальне та підсумкове оцінювання: порівняння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Оцінювання для навчання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69817" y="2505075"/>
            <a:ext cx="4328365" cy="3934914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Відстежує навчання, щоб з</a:t>
            </a:r>
            <a:r>
              <a:rPr lang="en-US" sz="1400" dirty="0">
                <a:latin typeface="Bookman Old Style" panose="02050604050505020204" pitchFamily="18" charset="0"/>
              </a:rPr>
              <a:t>'</a:t>
            </a:r>
            <a:r>
              <a:rPr lang="ru-RU" sz="1400" dirty="0">
                <a:latin typeface="Bookman Old Style" panose="02050604050505020204" pitchFamily="18" charset="0"/>
              </a:rPr>
              <a:t>ясувати поточний рівень, а потім надає пропозиції щодо майбутніх дій; є процесом, невіддільним від викладання (з позиції вчителя) та навчання (з позиції учня).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Призначене для допомоги вчителем, поліпшення навчання.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Його постійно використовують  для описового зворотного </a:t>
            </a:r>
            <a:r>
              <a:rPr lang="ru-RU" sz="1400" dirty="0" err="1">
                <a:latin typeface="Bookman Old Style" panose="02050604050505020204" pitchFamily="18" charset="0"/>
              </a:rPr>
              <a:t>зв</a:t>
            </a:r>
            <a:r>
              <a:rPr lang="en-US" sz="1400" dirty="0">
                <a:latin typeface="Bookman Old Style" panose="02050604050505020204" pitchFamily="18" charset="0"/>
              </a:rPr>
              <a:t>’</a:t>
            </a:r>
            <a:r>
              <a:rPr lang="ru-RU" sz="1400" dirty="0">
                <a:latin typeface="Bookman Old Style" panose="02050604050505020204" pitchFamily="18" charset="0"/>
              </a:rPr>
              <a:t>язку.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Його не повідомляють як частину підсумкового оцінювання.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Зазвичай сфокусоване на покращенні порівняно з попередніми найкращими  досягненнями учня.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Передбачає активне залучення учнів.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94634" y="1589721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Оцінювання результатів навчання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8182" y="2505074"/>
            <a:ext cx="4436812" cy="4170045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Bookman Old Style" panose="02050604050505020204" pitchFamily="18" charset="0"/>
              </a:rPr>
              <a:t>Відстежує, що було вивчено на сьогодні.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Bookman Old Style" panose="02050604050505020204" pitchFamily="18" charset="0"/>
              </a:rPr>
              <a:t>Призначене для </a:t>
            </a:r>
            <a:r>
              <a:rPr lang="uk-UA" sz="1800" dirty="0">
                <a:latin typeface="Bookman Old Style" panose="02050604050505020204" pitchFamily="18" charset="0"/>
              </a:rPr>
              <a:t>інформування тих, хто безпосередньо не залучений до щоденного навчання та викладання (наприклад, адміністрація школи, батьки, психолог, соціальний педагог).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800" dirty="0">
                <a:latin typeface="Bookman Old Style" panose="02050604050505020204" pitchFamily="18" charset="0"/>
              </a:rPr>
              <a:t>Представлене у підсумкових звітах  відповідно до вимог ведення документації</a:t>
            </a:r>
            <a:r>
              <a:rPr lang="ru-RU" sz="1800" dirty="0">
                <a:latin typeface="Bookman Old Style" panose="02050604050505020204" pitchFamily="18" charset="0"/>
              </a:rPr>
              <a:t> ЗЗСО.</a:t>
            </a:r>
            <a:endParaRPr lang="en-US" sz="18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Bookman Old Style" panose="02050604050505020204" pitchFamily="18" charset="0"/>
              </a:rPr>
              <a:t>Зазвичай </a:t>
            </a:r>
            <a:r>
              <a:rPr lang="uk-UA" sz="1800" dirty="0">
                <a:latin typeface="Bookman Old Style" panose="02050604050505020204" pitchFamily="18" charset="0"/>
              </a:rPr>
              <a:t>компілює дані в одне число (бал або оцінку) відповідно до вимог ведення документації ЗЗСО.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Bookman Old Style" panose="02050604050505020204" pitchFamily="18" charset="0"/>
              </a:rPr>
              <a:t>Зазвичай повторює навчання учня з навчанням інших учнів, наприклад, із прив</a:t>
            </a:r>
            <a:r>
              <a:rPr lang="en-US" sz="1800" dirty="0">
                <a:latin typeface="Bookman Old Style" panose="02050604050505020204" pitchFamily="18" charset="0"/>
              </a:rPr>
              <a:t>’</a:t>
            </a:r>
            <a:r>
              <a:rPr lang="ru-RU" sz="1800" dirty="0">
                <a:latin typeface="Bookman Old Style" panose="02050604050505020204" pitchFamily="18" charset="0"/>
              </a:rPr>
              <a:t>язкою до критеріїв оцінювання відповідних навчальних умінь, визначених нормативними документами.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latin typeface="Bookman Old Style" panose="02050604050505020204" pitchFamily="18" charset="0"/>
              </a:rPr>
              <a:t>Не завжди залучає учня.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7605949"/>
              </p:ext>
            </p:extLst>
          </p:nvPr>
        </p:nvGraphicFramePr>
        <p:xfrm>
          <a:off x="0" y="1719730"/>
          <a:ext cx="8771935" cy="457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883" y="981635"/>
            <a:ext cx="829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Особливості формувального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val="12541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55371" y="2399506"/>
            <a:ext cx="4833257" cy="3203575"/>
          </a:xfrm>
          <a:prstGeom prst="triangle">
            <a:avLst/>
          </a:prstGeom>
          <a:solidFill>
            <a:schemeClr val="accent2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Тріангуляція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103" y="1158457"/>
            <a:ext cx="796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Тріангуляція (триєдині свідчення)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5402" y="1820178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Спостереження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7741" y="5222855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Бесіди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04" y="5222855"/>
            <a:ext cx="1824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Результати</a:t>
            </a:r>
          </a:p>
          <a:p>
            <a:pPr algn="ctr"/>
            <a:r>
              <a:rPr lang="ru-RU" sz="2800" dirty="0"/>
              <a:t>(продукти)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1391" y="2034645"/>
            <a:ext cx="27040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Bookman Old Style" panose="02050604050505020204" pitchFamily="18" charset="0"/>
              </a:rPr>
              <a:t>Тріангуляція</a:t>
            </a:r>
            <a:r>
              <a:rPr lang="ru-RU" sz="1200" dirty="0">
                <a:latin typeface="Bookman Old Style" panose="02050604050505020204" pitchFamily="18" charset="0"/>
              </a:rPr>
              <a:t> - це процес, за допомогою якого вчителі збирають докази про навчання учнів із трьох різних джерел. Цими джерелами є спостереження за учнями, бесіди та продукти. Потім учителі співвідносять </a:t>
            </a:r>
            <a:r>
              <a:rPr lang="ru-RU" sz="1200" dirty="0" err="1">
                <a:latin typeface="Bookman Old Style" panose="02050604050505020204" pitchFamily="18" charset="0"/>
              </a:rPr>
              <a:t>св</a:t>
            </a:r>
            <a:r>
              <a:rPr lang="en-US" sz="1200" dirty="0" err="1">
                <a:latin typeface="Bookman Old Style" panose="02050604050505020204" pitchFamily="18" charset="0"/>
              </a:rPr>
              <a:t>i</a:t>
            </a:r>
            <a:r>
              <a:rPr lang="ru-RU" sz="1200" dirty="0">
                <a:latin typeface="Bookman Old Style" panose="02050604050505020204" pitchFamily="18" charset="0"/>
              </a:rPr>
              <a:t>дчення про навчання, представлені в зібраних доказах, з навчаль ними результатами.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74355" y="2034645"/>
            <a:ext cx="3111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latin typeface="Bookman Old Style" panose="02050604050505020204" pitchFamily="18" charset="0"/>
              </a:rPr>
              <a:t>Дослідниця </a:t>
            </a:r>
            <a:r>
              <a:rPr lang="uk-UA" sz="1200" b="1" dirty="0">
                <a:latin typeface="Bookman Old Style" panose="02050604050505020204" pitchFamily="18" charset="0"/>
              </a:rPr>
              <a:t>Енн Дейвіс </a:t>
            </a:r>
            <a:r>
              <a:rPr lang="uk-UA" sz="1200" dirty="0">
                <a:latin typeface="Bookman Old Style" panose="02050604050505020204" pitchFamily="18" charset="0"/>
              </a:rPr>
              <a:t>пояснює це так: «</a:t>
            </a:r>
            <a:r>
              <a:rPr lang="uk-UA" sz="1200" b="1" dirty="0">
                <a:latin typeface="Bookman Old Style" panose="02050604050505020204" pitchFamily="18" charset="0"/>
              </a:rPr>
              <a:t>Оцінювання</a:t>
            </a:r>
            <a:r>
              <a:rPr lang="uk-UA" sz="1200" dirty="0">
                <a:latin typeface="Bookman Old Style" panose="02050604050505020204" pitchFamily="18" charset="0"/>
              </a:rPr>
              <a:t> - це процес перегляду всіх доказів і запитування: "Чи вивчили ці учень або учениця те, що слід було вивчити? Як добре?.." Щоби правильно оцінити, нам слід переглянути всі докази-спостереження, результати та бесіди. Тоді ми можемо використовувати ці докази, щоб визначити, чи відповідає учень/учениця віковим очікуванням» [22, с. 95].</a:t>
            </a:r>
          </a:p>
        </p:txBody>
      </p:sp>
    </p:spTree>
    <p:extLst>
      <p:ext uri="{BB962C8B-B14F-4D97-AF65-F5344CB8AC3E}">
        <p14:creationId xmlns:p14="http://schemas.microsoft.com/office/powerpoint/2010/main" val="37476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04798584"/>
              </p:ext>
            </p:extLst>
          </p:nvPr>
        </p:nvGraphicFramePr>
        <p:xfrm>
          <a:off x="152401" y="1123407"/>
          <a:ext cx="8991599" cy="496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937355"/>
            <a:ext cx="7916091" cy="1975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Формувальне оцінювання навчальних досягнень компетентнісного характеру зд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йснюється через: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4915807"/>
              </p:ext>
            </p:extLst>
          </p:nvPr>
        </p:nvGraphicFramePr>
        <p:xfrm>
          <a:off x="180702" y="2351316"/>
          <a:ext cx="8991599" cy="382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7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91" y="38567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Щоденник спостереження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17" y="1346290"/>
            <a:ext cx="7617377" cy="310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736" y="2991802"/>
            <a:ext cx="6734175" cy="35718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1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26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Індивідуальна картка учня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4582" y="1612314"/>
            <a:ext cx="7474132" cy="1104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400" b="1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b="1" dirty="0" err="1">
                <a:latin typeface="Bookman Old Style" panose="02050604050505020204" pitchFamily="18" charset="0"/>
              </a:rPr>
              <a:t>Ім</a:t>
            </a:r>
            <a:r>
              <a:rPr lang="en-US" sz="1400" b="1" dirty="0">
                <a:latin typeface="Bookman Old Style" panose="02050604050505020204" pitchFamily="18" charset="0"/>
              </a:rPr>
              <a:t>’</a:t>
            </a:r>
            <a:r>
              <a:rPr lang="ru-RU" sz="1400" b="1" dirty="0">
                <a:latin typeface="Bookman Old Style" panose="02050604050505020204" pitchFamily="18" charset="0"/>
              </a:rPr>
              <a:t>я</a:t>
            </a:r>
            <a:r>
              <a:rPr lang="en-US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>
                <a:latin typeface="Bookman Old Style" panose="02050604050505020204" pitchFamily="18" charset="0"/>
              </a:rPr>
              <a:t>учня__________________________________________________________</a:t>
            </a:r>
          </a:p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++ має значні успіхи; + демонструє помітний прогрес</a:t>
            </a:r>
            <a:r>
              <a:rPr lang="en-US" sz="1600" dirty="0">
                <a:latin typeface="Bookman Old Style" panose="02050604050505020204" pitchFamily="18" charset="0"/>
              </a:rPr>
              <a:t>; V</a:t>
            </a:r>
            <a:r>
              <a:rPr lang="ru-RU" sz="1600" dirty="0">
                <a:latin typeface="Bookman Old Style" panose="02050604050505020204" pitchFamily="18" charset="0"/>
              </a:rPr>
              <a:t> досягає результату з допомогою вителя; ! потребує значної уваги і допомоги</a:t>
            </a:r>
          </a:p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81218"/>
              </p:ext>
            </p:extLst>
          </p:nvPr>
        </p:nvGraphicFramePr>
        <p:xfrm>
          <a:off x="744582" y="2717076"/>
          <a:ext cx="7474132" cy="3093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39632">
                  <a:extLst>
                    <a:ext uri="{9D8B030D-6E8A-4147-A177-3AD203B41FA5}">
                      <a16:colId xmlns="" xmlns:a16="http://schemas.microsoft.com/office/drawing/2014/main" val="4018260467"/>
                    </a:ext>
                  </a:extLst>
                </a:gridCol>
                <a:gridCol w="2310731">
                  <a:extLst>
                    <a:ext uri="{9D8B030D-6E8A-4147-A177-3AD203B41FA5}">
                      <a16:colId xmlns="" xmlns:a16="http://schemas.microsoft.com/office/drawing/2014/main" val="227321452"/>
                    </a:ext>
                  </a:extLst>
                </a:gridCol>
                <a:gridCol w="886702">
                  <a:extLst>
                    <a:ext uri="{9D8B030D-6E8A-4147-A177-3AD203B41FA5}">
                      <a16:colId xmlns="" xmlns:a16="http://schemas.microsoft.com/office/drawing/2014/main" val="42899265"/>
                    </a:ext>
                  </a:extLst>
                </a:gridCol>
                <a:gridCol w="1245689">
                  <a:extLst>
                    <a:ext uri="{9D8B030D-6E8A-4147-A177-3AD203B41FA5}">
                      <a16:colId xmlns="" xmlns:a16="http://schemas.microsoft.com/office/drawing/2014/main" val="3319001777"/>
                    </a:ext>
                  </a:extLst>
                </a:gridCol>
                <a:gridCol w="1245689">
                  <a:extLst>
                    <a:ext uri="{9D8B030D-6E8A-4147-A177-3AD203B41FA5}">
                      <a16:colId xmlns="" xmlns:a16="http://schemas.microsoft.com/office/drawing/2014/main" val="2375542277"/>
                    </a:ext>
                  </a:extLst>
                </a:gridCol>
                <a:gridCol w="1245689">
                  <a:extLst>
                    <a:ext uri="{9D8B030D-6E8A-4147-A177-3AD203B41FA5}">
                      <a16:colId xmlns="" xmlns:a16="http://schemas.microsoft.com/office/drawing/2014/main" val="37352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Ціль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уміння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321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>
                          <a:latin typeface="Bookman Old Style" panose="020506040505050202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Відповідає на питання так/</a:t>
                      </a:r>
                      <a:r>
                        <a:rPr lang="ru-RU" sz="1600" dirty="0" err="1">
                          <a:latin typeface="Bookman Old Style" panose="02050604050505020204" pitchFamily="18" charset="0"/>
                        </a:rPr>
                        <a:t>ні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527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>
                          <a:latin typeface="Bookman Old Style" panose="020506040505050202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Відповідає на спеціальні питання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27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>
                          <a:latin typeface="Bookman Old Style" panose="020506040505050202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Виконує вказівки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09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>
                          <a:latin typeface="Bookman Old Style" panose="020506040505050202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Демонструє виконання пісень/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римівок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350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b="1" dirty="0">
                          <a:latin typeface="Bookman Old Style" panose="020506040505050202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Взаємодіє з іншими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!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633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661" y="908187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Журнал спостережень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65475"/>
              </p:ext>
            </p:extLst>
          </p:nvPr>
        </p:nvGraphicFramePr>
        <p:xfrm>
          <a:off x="444138" y="2233750"/>
          <a:ext cx="8020594" cy="3004503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554479">
                  <a:extLst>
                    <a:ext uri="{9D8B030D-6E8A-4147-A177-3AD203B41FA5}">
                      <a16:colId xmlns="" xmlns:a16="http://schemas.microsoft.com/office/drawing/2014/main" val="2804745588"/>
                    </a:ext>
                  </a:extLst>
                </a:gridCol>
                <a:gridCol w="1014944">
                  <a:extLst>
                    <a:ext uri="{9D8B030D-6E8A-4147-A177-3AD203B41FA5}">
                      <a16:colId xmlns="" xmlns:a16="http://schemas.microsoft.com/office/drawing/2014/main" val="1809544391"/>
                    </a:ext>
                  </a:extLst>
                </a:gridCol>
                <a:gridCol w="1158509">
                  <a:extLst>
                    <a:ext uri="{9D8B030D-6E8A-4147-A177-3AD203B41FA5}">
                      <a16:colId xmlns="" xmlns:a16="http://schemas.microsoft.com/office/drawing/2014/main" val="2784669159"/>
                    </a:ext>
                  </a:extLst>
                </a:gridCol>
                <a:gridCol w="2254856">
                  <a:extLst>
                    <a:ext uri="{9D8B030D-6E8A-4147-A177-3AD203B41FA5}">
                      <a16:colId xmlns="" xmlns:a16="http://schemas.microsoft.com/office/drawing/2014/main" val="230444076"/>
                    </a:ext>
                  </a:extLst>
                </a:gridCol>
                <a:gridCol w="2037806">
                  <a:extLst>
                    <a:ext uri="{9D8B030D-6E8A-4147-A177-3AD203B41FA5}">
                      <a16:colId xmlns="" xmlns:a16="http://schemas.microsoft.com/office/drawing/2014/main" val="974669328"/>
                    </a:ext>
                  </a:extLst>
                </a:gridCol>
              </a:tblGrid>
              <a:tr h="483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05.09.2022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0668045"/>
                  </a:ext>
                </a:extLst>
              </a:tr>
              <a:tr h="1088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П.І.Б.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Д./з.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б.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Урок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 б.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Експрес оцінка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 б.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Оцінювання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 б.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822363324"/>
                  </a:ext>
                </a:extLst>
              </a:tr>
              <a:tr h="47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Учень 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 panose="02050604050505020204" pitchFamily="18" charset="0"/>
                        </a:rPr>
                        <a:t>+ +</a:t>
                      </a:r>
                      <a:endParaRPr lang="ru-RU" sz="18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8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4 б.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9 б.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69823902"/>
                  </a:ext>
                </a:extLst>
              </a:tr>
              <a:tr h="47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Учень 2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 panose="02050604050505020204" pitchFamily="18" charset="0"/>
                        </a:rPr>
                        <a:t>- +</a:t>
                      </a:r>
                      <a:endParaRPr lang="ru-RU" sz="18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8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6 б.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9 б.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713748653"/>
                  </a:ext>
                </a:extLst>
              </a:tr>
              <a:tr h="47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Учень 3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 panose="02050604050505020204" pitchFamily="18" charset="0"/>
                        </a:rPr>
                        <a:t>- -</a:t>
                      </a:r>
                      <a:endParaRPr lang="ru-RU" sz="18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8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2 б.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man Old Style" panose="02050604050505020204" pitchFamily="18" charset="0"/>
                        </a:rPr>
                        <a:t>6 б. </a:t>
                      </a:r>
                      <a:endParaRPr lang="ru-RU" sz="18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12176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05" y="100520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1. Observation Form and Charts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81327"/>
              </p:ext>
            </p:extLst>
          </p:nvPr>
        </p:nvGraphicFramePr>
        <p:xfrm>
          <a:off x="289016" y="1912376"/>
          <a:ext cx="8502286" cy="38222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0170">
                  <a:extLst>
                    <a:ext uri="{9D8B030D-6E8A-4147-A177-3AD203B41FA5}">
                      <a16:colId xmlns="" xmlns:a16="http://schemas.microsoft.com/office/drawing/2014/main" val="2316928952"/>
                    </a:ext>
                  </a:extLst>
                </a:gridCol>
                <a:gridCol w="1018970">
                  <a:extLst>
                    <a:ext uri="{9D8B030D-6E8A-4147-A177-3AD203B41FA5}">
                      <a16:colId xmlns="" xmlns:a16="http://schemas.microsoft.com/office/drawing/2014/main" val="3238051565"/>
                    </a:ext>
                  </a:extLst>
                </a:gridCol>
                <a:gridCol w="933604">
                  <a:extLst>
                    <a:ext uri="{9D8B030D-6E8A-4147-A177-3AD203B41FA5}">
                      <a16:colId xmlns="" xmlns:a16="http://schemas.microsoft.com/office/drawing/2014/main" val="275996602"/>
                    </a:ext>
                  </a:extLst>
                </a:gridCol>
                <a:gridCol w="927463">
                  <a:extLst>
                    <a:ext uri="{9D8B030D-6E8A-4147-A177-3AD203B41FA5}">
                      <a16:colId xmlns="" xmlns:a16="http://schemas.microsoft.com/office/drawing/2014/main" val="3622224821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3794661456"/>
                    </a:ext>
                  </a:extLst>
                </a:gridCol>
                <a:gridCol w="796834">
                  <a:extLst>
                    <a:ext uri="{9D8B030D-6E8A-4147-A177-3AD203B41FA5}">
                      <a16:colId xmlns="" xmlns:a16="http://schemas.microsoft.com/office/drawing/2014/main" val="2088296187"/>
                    </a:ext>
                  </a:extLst>
                </a:gridCol>
                <a:gridCol w="1045029">
                  <a:extLst>
                    <a:ext uri="{9D8B030D-6E8A-4147-A177-3AD203B41FA5}">
                      <a16:colId xmlns="" xmlns:a16="http://schemas.microsoft.com/office/drawing/2014/main" val="2182281511"/>
                    </a:ext>
                  </a:extLst>
                </a:gridCol>
                <a:gridCol w="951400">
                  <a:extLst>
                    <a:ext uri="{9D8B030D-6E8A-4147-A177-3AD203B41FA5}">
                      <a16:colId xmlns="" xmlns:a16="http://schemas.microsoft.com/office/drawing/2014/main" val="1667170785"/>
                    </a:ext>
                  </a:extLst>
                </a:gridCol>
                <a:gridCol w="851274">
                  <a:extLst>
                    <a:ext uri="{9D8B030D-6E8A-4147-A177-3AD203B41FA5}">
                      <a16:colId xmlns="" xmlns:a16="http://schemas.microsoft.com/office/drawing/2014/main" val="440183285"/>
                    </a:ext>
                  </a:extLst>
                </a:gridCol>
                <a:gridCol w="836022">
                  <a:extLst>
                    <a:ext uri="{9D8B030D-6E8A-4147-A177-3AD203B41FA5}">
                      <a16:colId xmlns="" xmlns:a16="http://schemas.microsoft.com/office/drawing/2014/main" val="2190424747"/>
                    </a:ext>
                  </a:extLst>
                </a:gridCol>
              </a:tblGrid>
              <a:tr h="1533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Name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Asks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relevant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questions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Makes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relevant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comments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Follows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direction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Works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autcomously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Knows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the meaning of target vocabulary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Recognizes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target vocabulary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Applies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target vocabulary correctly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Spells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target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vocabulary correctly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508521864"/>
                  </a:ext>
                </a:extLst>
              </a:tr>
              <a:tr h="4374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21428670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52109246"/>
                  </a:ext>
                </a:extLst>
              </a:tr>
              <a:tr h="3289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698371100"/>
                  </a:ext>
                </a:extLst>
              </a:tr>
              <a:tr h="32839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0165715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53547833"/>
                  </a:ext>
                </a:extLst>
              </a:tr>
              <a:tr h="3207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546277107"/>
                  </a:ext>
                </a:extLst>
              </a:tr>
              <a:tr h="21350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8" marR="58368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9736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2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24" y="887640"/>
            <a:ext cx="80332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2. Classroom Progress charts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1300" b="1" dirty="0">
                <a:latin typeface="Cambria" panose="02040503050406030204" pitchFamily="18" charset="0"/>
              </a:rPr>
              <a:t>Unit:</a:t>
            </a:r>
            <a:r>
              <a:rPr lang="ru-RU" sz="1300" b="1" dirty="0">
                <a:latin typeface="Cambria" panose="02040503050406030204" pitchFamily="18" charset="0"/>
              </a:rPr>
              <a:t>________________      </a:t>
            </a:r>
            <a:r>
              <a:rPr lang="en-US" sz="1300" b="1" dirty="0">
                <a:latin typeface="Cambria" panose="02040503050406030204" pitchFamily="18" charset="0"/>
              </a:rPr>
              <a:t>Topic</a:t>
            </a:r>
            <a:r>
              <a:rPr lang="ru-RU" sz="1300" b="1" dirty="0">
                <a:latin typeface="Cambria" panose="02040503050406030204" pitchFamily="18" charset="0"/>
              </a:rPr>
              <a:t>: ____________________</a:t>
            </a:r>
            <a:br>
              <a:rPr lang="ru-RU" sz="1300" b="1" dirty="0">
                <a:latin typeface="Cambria" panose="02040503050406030204" pitchFamily="18" charset="0"/>
              </a:rPr>
            </a:br>
            <a:r>
              <a:rPr lang="ru-RU" sz="1300" dirty="0">
                <a:latin typeface="Cambria" panose="02040503050406030204" pitchFamily="18" charset="0"/>
              </a:rPr>
              <a:t/>
            </a:r>
            <a:br>
              <a:rPr lang="ru-RU" sz="1300" dirty="0">
                <a:latin typeface="Cambria" panose="02040503050406030204" pitchFamily="18" charset="0"/>
              </a:rPr>
            </a:br>
            <a:r>
              <a:rPr lang="en-US" sz="1300" b="1" dirty="0">
                <a:latin typeface="Cambria" panose="02040503050406030204" pitchFamily="18" charset="0"/>
              </a:rPr>
              <a:t>Target vocabulary for the unit:</a:t>
            </a:r>
            <a:r>
              <a:rPr lang="ru-RU" dirty="0">
                <a:latin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78062"/>
              </p:ext>
            </p:extLst>
          </p:nvPr>
        </p:nvGraphicFramePr>
        <p:xfrm>
          <a:off x="326572" y="1879861"/>
          <a:ext cx="8361440" cy="4215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268">
                  <a:extLst>
                    <a:ext uri="{9D8B030D-6E8A-4147-A177-3AD203B41FA5}">
                      <a16:colId xmlns="" xmlns:a16="http://schemas.microsoft.com/office/drawing/2014/main" val="3675605966"/>
                    </a:ext>
                  </a:extLst>
                </a:gridCol>
                <a:gridCol w="1502229">
                  <a:extLst>
                    <a:ext uri="{9D8B030D-6E8A-4147-A177-3AD203B41FA5}">
                      <a16:colId xmlns="" xmlns:a16="http://schemas.microsoft.com/office/drawing/2014/main" val="1602944493"/>
                    </a:ext>
                  </a:extLst>
                </a:gridCol>
                <a:gridCol w="888274">
                  <a:extLst>
                    <a:ext uri="{9D8B030D-6E8A-4147-A177-3AD203B41FA5}">
                      <a16:colId xmlns="" xmlns:a16="http://schemas.microsoft.com/office/drawing/2014/main" val="2347204930"/>
                    </a:ext>
                  </a:extLst>
                </a:gridCol>
                <a:gridCol w="679268">
                  <a:extLst>
                    <a:ext uri="{9D8B030D-6E8A-4147-A177-3AD203B41FA5}">
                      <a16:colId xmlns="" xmlns:a16="http://schemas.microsoft.com/office/drawing/2014/main" val="641955249"/>
                    </a:ext>
                  </a:extLst>
                </a:gridCol>
                <a:gridCol w="835873">
                  <a:extLst>
                    <a:ext uri="{9D8B030D-6E8A-4147-A177-3AD203B41FA5}">
                      <a16:colId xmlns="" xmlns:a16="http://schemas.microsoft.com/office/drawing/2014/main" val="1056349547"/>
                    </a:ext>
                  </a:extLst>
                </a:gridCol>
                <a:gridCol w="555908">
                  <a:extLst>
                    <a:ext uri="{9D8B030D-6E8A-4147-A177-3AD203B41FA5}">
                      <a16:colId xmlns="" xmlns:a16="http://schemas.microsoft.com/office/drawing/2014/main" val="1158915258"/>
                    </a:ext>
                  </a:extLst>
                </a:gridCol>
                <a:gridCol w="628846">
                  <a:extLst>
                    <a:ext uri="{9D8B030D-6E8A-4147-A177-3AD203B41FA5}">
                      <a16:colId xmlns="" xmlns:a16="http://schemas.microsoft.com/office/drawing/2014/main" val="3927765999"/>
                    </a:ext>
                  </a:extLst>
                </a:gridCol>
                <a:gridCol w="628846">
                  <a:extLst>
                    <a:ext uri="{9D8B030D-6E8A-4147-A177-3AD203B41FA5}">
                      <a16:colId xmlns="" xmlns:a16="http://schemas.microsoft.com/office/drawing/2014/main" val="4105742525"/>
                    </a:ext>
                  </a:extLst>
                </a:gridCol>
                <a:gridCol w="490362">
                  <a:extLst>
                    <a:ext uri="{9D8B030D-6E8A-4147-A177-3AD203B41FA5}">
                      <a16:colId xmlns="" xmlns:a16="http://schemas.microsoft.com/office/drawing/2014/main" val="2163002691"/>
                    </a:ext>
                  </a:extLst>
                </a:gridCol>
                <a:gridCol w="488884">
                  <a:extLst>
                    <a:ext uri="{9D8B030D-6E8A-4147-A177-3AD203B41FA5}">
                      <a16:colId xmlns="" xmlns:a16="http://schemas.microsoft.com/office/drawing/2014/main" val="3120621762"/>
                    </a:ext>
                  </a:extLst>
                </a:gridCol>
                <a:gridCol w="491841">
                  <a:extLst>
                    <a:ext uri="{9D8B030D-6E8A-4147-A177-3AD203B41FA5}">
                      <a16:colId xmlns="" xmlns:a16="http://schemas.microsoft.com/office/drawing/2014/main" val="1569667842"/>
                    </a:ext>
                  </a:extLst>
                </a:gridCol>
                <a:gridCol w="491841">
                  <a:extLst>
                    <a:ext uri="{9D8B030D-6E8A-4147-A177-3AD203B41FA5}">
                      <a16:colId xmlns="" xmlns:a16="http://schemas.microsoft.com/office/drawing/2014/main" val="3583571636"/>
                    </a:ext>
                  </a:extLst>
                </a:gridCol>
              </a:tblGrid>
              <a:tr h="3494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Name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Reading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Writing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Listening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Speaking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1400617"/>
                  </a:ext>
                </a:extLst>
              </a:tr>
              <a:tr h="2199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read+understand a short text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answer comprehension questions on the text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write sentences with the target vocabulary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write a short text about: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listen to and understand a short text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answer comprehension questions on the listening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understand instructions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pronounce the target vocabulary correctly 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answer questions on the topic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interact with others on the topic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253873798"/>
                  </a:ext>
                </a:extLst>
              </a:tr>
              <a:tr h="2937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39587351"/>
                  </a:ext>
                </a:extLst>
              </a:tr>
              <a:tr h="2700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296669046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56722909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44070149"/>
                  </a:ext>
                </a:extLst>
              </a:tr>
              <a:tr h="2720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33244892"/>
                  </a:ext>
                </a:extLst>
              </a:tr>
              <a:tr h="2858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25" marR="53225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654449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530" y="13814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Що таке оцінка?</a:t>
            </a:r>
          </a:p>
        </p:txBody>
      </p:sp>
      <p:pic>
        <p:nvPicPr>
          <p:cNvPr id="1026" name="Picture 2" descr="Оцінка напрямку справ у столиці: думки киян розділилися - Глав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84" y="2819529"/>
            <a:ext cx="4113699" cy="2736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5" y="1020611"/>
            <a:ext cx="841248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3. Class observation/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behaviour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Charts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en-US" sz="1400" i="1" dirty="0"/>
              <a:t>Draw a “V” for positive behaviour or a “x” according to the behaviour</a:t>
            </a:r>
            <a:r>
              <a:rPr lang="en-US" sz="1400" b="1" i="1" dirty="0"/>
              <a:t> </a:t>
            </a:r>
            <a:r>
              <a:rPr lang="en-US" sz="1400" i="1" dirty="0"/>
              <a:t>observed in each category for each student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23595"/>
              </p:ext>
            </p:extLst>
          </p:nvPr>
        </p:nvGraphicFramePr>
        <p:xfrm>
          <a:off x="628650" y="2241671"/>
          <a:ext cx="8005899" cy="3831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224">
                  <a:extLst>
                    <a:ext uri="{9D8B030D-6E8A-4147-A177-3AD203B41FA5}">
                      <a16:colId xmlns="" xmlns:a16="http://schemas.microsoft.com/office/drawing/2014/main" val="2315977665"/>
                    </a:ext>
                  </a:extLst>
                </a:gridCol>
                <a:gridCol w="2030973">
                  <a:extLst>
                    <a:ext uri="{9D8B030D-6E8A-4147-A177-3AD203B41FA5}">
                      <a16:colId xmlns="" xmlns:a16="http://schemas.microsoft.com/office/drawing/2014/main" val="2148106883"/>
                    </a:ext>
                  </a:extLst>
                </a:gridCol>
                <a:gridCol w="490695">
                  <a:extLst>
                    <a:ext uri="{9D8B030D-6E8A-4147-A177-3AD203B41FA5}">
                      <a16:colId xmlns="" xmlns:a16="http://schemas.microsoft.com/office/drawing/2014/main" val="2887049477"/>
                    </a:ext>
                  </a:extLst>
                </a:gridCol>
                <a:gridCol w="510461">
                  <a:extLst>
                    <a:ext uri="{9D8B030D-6E8A-4147-A177-3AD203B41FA5}">
                      <a16:colId xmlns="" xmlns:a16="http://schemas.microsoft.com/office/drawing/2014/main" val="3341588207"/>
                    </a:ext>
                  </a:extLst>
                </a:gridCol>
                <a:gridCol w="510461">
                  <a:extLst>
                    <a:ext uri="{9D8B030D-6E8A-4147-A177-3AD203B41FA5}">
                      <a16:colId xmlns="" xmlns:a16="http://schemas.microsoft.com/office/drawing/2014/main" val="4207070270"/>
                    </a:ext>
                  </a:extLst>
                </a:gridCol>
                <a:gridCol w="563336">
                  <a:extLst>
                    <a:ext uri="{9D8B030D-6E8A-4147-A177-3AD203B41FA5}">
                      <a16:colId xmlns="" xmlns:a16="http://schemas.microsoft.com/office/drawing/2014/main" val="1624288605"/>
                    </a:ext>
                  </a:extLst>
                </a:gridCol>
                <a:gridCol w="531710">
                  <a:extLst>
                    <a:ext uri="{9D8B030D-6E8A-4147-A177-3AD203B41FA5}">
                      <a16:colId xmlns="" xmlns:a16="http://schemas.microsoft.com/office/drawing/2014/main" val="2771338553"/>
                    </a:ext>
                  </a:extLst>
                </a:gridCol>
                <a:gridCol w="589032">
                  <a:extLst>
                    <a:ext uri="{9D8B030D-6E8A-4147-A177-3AD203B41FA5}">
                      <a16:colId xmlns="" xmlns:a16="http://schemas.microsoft.com/office/drawing/2014/main" val="1492103851"/>
                    </a:ext>
                  </a:extLst>
                </a:gridCol>
                <a:gridCol w="563336">
                  <a:extLst>
                    <a:ext uri="{9D8B030D-6E8A-4147-A177-3AD203B41FA5}">
                      <a16:colId xmlns="" xmlns:a16="http://schemas.microsoft.com/office/drawing/2014/main" val="3829411673"/>
                    </a:ext>
                  </a:extLst>
                </a:gridCol>
                <a:gridCol w="491683">
                  <a:extLst>
                    <a:ext uri="{9D8B030D-6E8A-4147-A177-3AD203B41FA5}">
                      <a16:colId xmlns="" xmlns:a16="http://schemas.microsoft.com/office/drawing/2014/main" val="804662670"/>
                    </a:ext>
                  </a:extLst>
                </a:gridCol>
                <a:gridCol w="622033">
                  <a:extLst>
                    <a:ext uri="{9D8B030D-6E8A-4147-A177-3AD203B41FA5}">
                      <a16:colId xmlns="" xmlns:a16="http://schemas.microsoft.com/office/drawing/2014/main" val="2437835598"/>
                    </a:ext>
                  </a:extLst>
                </a:gridCol>
                <a:gridCol w="613955">
                  <a:extLst>
                    <a:ext uri="{9D8B030D-6E8A-4147-A177-3AD203B41FA5}">
                      <a16:colId xmlns="" xmlns:a16="http://schemas.microsoft.com/office/drawing/2014/main" val="2719481805"/>
                    </a:ext>
                  </a:extLst>
                </a:gridCol>
              </a:tblGrid>
              <a:tr h="10080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Name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Talkative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>
                    <a:cell3D prstMaterial="dkEdge">
                      <a:bevel w="50800" prst="hardEdg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Cooperative with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Follows classroom rules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Concentrates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Participates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in class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Appropriate social behaviour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Punctual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Brings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classroom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materials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Does homework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vert="vert27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892981106"/>
                  </a:ext>
                </a:extLst>
              </a:tr>
              <a:tr h="99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SS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3936407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434640306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28336303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521809952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795622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36284646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655862617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885060394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519049173"/>
                  </a:ext>
                </a:extLst>
              </a:tr>
              <a:tr h="20304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9" marR="53369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19883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4. Skills report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</a:rPr>
              <a:t>             Name:__________                                                             Class: ____________________</a:t>
            </a:r>
            <a:r>
              <a:rPr lang="ru-RU" sz="1800" dirty="0">
                <a:latin typeface="Cambria" panose="02040503050406030204" pitchFamily="18" charset="0"/>
              </a:rPr>
              <a:t/>
            </a:r>
            <a:br>
              <a:rPr lang="ru-RU" sz="1800" dirty="0">
                <a:latin typeface="Cambria" panose="02040503050406030204" pitchFamily="18" charset="0"/>
              </a:rPr>
            </a:br>
            <a:r>
              <a:rPr lang="en-US" sz="1800" b="1" dirty="0">
                <a:latin typeface="Cambria" panose="02040503050406030204" pitchFamily="18" charset="0"/>
              </a:rPr>
              <a:t>             Level:____________________                                                Term: ___________________</a:t>
            </a:r>
            <a:endParaRPr lang="ru-RU" sz="18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36535"/>
              </p:ext>
            </p:extLst>
          </p:nvPr>
        </p:nvGraphicFramePr>
        <p:xfrm>
          <a:off x="628651" y="1915201"/>
          <a:ext cx="7886698" cy="4216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685">
                  <a:extLst>
                    <a:ext uri="{9D8B030D-6E8A-4147-A177-3AD203B41FA5}">
                      <a16:colId xmlns="" xmlns:a16="http://schemas.microsoft.com/office/drawing/2014/main" val="1875540779"/>
                    </a:ext>
                  </a:extLst>
                </a:gridCol>
                <a:gridCol w="434632">
                  <a:extLst>
                    <a:ext uri="{9D8B030D-6E8A-4147-A177-3AD203B41FA5}">
                      <a16:colId xmlns="" xmlns:a16="http://schemas.microsoft.com/office/drawing/2014/main" val="2568684280"/>
                    </a:ext>
                  </a:extLst>
                </a:gridCol>
                <a:gridCol w="948131">
                  <a:extLst>
                    <a:ext uri="{9D8B030D-6E8A-4147-A177-3AD203B41FA5}">
                      <a16:colId xmlns="" xmlns:a16="http://schemas.microsoft.com/office/drawing/2014/main" val="2585665585"/>
                    </a:ext>
                  </a:extLst>
                </a:gridCol>
                <a:gridCol w="381670">
                  <a:extLst>
                    <a:ext uri="{9D8B030D-6E8A-4147-A177-3AD203B41FA5}">
                      <a16:colId xmlns="" xmlns:a16="http://schemas.microsoft.com/office/drawing/2014/main" val="2404573792"/>
                    </a:ext>
                  </a:extLst>
                </a:gridCol>
                <a:gridCol w="1080535">
                  <a:extLst>
                    <a:ext uri="{9D8B030D-6E8A-4147-A177-3AD203B41FA5}">
                      <a16:colId xmlns="" xmlns:a16="http://schemas.microsoft.com/office/drawing/2014/main" val="922920649"/>
                    </a:ext>
                  </a:extLst>
                </a:gridCol>
                <a:gridCol w="451326">
                  <a:extLst>
                    <a:ext uri="{9D8B030D-6E8A-4147-A177-3AD203B41FA5}">
                      <a16:colId xmlns="" xmlns:a16="http://schemas.microsoft.com/office/drawing/2014/main" val="2655280203"/>
                    </a:ext>
                  </a:extLst>
                </a:gridCol>
                <a:gridCol w="937193">
                  <a:extLst>
                    <a:ext uri="{9D8B030D-6E8A-4147-A177-3AD203B41FA5}">
                      <a16:colId xmlns="" xmlns:a16="http://schemas.microsoft.com/office/drawing/2014/main" val="13786459"/>
                    </a:ext>
                  </a:extLst>
                </a:gridCol>
                <a:gridCol w="510621">
                  <a:extLst>
                    <a:ext uri="{9D8B030D-6E8A-4147-A177-3AD203B41FA5}">
                      <a16:colId xmlns="" xmlns:a16="http://schemas.microsoft.com/office/drawing/2014/main" val="227542233"/>
                    </a:ext>
                  </a:extLst>
                </a:gridCol>
                <a:gridCol w="1294685">
                  <a:extLst>
                    <a:ext uri="{9D8B030D-6E8A-4147-A177-3AD203B41FA5}">
                      <a16:colId xmlns="" xmlns:a16="http://schemas.microsoft.com/office/drawing/2014/main" val="3176334800"/>
                    </a:ext>
                  </a:extLst>
                </a:gridCol>
                <a:gridCol w="553220">
                  <a:extLst>
                    <a:ext uri="{9D8B030D-6E8A-4147-A177-3AD203B41FA5}">
                      <a16:colId xmlns="" xmlns:a16="http://schemas.microsoft.com/office/drawing/2014/main" val="115674151"/>
                    </a:ext>
                  </a:extLst>
                </a:gridCol>
              </a:tblGrid>
              <a:tr h="5641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Responsibility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Organization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Independent work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Collaborations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General strengths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4738040"/>
                  </a:ext>
                </a:extLst>
              </a:tr>
              <a:tr h="487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is always responsible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is always organized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usually works independently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1.always collaborates with others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does neat and thorough work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752555582"/>
                  </a:ext>
                </a:extLst>
              </a:tr>
              <a:tr h="487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is usually responsible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is usually organized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usually requires teacher’s/a peer’s help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usually  collaborates with others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usually tries to do his/her best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023879622"/>
                  </a:ext>
                </a:extLst>
              </a:tr>
              <a:tr h="70001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is rarely responsible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is rarely organized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is not yet able to collaborate with others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takes instructions well and instantly applies them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198509064"/>
                  </a:ext>
                </a:extLst>
              </a:tr>
              <a:tr h="571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 is motivated and hardworking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3" marR="62173" marT="0" marB="0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606748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3133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5. Main unit objectives for the skill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72513"/>
              </p:ext>
            </p:extLst>
          </p:nvPr>
        </p:nvGraphicFramePr>
        <p:xfrm>
          <a:off x="628650" y="2040940"/>
          <a:ext cx="7886700" cy="3880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385">
                  <a:extLst>
                    <a:ext uri="{9D8B030D-6E8A-4147-A177-3AD203B41FA5}">
                      <a16:colId xmlns="" xmlns:a16="http://schemas.microsoft.com/office/drawing/2014/main" val="565211227"/>
                    </a:ext>
                  </a:extLst>
                </a:gridCol>
                <a:gridCol w="1813885">
                  <a:extLst>
                    <a:ext uri="{9D8B030D-6E8A-4147-A177-3AD203B41FA5}">
                      <a16:colId xmlns="" xmlns:a16="http://schemas.microsoft.com/office/drawing/2014/main" val="1744396041"/>
                    </a:ext>
                  </a:extLst>
                </a:gridCol>
                <a:gridCol w="2366567">
                  <a:extLst>
                    <a:ext uri="{9D8B030D-6E8A-4147-A177-3AD203B41FA5}">
                      <a16:colId xmlns="" xmlns:a16="http://schemas.microsoft.com/office/drawing/2014/main" val="3279974483"/>
                    </a:ext>
                  </a:extLst>
                </a:gridCol>
                <a:gridCol w="1498863">
                  <a:extLst>
                    <a:ext uri="{9D8B030D-6E8A-4147-A177-3AD203B41FA5}">
                      <a16:colId xmlns="" xmlns:a16="http://schemas.microsoft.com/office/drawing/2014/main" val="2912466628"/>
                    </a:ext>
                  </a:extLst>
                </a:gridCol>
              </a:tblGrid>
              <a:tr h="457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Outstanding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Satisfactory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Needs improving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833808001"/>
                  </a:ext>
                </a:extLst>
              </a:tr>
              <a:tr h="754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 Listening: recognizes and understands target vocabulary.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513517828"/>
                  </a:ext>
                </a:extLst>
              </a:tr>
              <a:tr h="888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 Speaking: uses target vocabulary correctly.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14312064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 Reading: recognizes and understands target vocabulary in short written.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203914777"/>
                  </a:ext>
                </a:extLst>
              </a:tr>
              <a:tr h="80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 Writing: spells and writes sentences/short texts with target vocabulary correctly.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52583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0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7962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Особиста рефлексія та самооцінювання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312" y="2121764"/>
            <a:ext cx="8039374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     Особиста рефлексія може бути структурована вчителем(-лькою) або учнями, вона може містити особисті відповіді стосовно процесу навчання. Учителі можуть щодня ефективно скеровувати саморефлексію учнів. </a:t>
            </a:r>
          </a:p>
          <a:p>
            <a:pPr marL="0" indent="0" algn="just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    </a:t>
            </a:r>
            <a:r>
              <a:rPr lang="ru-RU" sz="1800" i="1" dirty="0">
                <a:latin typeface="Bookman Old Style" panose="02050604050505020204" pitchFamily="18" charset="0"/>
              </a:rPr>
              <a:t>Під час самооцінювання учні: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</a:rPr>
              <a:t>розмірковують про те, що вони дізналися і як вони це зробили;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</a:rPr>
              <a:t>контролюють і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ru-RU" sz="1800" dirty="0">
                <a:latin typeface="Bookman Old Style" panose="02050604050505020204" pitchFamily="18" charset="0"/>
              </a:rPr>
              <a:t>регулюють навчання в його процес</a:t>
            </a:r>
            <a:r>
              <a:rPr lang="en-US" sz="1800" dirty="0">
                <a:latin typeface="Bookman Old Style" panose="02050604050505020204" pitchFamily="18" charset="0"/>
              </a:rPr>
              <a:t>i;</a:t>
            </a:r>
            <a:endParaRPr lang="ru-RU" sz="1800" dirty="0"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</a:rPr>
              <a:t>бачать свої сильні сторони, а також напрями, за якими потр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бно    працювати;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</a:rPr>
              <a:t>свідомлюють свою в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дпов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дальн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сть за навчання;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</a:rPr>
              <a:t>оцінюють як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сть свое</a:t>
            </a:r>
            <a:r>
              <a:rPr lang="en-US" sz="1800" dirty="0">
                <a:latin typeface="Bookman Old Style" panose="02050604050505020204" pitchFamily="18" charset="0"/>
              </a:rPr>
              <a:t>ï </a:t>
            </a:r>
            <a:r>
              <a:rPr lang="ru-RU" sz="1800" dirty="0">
                <a:latin typeface="Bookman Old Style" panose="02050604050505020204" pitchFamily="18" charset="0"/>
              </a:rPr>
              <a:t>роботи та знань;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</a:rPr>
              <a:t>ставлять ц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л</a:t>
            </a:r>
            <a:r>
              <a:rPr lang="en-US" sz="1800" dirty="0">
                <a:latin typeface="Bookman Old Style" panose="02050604050505020204" pitchFamily="18" charset="0"/>
              </a:rPr>
              <a:t>i </a:t>
            </a:r>
            <a:r>
              <a:rPr lang="ru-RU" sz="1800" dirty="0">
                <a:latin typeface="Bookman Old Style" panose="02050604050505020204" pitchFamily="18" charset="0"/>
              </a:rPr>
              <a:t>для майбутнього навчання та планують шляхи досягнення цих цілей;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Bookman Old Style" panose="02050604050505020204" pitchFamily="18" charset="0"/>
              </a:rPr>
              <a:t>в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дстежують прогрес за всіма предметами. </a:t>
            </a:r>
          </a:p>
        </p:txBody>
      </p:sp>
    </p:spTree>
    <p:extLst>
      <p:ext uri="{BB962C8B-B14F-4D97-AF65-F5344CB8AC3E}">
        <p14:creationId xmlns:p14="http://schemas.microsoft.com/office/powerpoint/2010/main" val="34312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64418"/>
              </p:ext>
            </p:extLst>
          </p:nvPr>
        </p:nvGraphicFramePr>
        <p:xfrm>
          <a:off x="901339" y="1979770"/>
          <a:ext cx="7393576" cy="38070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9598">
                  <a:extLst>
                    <a:ext uri="{9D8B030D-6E8A-4147-A177-3AD203B41FA5}">
                      <a16:colId xmlns="" xmlns:a16="http://schemas.microsoft.com/office/drawing/2014/main" val="304208904"/>
                    </a:ext>
                  </a:extLst>
                </a:gridCol>
                <a:gridCol w="1994586">
                  <a:extLst>
                    <a:ext uri="{9D8B030D-6E8A-4147-A177-3AD203B41FA5}">
                      <a16:colId xmlns="" xmlns:a16="http://schemas.microsoft.com/office/drawing/2014/main" val="3057883920"/>
                    </a:ext>
                  </a:extLst>
                </a:gridCol>
                <a:gridCol w="1321962">
                  <a:extLst>
                    <a:ext uri="{9D8B030D-6E8A-4147-A177-3AD203B41FA5}">
                      <a16:colId xmlns="" xmlns:a16="http://schemas.microsoft.com/office/drawing/2014/main" val="2160456355"/>
                    </a:ext>
                  </a:extLst>
                </a:gridCol>
                <a:gridCol w="1478715">
                  <a:extLst>
                    <a:ext uri="{9D8B030D-6E8A-4147-A177-3AD203B41FA5}">
                      <a16:colId xmlns="" xmlns:a16="http://schemas.microsoft.com/office/drawing/2014/main" val="3259509709"/>
                    </a:ext>
                  </a:extLst>
                </a:gridCol>
                <a:gridCol w="1478715">
                  <a:extLst>
                    <a:ext uri="{9D8B030D-6E8A-4147-A177-3AD203B41FA5}">
                      <a16:colId xmlns="" xmlns:a16="http://schemas.microsoft.com/office/drawing/2014/main" val="1599986853"/>
                    </a:ext>
                  </a:extLst>
                </a:gridCol>
              </a:tblGrid>
              <a:tr h="90388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Independently/</a:t>
                      </a:r>
                    </a:p>
                    <a:p>
                      <a:pPr algn="ctr"/>
                      <a:r>
                        <a:rPr lang="en-US" sz="1400" dirty="0">
                          <a:latin typeface="Bookman Old Style" panose="02050604050505020204" pitchFamily="18" charset="0"/>
                        </a:rPr>
                        <a:t>with the help of </a:t>
                      </a:r>
                      <a:endParaRPr lang="uk-UA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Writing</a:t>
                      </a:r>
                      <a:r>
                        <a:rPr lang="en-US" sz="16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</a:t>
                      </a:r>
                      <a:endParaRPr lang="uk-UA" sz="16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Reading</a:t>
                      </a:r>
                      <a:endParaRPr lang="uk-UA" sz="16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Speaking</a:t>
                      </a:r>
                      <a:endParaRPr lang="uk-UA" sz="140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6333296"/>
                  </a:ext>
                </a:extLst>
              </a:tr>
              <a:tr h="81798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Bookman Old Style" panose="02050604050505020204" pitchFamily="18" charset="0"/>
                        </a:rPr>
                        <a:t>Пн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man Old Style" panose="02050604050505020204" pitchFamily="18" charset="0"/>
                        </a:rPr>
                        <a:t>with the help of parents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866793104"/>
                  </a:ext>
                </a:extLst>
              </a:tr>
              <a:tr h="72667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Bookman Old Style" panose="02050604050505020204" pitchFamily="18" charset="0"/>
                        </a:rPr>
                        <a:t>Ср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man Old Style" panose="02050604050505020204" pitchFamily="18" charset="0"/>
                        </a:rPr>
                        <a:t>with the help of</a:t>
                      </a:r>
                    </a:p>
                    <a:p>
                      <a:pPr algn="ctr"/>
                      <a:r>
                        <a:rPr lang="en-US" sz="1400" b="0" dirty="0">
                          <a:latin typeface="Bookman Old Style" panose="02050604050505020204" pitchFamily="18" charset="0"/>
                        </a:rPr>
                        <a:t>classmates</a:t>
                      </a:r>
                      <a:endParaRPr lang="ru-RU" sz="1400" b="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728330300"/>
                  </a:ext>
                </a:extLst>
              </a:tr>
              <a:tr h="7658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Bookman Old Style" panose="02050604050505020204" pitchFamily="18" charset="0"/>
                        </a:rPr>
                        <a:t>Чт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  <a:latin typeface="Bookman Old Style" panose="02050604050505020204" pitchFamily="18" charset="0"/>
                        </a:rPr>
                        <a:t>independently</a:t>
                      </a:r>
                    </a:p>
                    <a:p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</a:b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anose="02050604050505020204" pitchFamily="18" charset="0"/>
                        </a:rPr>
                        <a:t>-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553508871"/>
                  </a:ext>
                </a:extLst>
              </a:tr>
              <a:tr h="5926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Bookman Old Style" panose="02050604050505020204" pitchFamily="18" charset="0"/>
                        </a:rPr>
                        <a:t>Пт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independently</a:t>
                      </a:r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anose="02050604050505020204" pitchFamily="18" charset="0"/>
                        </a:rPr>
                        <a:t>-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130428891"/>
                  </a:ext>
                </a:extLst>
              </a:tr>
            </a:tbl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5865221" y="3159383"/>
            <a:ext cx="313509" cy="3265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4519748" y="3891452"/>
            <a:ext cx="313509" cy="3265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7211284" y="3013340"/>
            <a:ext cx="313509" cy="3265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337140" y="4657632"/>
            <a:ext cx="313509" cy="3265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Розмальовки сумний, Розмальовки Сумний смайлик смайли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21" y="3917129"/>
            <a:ext cx="392474" cy="3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озмальовки сумний, Розмальовки Сумний смайлик смайли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14" y="5278059"/>
            <a:ext cx="392474" cy="3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9715" y="999063"/>
            <a:ext cx="7393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Щоденник самооцінювання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(виконання домашніх завдань)</a:t>
            </a:r>
          </a:p>
        </p:txBody>
      </p:sp>
      <p:sp>
        <p:nvSpPr>
          <p:cNvPr id="10" name="Улыбающееся лицо 9"/>
          <p:cNvSpPr/>
          <p:nvPr/>
        </p:nvSpPr>
        <p:spPr>
          <a:xfrm>
            <a:off x="7350497" y="3917129"/>
            <a:ext cx="313509" cy="3265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Розмальовки сумний, Розмальовки Сумний смайлик смайли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93" y="3126432"/>
            <a:ext cx="392474" cy="3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озмальовки сумний, Розмальовки Сумний смайлик смайли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99" y="5278059"/>
            <a:ext cx="392474" cy="3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озмальовки сумний, Розмальовки Сумний смайлик смайлик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99" y="4655750"/>
            <a:ext cx="392474" cy="3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лыбающееся лицо 16"/>
          <p:cNvSpPr/>
          <p:nvPr/>
        </p:nvSpPr>
        <p:spPr>
          <a:xfrm>
            <a:off x="4478381" y="4529770"/>
            <a:ext cx="396241" cy="34706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4487844" y="5323469"/>
            <a:ext cx="396241" cy="347064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65536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Характеристика результатів навчальної діяльності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 час виконання проєкту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28751"/>
              </p:ext>
            </p:extLst>
          </p:nvPr>
        </p:nvGraphicFramePr>
        <p:xfrm>
          <a:off x="356155" y="1980929"/>
          <a:ext cx="8591901" cy="41107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6594">
                  <a:extLst>
                    <a:ext uri="{9D8B030D-6E8A-4147-A177-3AD203B41FA5}">
                      <a16:colId xmlns="" xmlns:a16="http://schemas.microsoft.com/office/drawing/2014/main" val="3993568813"/>
                    </a:ext>
                  </a:extLst>
                </a:gridCol>
                <a:gridCol w="1550038">
                  <a:extLst>
                    <a:ext uri="{9D8B030D-6E8A-4147-A177-3AD203B41FA5}">
                      <a16:colId xmlns="" xmlns:a16="http://schemas.microsoft.com/office/drawing/2014/main" val="188240136"/>
                    </a:ext>
                  </a:extLst>
                </a:gridCol>
                <a:gridCol w="1752619">
                  <a:extLst>
                    <a:ext uri="{9D8B030D-6E8A-4147-A177-3AD203B41FA5}">
                      <a16:colId xmlns="" xmlns:a16="http://schemas.microsoft.com/office/drawing/2014/main" val="2523564582"/>
                    </a:ext>
                  </a:extLst>
                </a:gridCol>
                <a:gridCol w="1933303">
                  <a:extLst>
                    <a:ext uri="{9D8B030D-6E8A-4147-A177-3AD203B41FA5}">
                      <a16:colId xmlns="" xmlns:a16="http://schemas.microsoft.com/office/drawing/2014/main" val="3656279851"/>
                    </a:ext>
                  </a:extLst>
                </a:gridCol>
                <a:gridCol w="1319347">
                  <a:extLst>
                    <a:ext uri="{9D8B030D-6E8A-4147-A177-3AD203B41FA5}">
                      <a16:colId xmlns="" xmlns:a16="http://schemas.microsoft.com/office/drawing/2014/main" val="2636479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result of my studies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 assess my work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My classmate assesses my work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My teacher assesses my work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note</a:t>
                      </a:r>
                      <a:endParaRPr lang="ru-RU" sz="16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444320786"/>
                  </a:ext>
                </a:extLst>
              </a:tr>
              <a:tr h="5793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was active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862303844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helped classmates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68547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supplemented the story of the teacher and classmates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15763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ookman Old Style" panose="02050604050505020204" pitchFamily="18" charset="0"/>
                        </a:rPr>
                        <a:t>prepared an interesting message (event, character...)</a:t>
                      </a:r>
                      <a:endParaRPr lang="ru-RU" sz="16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862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0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059" y="1042009"/>
            <a:ext cx="7540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Самооцінювання+взаємооцінювання</a:t>
            </a:r>
          </a:p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>+оцінка вчителем</a:t>
            </a: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1135739" y="1873005"/>
            <a:ext cx="833717" cy="3840265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3202306" y="1945863"/>
            <a:ext cx="833717" cy="3840265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5348844" y="1945863"/>
            <a:ext cx="833717" cy="3840265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794986" y="4017840"/>
            <a:ext cx="1515225" cy="1425388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4928117" y="1873005"/>
            <a:ext cx="1515225" cy="1425388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2901538" y="2776861"/>
            <a:ext cx="1515225" cy="1425388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43342" y="2275062"/>
            <a:ext cx="24720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dirty="0">
                <a:latin typeface="Bookman Old Style" panose="02050604050505020204" pitchFamily="18" charset="0"/>
              </a:rPr>
              <a:t>На полях зошита учень креслить шкалу і відзначає хрестиком на якому рівні, на його думку, виконана робота. Під час оцінки учитель обводить той хрестик,</a:t>
            </a:r>
          </a:p>
          <a:p>
            <a:pPr algn="ctr">
              <a:lnSpc>
                <a:spcPct val="150000"/>
              </a:lnSpc>
            </a:pPr>
            <a:r>
              <a:rPr lang="uk-UA" sz="1400" dirty="0">
                <a:latin typeface="Bookman Old Style" panose="02050604050505020204" pitchFamily="18" charset="0"/>
              </a:rPr>
              <a:t> якщо згоден з оцінкою учня, або малює свій, якщо не згоден.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02125" y="5867176"/>
            <a:ext cx="2053308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I didn't manage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43993" y="5661908"/>
            <a:ext cx="2484124" cy="9342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anose="02050604050505020204" pitchFamily="18" charset="0"/>
              </a:rPr>
              <a:t>I managed</a:t>
            </a:r>
            <a:r>
              <a:rPr lang="en-US" altLang="ru-RU" sz="2100" dirty="0">
                <a:solidFill>
                  <a:srgbClr val="202124"/>
                </a:solidFill>
                <a:latin typeface="Bookman Old Style" panose="02050604050505020204" pitchFamily="18" charset="0"/>
              </a:rPr>
              <a:t>, but there were some problems 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58745" y="5822963"/>
            <a:ext cx="2484124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latin typeface="Bookman Old Style" panose="02050604050505020204" pitchFamily="18" charset="0"/>
              </a:rPr>
              <a:t>Everything worked out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8332" y="1084217"/>
            <a:ext cx="404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Оцінні листи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87188"/>
              </p:ext>
            </p:extLst>
          </p:nvPr>
        </p:nvGraphicFramePr>
        <p:xfrm>
          <a:off x="1580606" y="2228463"/>
          <a:ext cx="7053943" cy="306977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170065">
                  <a:extLst>
                    <a:ext uri="{9D8B030D-6E8A-4147-A177-3AD203B41FA5}">
                      <a16:colId xmlns="" xmlns:a16="http://schemas.microsoft.com/office/drawing/2014/main" val="1672111705"/>
                    </a:ext>
                  </a:extLst>
                </a:gridCol>
                <a:gridCol w="3883878">
                  <a:extLst>
                    <a:ext uri="{9D8B030D-6E8A-4147-A177-3AD203B41FA5}">
                      <a16:colId xmlns="" xmlns:a16="http://schemas.microsoft.com/office/drawing/2014/main" val="2605262377"/>
                    </a:ext>
                  </a:extLst>
                </a:gridCol>
              </a:tblGrid>
              <a:tr h="114277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man Old Style" panose="02050604050505020204" pitchFamily="18" charset="0"/>
                        </a:rPr>
                        <a:t>I didn't understand/</a:t>
                      </a:r>
                      <a:r>
                        <a:rPr lang="ru-RU" sz="1600" b="1" dirty="0">
                          <a:latin typeface="Bookman Old Style" panose="02050604050505020204" pitchFamily="18" charset="0"/>
                        </a:rPr>
                        <a:t>І</a:t>
                      </a:r>
                      <a:r>
                        <a:rPr lang="en-US" sz="1600" b="1" dirty="0">
                          <a:latin typeface="Bookman Old Style" panose="02050604050505020204" pitchFamily="18" charset="0"/>
                        </a:rPr>
                        <a:t> understood</a:t>
                      </a:r>
                      <a:endParaRPr lang="ru-RU" sz="16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5595221"/>
                  </a:ext>
                </a:extLst>
              </a:tr>
              <a:tr h="105182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l"/>
                      <a:r>
                        <a:rPr lang="ru-RU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«</a:t>
                      </a:r>
                      <a:r>
                        <a:rPr lang="en-US" sz="2000" b="1" dirty="0">
                          <a:latin typeface="Bookman Old Style" panose="02050604050505020204" pitchFamily="18" charset="0"/>
                        </a:rPr>
                        <a:t>Traffic lights</a:t>
                      </a: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man Old Style" panose="02050604050505020204" pitchFamily="18" charset="0"/>
                        </a:rPr>
                        <a:t>Understood, ..., but ... sometimes I make mistakes</a:t>
                      </a:r>
                      <a:endParaRPr lang="ru-RU" sz="16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0461575"/>
                  </a:ext>
                </a:extLst>
              </a:tr>
              <a:tr h="87516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Bookman Old Style" panose="02050604050505020204" pitchFamily="18" charset="0"/>
                        </a:rPr>
                        <a:t>I understood what it is ... and I can apply it ...</a:t>
                      </a:r>
                      <a:endParaRPr lang="ru-RU" sz="1600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3867960"/>
                  </a:ext>
                </a:extLst>
              </a:tr>
            </a:tbl>
          </a:graphicData>
        </a:graphic>
      </p:graphicFrame>
      <p:pic>
        <p:nvPicPr>
          <p:cNvPr id="2050" name="Picture 2" descr="Стенд фігурний &quot;Світлофор&quot; УПДД 0011 — купити в інтернет магазині | Київ,  Харків, Одеса, Льві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6" r="32599"/>
          <a:stretch/>
        </p:blipFill>
        <p:spPr bwMode="auto">
          <a:xfrm>
            <a:off x="261257" y="2137023"/>
            <a:ext cx="1319349" cy="36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2332" y="3157589"/>
            <a:ext cx="7772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Портфоліо</a:t>
            </a:r>
            <a:r>
              <a:rPr lang="ru-RU" dirty="0">
                <a:latin typeface="Bookman Old Style" panose="02050604050505020204" pitchFamily="18" charset="0"/>
              </a:rPr>
              <a:t> - це цілеспрямовано складений набір зразків учнівських робіт, результатів самооцінювання та формулювань цілей, що в</a:t>
            </a:r>
            <a:r>
              <a:rPr lang="en-US" dirty="0" err="1">
                <a:latin typeface="Bookman Old Style" panose="02050604050505020204" pitchFamily="18" charset="0"/>
              </a:rPr>
              <a:t>i</a:t>
            </a:r>
            <a:r>
              <a:rPr lang="ru-RU" dirty="0">
                <a:latin typeface="Bookman Old Style" panose="02050604050505020204" pitchFamily="18" charset="0"/>
              </a:rPr>
              <a:t>дображають поступ учнів у навчанні. Учні зазвичай сам</a:t>
            </a:r>
            <a:r>
              <a:rPr lang="en-US" dirty="0" err="1">
                <a:latin typeface="Bookman Old Style" panose="02050604050505020204" pitchFamily="18" charset="0"/>
              </a:rPr>
              <a:t>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добирають роботи портфоліо, але вчитель може рекомендувати долучити конкретні зразки. Портфоліо це потужний інструмент, який дозволяє учням бачити свої навчальні досягнення від класу до класу.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      Відібрати та розмістити в портфоліо можна зразки робіт з усіх освітніх галузей, разом із історіями, тестами та проєктами. 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8" name="Picture 6" descr="Medicina y Melodía: Portfolio de valoración de la 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4" y="1150913"/>
            <a:ext cx="5199018" cy="176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818" y="649967"/>
            <a:ext cx="6374675" cy="571164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51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7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Ознаки ефективного портфоліо:</a:t>
            </a:r>
          </a:p>
          <a:p>
            <a:pPr marL="0" indent="0" algn="ctr">
              <a:buNone/>
            </a:pPr>
            <a:endParaRPr lang="ru-RU" sz="51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>
                <a:latin typeface="Bookman Old Style" panose="02050604050505020204" pitchFamily="18" charset="0"/>
              </a:rPr>
              <a:t>вони є організованими збірками робіт, які відібрали учні;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 err="1">
                <a:latin typeface="Bookman Old Style" panose="02050604050505020204" pitchFamily="18" charset="0"/>
              </a:rPr>
              <a:t>їх</a:t>
            </a:r>
            <a:r>
              <a:rPr lang="ru-RU" sz="4300" dirty="0">
                <a:latin typeface="Bookman Old Style" panose="02050604050505020204" pitchFamily="18" charset="0"/>
              </a:rPr>
              <a:t> регулярно оновлюють для забезпечення актуальності та повноти;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>
                <a:latin typeface="Bookman Old Style" panose="02050604050505020204" pitchFamily="18" charset="0"/>
              </a:rPr>
              <a:t> допомагають учням перевіряти свої успіхи;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>
                <a:latin typeface="Bookman Old Style" panose="02050604050505020204" pitchFamily="18" charset="0"/>
              </a:rPr>
              <a:t>доступн</a:t>
            </a:r>
            <a:r>
              <a:rPr lang="en-US" sz="4300" dirty="0">
                <a:latin typeface="Bookman Old Style" panose="02050604050505020204" pitchFamily="18" charset="0"/>
              </a:rPr>
              <a:t>i </a:t>
            </a:r>
            <a:r>
              <a:rPr lang="ru-RU" sz="4300" dirty="0">
                <a:latin typeface="Bookman Old Style" panose="02050604050505020204" pitchFamily="18" charset="0"/>
              </a:rPr>
              <a:t>батькам або особам, які </a:t>
            </a:r>
            <a:r>
              <a:rPr lang="ru-RU" sz="4300" dirty="0" err="1">
                <a:latin typeface="Bookman Old Style" panose="02050604050505020204" pitchFamily="18" charset="0"/>
              </a:rPr>
              <a:t>їх</a:t>
            </a:r>
            <a:r>
              <a:rPr lang="ru-RU" sz="4300" dirty="0">
                <a:latin typeface="Bookman Old Style" panose="02050604050505020204" pitchFamily="18" charset="0"/>
              </a:rPr>
              <a:t> замінюють;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>
                <a:latin typeface="Bookman Old Style" panose="02050604050505020204" pitchFamily="18" charset="0"/>
              </a:rPr>
              <a:t>містять самооцінювання, яке описує учня / ученицю;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>
                <a:latin typeface="Bookman Old Style" panose="02050604050505020204" pitchFamily="18" charset="0"/>
              </a:rPr>
              <a:t>є дороговказом для майбутнього навчання, ілюструють наявний рівень досягнень учня /учениці;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>
                <a:latin typeface="Bookman Old Style" panose="02050604050505020204" pitchFamily="18" charset="0"/>
              </a:rPr>
              <a:t>містять критерії, за якими оцінювали роботу учня /учениці;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4300" dirty="0">
                <a:latin typeface="Bookman Old Style" panose="02050604050505020204" pitchFamily="18" charset="0"/>
              </a:rPr>
              <a:t>залучають різні роботи (малюнки, </a:t>
            </a:r>
            <a:r>
              <a:rPr lang="ru-RU" sz="4300" dirty="0" err="1">
                <a:latin typeface="Bookman Old Style" panose="02050604050505020204" pitchFamily="18" charset="0"/>
              </a:rPr>
              <a:t>аудіо</a:t>
            </a:r>
            <a:r>
              <a:rPr lang="ru-RU" sz="4300" dirty="0">
                <a:latin typeface="Bookman Old Style" panose="02050604050505020204" pitchFamily="18" charset="0"/>
              </a:rPr>
              <a:t>- та відеозаписи, фото графії, графіку, чернетки, журнали й завдання), які демонструють численні досягнення.</a:t>
            </a:r>
          </a:p>
        </p:txBody>
      </p:sp>
      <p:pic>
        <p:nvPicPr>
          <p:cNvPr id="4098" name="Picture 2" descr="Портфоліо копірайтера: Як правильно скласти і оформит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912" y="2194561"/>
            <a:ext cx="2684414" cy="283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94213">
            <a:off x="-248194" y="658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https://www.teachers-corner.co.uk/free-resources/</a:t>
            </a:r>
          </a:p>
        </p:txBody>
      </p:sp>
    </p:spTree>
    <p:extLst>
      <p:ext uri="{BB962C8B-B14F-4D97-AF65-F5344CB8AC3E}">
        <p14:creationId xmlns:p14="http://schemas.microsoft.com/office/powerpoint/2010/main" val="26314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4" y="1303111"/>
            <a:ext cx="8112035" cy="47449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Оцінку часто плутають з оцінюванням.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Оцінка</a:t>
            </a:r>
            <a:r>
              <a:rPr lang="ru-RU" dirty="0">
                <a:latin typeface="Bookman Old Style" panose="02050604050505020204" pitchFamily="18" charset="0"/>
              </a:rPr>
              <a:t> -</a:t>
            </a:r>
            <a:r>
              <a:rPr lang="ru-RU" sz="2400" dirty="0">
                <a:latin typeface="Bookman Old Style" panose="02050604050505020204" pitchFamily="18" charset="0"/>
              </a:rPr>
              <a:t> це </a:t>
            </a:r>
            <a:r>
              <a:rPr lang="uk-UA" sz="2400" dirty="0">
                <a:latin typeface="Bookman Old Style" panose="02050604050505020204" pitchFamily="18" charset="0"/>
              </a:rPr>
              <a:t>судження (думка) щодо якості, значення або цінності відповіді, результату або успішності учня, яка формується відповідно до встановлених критеріїв і стандартів освітньої програми. Завдяки оцінці учні отримують чітке уявлення про те, наскільки добре вони навчаються з огляду на результати </a:t>
            </a:r>
            <a:r>
              <a:rPr lang="ru-RU" sz="2400" dirty="0">
                <a:latin typeface="Bookman Old Style" panose="02050604050505020204" pitchFamily="18" charset="0"/>
              </a:rPr>
              <a:t>навчання.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200" b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2200" b="1" dirty="0">
                <a:latin typeface="Bookman Old Style" panose="02050604050505020204" pitchFamily="18" charset="0"/>
              </a:rPr>
              <a:t>(</a:t>
            </a:r>
            <a:r>
              <a:rPr lang="ru-RU" sz="2200" b="1" dirty="0">
                <a:latin typeface="Bookman Old Style" panose="02050604050505020204" pitchFamily="18" charset="0"/>
              </a:rPr>
              <a:t>Українська для всіх: як навчати тих, для кого українська мова не є рідною / М. Костюк, Хворостяний, І. Унгурян. - Київ.: ТОВ "Видавництво "ЮСТОН", 2021. - 248 с.</a:t>
            </a:r>
            <a:r>
              <a:rPr lang="en-US" sz="2200" b="1" dirty="0">
                <a:latin typeface="Bookman Old Style" panose="02050604050505020204" pitchFamily="18" charset="0"/>
              </a:rPr>
              <a:t>)</a:t>
            </a:r>
            <a:endParaRPr lang="ru-RU" sz="22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8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2125" y="974402"/>
            <a:ext cx="6675119" cy="577378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1800" dirty="0">
                <a:latin typeface="Bookman Old Style" panose="02050604050505020204" pitchFamily="18" charset="0"/>
              </a:rPr>
              <a:t>Зразки робіт не тільки надають достовірну інформацію про те, як учень/учениця виконує навчальну програму, а й забезпечують контекст для оцінювання власної роботи й формулювання значущих цілей навчання</a:t>
            </a:r>
            <a:r>
              <a:rPr lang="ru-RU" sz="1800" dirty="0">
                <a:latin typeface="Bookman Old Style" panose="020506040505050202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Bookman Old Style" panose="02050604050505020204" pitchFamily="18" charset="0"/>
              </a:rPr>
              <a:t>Існує важлива вимога до портфоліо: </a:t>
            </a:r>
            <a:r>
              <a:rPr lang="ru-RU" sz="1800" dirty="0">
                <a:latin typeface="Bookman Old Style" panose="02050604050505020204" pitchFamily="18" charset="0"/>
              </a:rPr>
              <a:t>учн</a:t>
            </a:r>
            <a:r>
              <a:rPr lang="en-US" sz="1800" dirty="0">
                <a:latin typeface="Bookman Old Style" panose="02050604050505020204" pitchFamily="18" charset="0"/>
              </a:rPr>
              <a:t>i </a:t>
            </a:r>
            <a:r>
              <a:rPr lang="ru-RU" sz="1800" dirty="0">
                <a:latin typeface="Bookman Old Style" panose="02050604050505020204" pitchFamily="18" charset="0"/>
              </a:rPr>
              <a:t>повинні долучати до нього письмові роздуми, пояснюючи, чому вони обрали певний зразок роботи.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latin typeface="Bookman Old Style" panose="02050604050505020204" pitchFamily="18" charset="0"/>
              </a:rPr>
              <a:t>Сила портфоліо </a:t>
            </a:r>
            <a:r>
              <a:rPr lang="ru-RU" sz="1800" dirty="0">
                <a:latin typeface="Bookman Old Style" panose="02050604050505020204" pitchFamily="18" charset="0"/>
              </a:rPr>
              <a:t>в цих описах, реакціях і метакогнітивних роздумах. Деякі учні опановують майстерність викладу описів й особистих міркувань про свою роботу без будь-</a:t>
            </a:r>
            <a:r>
              <a:rPr lang="ru-RU" sz="1800" dirty="0" err="1">
                <a:latin typeface="Bookman Old Style" panose="02050604050505020204" pitchFamily="18" charset="0"/>
              </a:rPr>
              <a:t>яких</a:t>
            </a:r>
            <a:r>
              <a:rPr lang="ru-RU" sz="1800" dirty="0">
                <a:latin typeface="Bookman Old Style" panose="02050604050505020204" pitchFamily="18" charset="0"/>
              </a:rPr>
              <a:t> п</a:t>
            </a:r>
            <a:r>
              <a:rPr lang="en-US" sz="1800" dirty="0" err="1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дказок. Учням, яким складно вир</a:t>
            </a:r>
            <a:r>
              <a:rPr lang="en-US" sz="1800" dirty="0">
                <a:latin typeface="Bookman Old Style" panose="02050604050505020204" pitchFamily="18" charset="0"/>
              </a:rPr>
              <a:t>i</a:t>
            </a:r>
            <a:r>
              <a:rPr lang="ru-RU" sz="1800" dirty="0">
                <a:latin typeface="Bookman Old Style" panose="02050604050505020204" pitchFamily="18" charset="0"/>
              </a:rPr>
              <a:t>шити, що писати, допоможуть такі речення: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Це ессе показує, що я знаю про...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Я пишаюся цим ессе, тому що...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Люди, які знали мене минулого року, ніколи б не повірили, що я написав(-ла) це ессе, тому що...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Це ессе був для мене найб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льшим викликом, тому що...  моїм (моєму) (батькам, другові / подрузі, учителеві / вчительці) сподобався це ессе, тому що...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Важлива річ, яку я в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дкрив(-ла) стосовно себе, - це…</a:t>
            </a:r>
          </a:p>
        </p:txBody>
      </p:sp>
      <p:pic>
        <p:nvPicPr>
          <p:cNvPr id="4" name="Picture 2" descr="Портфоліо копірайтера: Як правильно скласти і оформит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994"/>
            <a:ext cx="2684414" cy="2837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0" y="1433740"/>
            <a:ext cx="826878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Співбесіди</a:t>
            </a:r>
            <a:r>
              <a:rPr lang="ru-RU" sz="2000" dirty="0">
                <a:latin typeface="Bookman Old Style" panose="02050604050505020204" pitchFamily="18" charset="0"/>
              </a:rPr>
              <a:t> - це зазвичай коротк</a:t>
            </a:r>
            <a:r>
              <a:rPr lang="en-US" sz="2000" dirty="0">
                <a:latin typeface="Bookman Old Style" panose="02050604050505020204" pitchFamily="18" charset="0"/>
              </a:rPr>
              <a:t>i </a:t>
            </a:r>
            <a:r>
              <a:rPr lang="ru-RU" sz="2000" dirty="0">
                <a:latin typeface="Bookman Old Style" panose="02050604050505020204" pitchFamily="18" charset="0"/>
              </a:rPr>
              <a:t>неформальн</a:t>
            </a:r>
            <a:r>
              <a:rPr lang="en-US" sz="2000" dirty="0">
                <a:latin typeface="Bookman Old Style" panose="02050604050505020204" pitchFamily="18" charset="0"/>
              </a:rPr>
              <a:t>i </a:t>
            </a:r>
            <a:r>
              <a:rPr lang="ru-RU" sz="2000" dirty="0" err="1">
                <a:latin typeface="Bookman Old Style" panose="02050604050505020204" pitchFamily="18" charset="0"/>
              </a:rPr>
              <a:t>зустр</a:t>
            </a:r>
            <a:r>
              <a:rPr lang="en-US" sz="2000" dirty="0">
                <a:latin typeface="Bookman Old Style" panose="02050604050505020204" pitchFamily="18" charset="0"/>
              </a:rPr>
              <a:t>i</a:t>
            </a:r>
            <a:r>
              <a:rPr lang="ru-RU" sz="2000" dirty="0">
                <a:latin typeface="Bookman Old Style" panose="02050604050505020204" pitchFamily="18" charset="0"/>
              </a:rPr>
              <a:t>ч</a:t>
            </a:r>
            <a:r>
              <a:rPr lang="en-US" sz="2000" dirty="0">
                <a:latin typeface="Bookman Old Style" panose="02050604050505020204" pitchFamily="18" charset="0"/>
              </a:rPr>
              <a:t>i, </a:t>
            </a:r>
            <a:r>
              <a:rPr lang="ru-RU" sz="2000" dirty="0">
                <a:latin typeface="Bookman Old Style" panose="02050604050505020204" pitchFamily="18" charset="0"/>
              </a:rPr>
              <a:t>як</a:t>
            </a:r>
            <a:r>
              <a:rPr lang="en-US" sz="2000" dirty="0">
                <a:latin typeface="Bookman Old Style" panose="02050604050505020204" pitchFamily="18" charset="0"/>
              </a:rPr>
              <a:t>i </a:t>
            </a:r>
            <a:r>
              <a:rPr lang="ru-RU" sz="2000" dirty="0">
                <a:latin typeface="Bookman Old Style" panose="02050604050505020204" pitchFamily="18" charset="0"/>
              </a:rPr>
              <a:t>проводять з окремими учнями або невеликою групою учнів. Вони передбачають діагностичне спілкування, запитання та в</a:t>
            </a:r>
            <a:r>
              <a:rPr lang="en-US" sz="2000" dirty="0">
                <a:latin typeface="Bookman Old Style" panose="02050604050505020204" pitchFamily="18" charset="0"/>
              </a:rPr>
              <a:t>i</a:t>
            </a:r>
            <a:r>
              <a:rPr lang="ru-RU" sz="2000" dirty="0">
                <a:latin typeface="Bookman Old Style" panose="02050604050505020204" pitchFamily="18" charset="0"/>
              </a:rPr>
              <a:t>дпов</a:t>
            </a:r>
            <a:r>
              <a:rPr lang="en-US" sz="2000" dirty="0">
                <a:latin typeface="Bookman Old Style" panose="02050604050505020204" pitchFamily="18" charset="0"/>
              </a:rPr>
              <a:t>i</a:t>
            </a:r>
            <a:r>
              <a:rPr lang="ru-RU" sz="2000" dirty="0">
                <a:latin typeface="Bookman Old Style" panose="02050604050505020204" pitchFamily="18" charset="0"/>
              </a:rPr>
              <a:t>д</a:t>
            </a:r>
            <a:r>
              <a:rPr lang="en-US" sz="2000" dirty="0">
                <a:latin typeface="Bookman Old Style" panose="02050604050505020204" pitchFamily="18" charset="0"/>
              </a:rPr>
              <a:t>i. 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Мета співбесід: </a:t>
            </a:r>
            <a:r>
              <a:rPr lang="ru-RU" sz="2000" dirty="0">
                <a:latin typeface="Bookman Old Style" panose="02050604050505020204" pitchFamily="18" charset="0"/>
              </a:rPr>
              <a:t>дати учням і вчителеві / вчительці можливість обговорити сильні сторони навчання й напрями, які потребують удосконалення; визначити цілі навчання:</a:t>
            </a:r>
          </a:p>
        </p:txBody>
      </p:sp>
      <p:pic>
        <p:nvPicPr>
          <p:cNvPr id="1026" name="Picture 2" descr="ОНЛАЙН-СПІВБЕСІДА З РОБОТОДАВЦЕМ: ЛАЙФХАКИ ВІД СЛУЖБИ ЗАЙНЯТОСТІ »  Управління Держпраці у Хмельницькій област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58265"/>
            <a:ext cx="3866607" cy="21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94" y="1703035"/>
            <a:ext cx="4232365" cy="4794226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200" dirty="0">
                <a:latin typeface="Bookman Old Style" panose="02050604050505020204" pitchFamily="18" charset="0"/>
              </a:rPr>
              <a:t>1</a:t>
            </a:r>
            <a:r>
              <a:rPr lang="ru-RU" sz="1300" dirty="0">
                <a:latin typeface="Bookman Old Style" panose="02050604050505020204" pitchFamily="18" charset="0"/>
              </a:rPr>
              <a:t>. 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Тон співбесіди повинен бути спокійним і доброзичливим, а к</a:t>
            </a:r>
            <a:r>
              <a:rPr lang="en-US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льк</a:t>
            </a:r>
            <a:r>
              <a:rPr lang="en-US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i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сть тем для обговорення обмеженою. Учні мають знати про мету співбесіди й очікування від учасник</a:t>
            </a:r>
            <a:r>
              <a:rPr lang="en-US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i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ще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до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її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початку.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300" dirty="0">
                <a:latin typeface="Bookman Old Style" panose="02050604050505020204" pitchFamily="18" charset="0"/>
              </a:rPr>
              <a:t>2. Модеруйте співбесіди, виокремлюйте час для обговоренна різних питань.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300" dirty="0">
                <a:latin typeface="Bookman Old Style" panose="02050604050505020204" pitchFamily="18" charset="0"/>
              </a:rPr>
              <a:t>3.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Записуйте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імена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окремих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учнів у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календарі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класу, щоб вони знали день проведення співбесіди.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300" dirty="0">
                <a:latin typeface="Bookman Old Style" panose="02050604050505020204" pitchFamily="18" charset="0"/>
              </a:rPr>
              <a:t>4. </a:t>
            </a:r>
            <a:r>
              <a:rPr lang="ru-RU" sz="1300" dirty="0" err="1">
                <a:latin typeface="Bookman Old Style" panose="02050604050505020204" pitchFamily="18" charset="0"/>
              </a:rPr>
              <a:t>Користуйтеся</a:t>
            </a:r>
            <a:r>
              <a:rPr lang="ru-RU" sz="1300" dirty="0">
                <a:latin typeface="Bookman Old Style" panose="02050604050505020204" pitchFamily="18" charset="0"/>
              </a:rPr>
              <a:t> списком класу, щоб </a:t>
            </a:r>
            <a:r>
              <a:rPr lang="ru-RU" sz="1300" dirty="0" err="1">
                <a:latin typeface="Bookman Old Style" panose="02050604050505020204" pitchFamily="18" charset="0"/>
              </a:rPr>
              <a:t>гарантувати</a:t>
            </a:r>
            <a:r>
              <a:rPr lang="ru-RU" sz="1300" dirty="0">
                <a:latin typeface="Bookman Old Style" panose="02050604050505020204" pitchFamily="18" charset="0"/>
              </a:rPr>
              <a:t> участь усіх учнів в </a:t>
            </a:r>
            <a:r>
              <a:rPr lang="ru-RU" sz="1300" dirty="0" err="1">
                <a:latin typeface="Bookman Old Style" panose="02050604050505020204" pitchFamily="18" charset="0"/>
              </a:rPr>
              <a:t>iндивiдуальних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latin typeface="Bookman Old Style" panose="02050604050505020204" pitchFamily="18" charset="0"/>
              </a:rPr>
              <a:t>співбесідах</a:t>
            </a:r>
            <a:r>
              <a:rPr lang="ru-RU" sz="1300" dirty="0">
                <a:latin typeface="Bookman Old Style" panose="020506040505050202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300" dirty="0">
                <a:latin typeface="Bookman Old Style" panose="02050604050505020204" pitchFamily="18" charset="0"/>
              </a:rPr>
              <a:t>5. </a:t>
            </a:r>
            <a:r>
              <a:rPr lang="ru-RU" sz="1300" dirty="0" err="1">
                <a:latin typeface="Bookman Old Style" panose="02050604050505020204" pitchFamily="18" charset="0"/>
              </a:rPr>
              <a:t>Перевірте</a:t>
            </a:r>
            <a:r>
              <a:rPr lang="ru-RU" sz="1300" dirty="0">
                <a:latin typeface="Bookman Old Style" panose="02050604050505020204" pitchFamily="18" charset="0"/>
              </a:rPr>
              <a:t>, щоб </a:t>
            </a:r>
            <a:r>
              <a:rPr lang="ru-RU" sz="1300" dirty="0" err="1">
                <a:latin typeface="Bookman Old Style" panose="02050604050505020204" pitchFamily="18" charset="0"/>
              </a:rPr>
              <a:t>усі</a:t>
            </a:r>
            <a:r>
              <a:rPr lang="ru-RU" sz="1300" dirty="0">
                <a:latin typeface="Bookman Old Style" panose="02050604050505020204" pitchFamily="18" charset="0"/>
              </a:rPr>
              <a:t> учні </a:t>
            </a:r>
            <a:r>
              <a:rPr lang="ru-RU" sz="1300" dirty="0" err="1">
                <a:latin typeface="Bookman Old Style" panose="02050604050505020204" pitchFamily="18" charset="0"/>
              </a:rPr>
              <a:t>записалися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latin typeface="Bookman Old Style" panose="02050604050505020204" pitchFamily="18" charset="0"/>
              </a:rPr>
              <a:t>принаймні</a:t>
            </a:r>
            <a:r>
              <a:rPr lang="ru-RU" sz="1300" dirty="0">
                <a:latin typeface="Bookman Old Style" panose="02050604050505020204" pitchFamily="18" charset="0"/>
              </a:rPr>
              <a:t> на </a:t>
            </a:r>
            <a:r>
              <a:rPr lang="ru-RU" sz="1300" dirty="0" err="1">
                <a:latin typeface="Bookman Old Style" panose="02050604050505020204" pitchFamily="18" charset="0"/>
              </a:rPr>
              <a:t>мінімальну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latin typeface="Bookman Old Style" panose="02050604050505020204" pitchFamily="18" charset="0"/>
              </a:rPr>
              <a:t>кількість</a:t>
            </a:r>
            <a:r>
              <a:rPr lang="ru-RU" sz="1300" dirty="0"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latin typeface="Bookman Old Style" panose="02050604050505020204" pitchFamily="18" charset="0"/>
              </a:rPr>
              <a:t>зустрічей</a:t>
            </a:r>
            <a:r>
              <a:rPr lang="ru-RU" sz="1300" dirty="0">
                <a:latin typeface="Bookman Old Style" panose="02050604050505020204" pitchFamily="18" charset="0"/>
              </a:rPr>
              <a:t> (ї </a:t>
            </a:r>
            <a:r>
              <a:rPr lang="ru-RU" sz="1300" dirty="0" err="1">
                <a:latin typeface="Bookman Old Style" panose="02050604050505020204" pitchFamily="18" charset="0"/>
              </a:rPr>
              <a:t>визначає</a:t>
            </a:r>
            <a:r>
              <a:rPr lang="ru-RU" sz="1300" dirty="0">
                <a:latin typeface="Bookman Old Style" panose="02050604050505020204" pitchFamily="18" charset="0"/>
              </a:rPr>
              <a:t> вчитель / </a:t>
            </a:r>
            <a:r>
              <a:rPr lang="ru-RU" sz="1300" dirty="0" err="1">
                <a:latin typeface="Bookman Old Style" panose="02050604050505020204" pitchFamily="18" charset="0"/>
              </a:rPr>
              <a:t>вчителька</a:t>
            </a:r>
            <a:r>
              <a:rPr lang="ru-RU" sz="1300" dirty="0">
                <a:latin typeface="Bookman Old Style" panose="02050604050505020204" pitchFamily="18" charset="0"/>
              </a:rPr>
              <a:t>) </a:t>
            </a:r>
            <a:r>
              <a:rPr lang="ru-RU" sz="1300" dirty="0" err="1">
                <a:latin typeface="Bookman Old Style" panose="02050604050505020204" pitchFamily="18" charset="0"/>
              </a:rPr>
              <a:t>впродовж</a:t>
            </a:r>
            <a:r>
              <a:rPr lang="ru-RU" sz="1300" dirty="0">
                <a:latin typeface="Bookman Old Style" panose="02050604050505020204" pitchFamily="18" charset="0"/>
              </a:rPr>
              <a:t> семестру.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300" dirty="0">
                <a:latin typeface="Bookman Old Style" panose="02050604050505020204" pitchFamily="18" charset="0"/>
              </a:rPr>
              <a:t>6.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Плануйте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п'яти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-,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десятихвилинні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співбесіди щодо оцінювання,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присвячені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певному</a:t>
            </a:r>
            <a:r>
              <a:rPr lang="ru-RU" sz="13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3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питанню</a:t>
            </a:r>
            <a:r>
              <a:rPr lang="ru-RU" sz="1300" dirty="0">
                <a:latin typeface="Bookman Old Style" panose="020506040505050202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200" dirty="0">
              <a:latin typeface="Bookman Old Style" panose="02050604050505020204" pitchFamily="18" charset="0"/>
            </a:endParaRPr>
          </a:p>
          <a:p>
            <a:pPr>
              <a:lnSpc>
                <a:spcPct val="100000"/>
              </a:lnSpc>
            </a:pP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5695" y="1695947"/>
            <a:ext cx="4193176" cy="4801314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latin typeface="Bookman Old Style" panose="02050604050505020204" pitchFamily="18" charset="0"/>
              </a:rPr>
              <a:t>7. 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Підтримуйте дружню, невимушену атмосферу, що сприяє підвищенню довіри.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Bookman Old Style" panose="02050604050505020204" pitchFamily="18" charset="0"/>
              </a:rPr>
              <a:t>8. 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Частіше проводьте співбесіди з учнями, як</a:t>
            </a:r>
            <a:r>
              <a:rPr lang="en-US" sz="1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</a:t>
            </a:r>
            <a:r>
              <a:rPr lang="en-US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зазнають труднощів</a:t>
            </a:r>
            <a:r>
              <a:rPr lang="ru-RU" sz="1200" dirty="0">
                <a:latin typeface="Bookman Old Style" panose="020506040505050202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Bookman Old Style" panose="02050604050505020204" pitchFamily="18" charset="0"/>
              </a:rPr>
              <a:t>9. 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Під час співбесід зосереджуйтеся лише на одній або двох темах. 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Bookman Old Style" panose="02050604050505020204" pitchFamily="18" charset="0"/>
              </a:rPr>
              <a:t>10.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Починайте й кожну співбесіду на </a:t>
            </a:r>
            <a:r>
              <a:rPr lang="ru-RU" sz="1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позитивн</a:t>
            </a:r>
            <a:r>
              <a:rPr lang="en-US" sz="1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i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й </a:t>
            </a:r>
            <a:r>
              <a:rPr lang="ru-RU" sz="12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ноті</a:t>
            </a:r>
            <a:r>
              <a:rPr lang="ru-RU" sz="1200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200" dirty="0">
                <a:latin typeface="Bookman Old Style" panose="02050604050505020204" pitchFamily="18" charset="0"/>
              </a:rPr>
              <a:t>11. На </a:t>
            </a:r>
            <a:r>
              <a:rPr lang="ru-RU" sz="1200" dirty="0" err="1">
                <a:latin typeface="Bookman Old Style" panose="02050604050505020204" pitchFamily="18" charset="0"/>
              </a:rPr>
              <a:t>групових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співбесідах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кожен</a:t>
            </a:r>
            <a:r>
              <a:rPr lang="ru-RU" sz="1200" dirty="0">
                <a:latin typeface="Bookman Old Style" panose="02050604050505020204" pitchFamily="18" charset="0"/>
              </a:rPr>
              <a:t> учасник має </a:t>
            </a:r>
            <a:r>
              <a:rPr lang="ru-RU" sz="1200" dirty="0" err="1">
                <a:latin typeface="Bookman Old Style" panose="02050604050505020204" pitchFamily="18" charset="0"/>
              </a:rPr>
              <a:t>змогу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розповісти</a:t>
            </a:r>
            <a:r>
              <a:rPr lang="ru-RU" sz="1200" dirty="0">
                <a:latin typeface="Bookman Old Style" panose="02050604050505020204" pitchFamily="18" charset="0"/>
              </a:rPr>
              <a:t> про свою роботу, </a:t>
            </a:r>
            <a:r>
              <a:rPr lang="ru-RU" sz="1200" dirty="0" err="1">
                <a:latin typeface="Bookman Old Style" panose="02050604050505020204" pitchFamily="18" charset="0"/>
              </a:rPr>
              <a:t>звернути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увагу</a:t>
            </a:r>
            <a:r>
              <a:rPr lang="ru-RU" sz="1200" dirty="0">
                <a:latin typeface="Bookman Old Style" panose="02050604050505020204" pitchFamily="18" charset="0"/>
              </a:rPr>
              <a:t> на те, </a:t>
            </a:r>
            <a:r>
              <a:rPr lang="ru-RU" sz="1200" dirty="0" err="1">
                <a:latin typeface="Bookman Old Style" panose="02050604050505020204" pitchFamily="18" charset="0"/>
              </a:rPr>
              <a:t>чим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він</a:t>
            </a:r>
            <a:r>
              <a:rPr lang="ru-RU" sz="1200" dirty="0">
                <a:latin typeface="Bookman Old Style" panose="02050604050505020204" pitchFamily="18" charset="0"/>
              </a:rPr>
              <a:t> або вона </a:t>
            </a:r>
            <a:r>
              <a:rPr lang="ru-RU" sz="1200" dirty="0" err="1">
                <a:latin typeface="Bookman Old Style" panose="02050604050505020204" pitchFamily="18" charset="0"/>
              </a:rPr>
              <a:t>пишається</a:t>
            </a:r>
            <a:r>
              <a:rPr lang="ru-RU" sz="1200" dirty="0">
                <a:latin typeface="Bookman Old Style" panose="02050604050505020204" pitchFamily="18" charset="0"/>
              </a:rPr>
              <a:t>, </a:t>
            </a:r>
            <a:r>
              <a:rPr lang="ru-RU" sz="1200" dirty="0" err="1">
                <a:latin typeface="Bookman Old Style" panose="02050604050505020204" pitchFamily="18" charset="0"/>
              </a:rPr>
              <a:t>поставити</a:t>
            </a:r>
            <a:r>
              <a:rPr lang="ru-RU" sz="1200" dirty="0">
                <a:latin typeface="Bookman Old Style" panose="02050604050505020204" pitchFamily="18" charset="0"/>
              </a:rPr>
              <a:t> запитання. </a:t>
            </a:r>
            <a:r>
              <a:rPr lang="ru-RU" sz="1200" dirty="0" err="1">
                <a:latin typeface="Bookman Old Style" panose="02050604050505020204" pitchFamily="18" charset="0"/>
              </a:rPr>
              <a:t>Інші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учасники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вказують</a:t>
            </a:r>
            <a:r>
              <a:rPr lang="ru-RU" sz="1200" dirty="0">
                <a:latin typeface="Bookman Old Style" panose="02050604050505020204" pitchFamily="18" charset="0"/>
              </a:rPr>
              <a:t>, що </a:t>
            </a:r>
            <a:r>
              <a:rPr lang="ru-RU" sz="1200" dirty="0" err="1">
                <a:latin typeface="Bookman Old Style" panose="02050604050505020204" pitchFamily="18" charset="0"/>
              </a:rPr>
              <a:t>ім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подобається</a:t>
            </a:r>
            <a:r>
              <a:rPr lang="ru-RU" sz="1200" dirty="0">
                <a:latin typeface="Bookman Old Style" panose="02050604050505020204" pitchFamily="18" charset="0"/>
              </a:rPr>
              <a:t> в </a:t>
            </a:r>
            <a:r>
              <a:rPr lang="ru-RU" sz="1200" dirty="0" err="1">
                <a:latin typeface="Bookman Old Style" panose="02050604050505020204" pitchFamily="18" charset="0"/>
              </a:rPr>
              <a:t>роботі</a:t>
            </a:r>
            <a:r>
              <a:rPr lang="ru-RU" sz="1200" dirty="0">
                <a:latin typeface="Bookman Old Style" panose="02050604050505020204" pitchFamily="18" charset="0"/>
              </a:rPr>
              <a:t> учня /учениці, і </a:t>
            </a:r>
            <a:r>
              <a:rPr lang="ru-RU" sz="1200" dirty="0" err="1">
                <a:latin typeface="Bookman Old Style" panose="02050604050505020204" pitchFamily="18" charset="0"/>
              </a:rPr>
              <a:t>роблять</a:t>
            </a:r>
            <a:r>
              <a:rPr lang="ru-RU" sz="1200" dirty="0">
                <a:latin typeface="Bookman Old Style" panose="02050604050505020204" pitchFamily="18" charset="0"/>
              </a:rPr>
              <a:t> пропозиції щодо </a:t>
            </a:r>
            <a:r>
              <a:rPr lang="ru-RU" sz="1200" dirty="0" err="1">
                <a:latin typeface="Bookman Old Style" panose="02050604050505020204" pitchFamily="18" charset="0"/>
              </a:rPr>
              <a:t>її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вдосконалення</a:t>
            </a:r>
            <a:r>
              <a:rPr lang="ru-RU" sz="1200" dirty="0">
                <a:latin typeface="Bookman Old Style" panose="02050604050505020204" pitchFamily="18" charset="0"/>
              </a:rPr>
              <a:t>. Учителеві / вчительці </a:t>
            </a:r>
            <a:r>
              <a:rPr lang="ru-RU" sz="1200" dirty="0" err="1">
                <a:latin typeface="Bookman Old Style" panose="02050604050505020204" pitchFamily="18" charset="0"/>
              </a:rPr>
              <a:t>варто</a:t>
            </a:r>
            <a:r>
              <a:rPr lang="ru-RU" sz="1200" dirty="0">
                <a:latin typeface="Bookman Old Style" panose="02050604050505020204" pitchFamily="18" charset="0"/>
              </a:rPr>
              <a:t> </a:t>
            </a:r>
            <a:r>
              <a:rPr lang="ru-RU" sz="1200" dirty="0" err="1">
                <a:latin typeface="Bookman Old Style" panose="02050604050505020204" pitchFamily="18" charset="0"/>
              </a:rPr>
              <a:t>спостерігати</a:t>
            </a:r>
            <a:r>
              <a:rPr lang="ru-RU" sz="1200" dirty="0">
                <a:latin typeface="Bookman Old Style" panose="02050604050505020204" pitchFamily="18" charset="0"/>
              </a:rPr>
              <a:t> й робити </a:t>
            </a:r>
            <a:r>
              <a:rPr lang="ru-RU" sz="1200" dirty="0" err="1">
                <a:latin typeface="Bookman Old Style" panose="02050604050505020204" pitchFamily="18" charset="0"/>
              </a:rPr>
              <a:t>ситуативні</a:t>
            </a:r>
            <a:r>
              <a:rPr lang="ru-RU" sz="1200" dirty="0">
                <a:latin typeface="Bookman Old Style" panose="02050604050505020204" pitchFamily="18" charset="0"/>
              </a:rPr>
              <a:t> нотатки.</a:t>
            </a:r>
          </a:p>
          <a:p>
            <a:pPr algn="just">
              <a:lnSpc>
                <a:spcPct val="150000"/>
              </a:lnSpc>
            </a:pP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851" y="839936"/>
            <a:ext cx="546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Поради щодо проведення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співбесід із учнями</a:t>
            </a:r>
          </a:p>
        </p:txBody>
      </p:sp>
      <p:sp>
        <p:nvSpPr>
          <p:cNvPr id="7" name="Овал 6"/>
          <p:cNvSpPr/>
          <p:nvPr/>
        </p:nvSpPr>
        <p:spPr>
          <a:xfrm>
            <a:off x="718457" y="83235"/>
            <a:ext cx="1645920" cy="1527409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297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/>
        </p:blipFill>
        <p:spPr>
          <a:xfrm>
            <a:off x="336587" y="1254034"/>
            <a:ext cx="8350212" cy="460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4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04760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Використані ресурси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803" y="1760311"/>
            <a:ext cx="8706394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Наказ МОН №</a:t>
            </a:r>
            <a:r>
              <a:rPr lang="en-US" sz="1400" dirty="0">
                <a:latin typeface="Bookman Old Style" panose="02050604050505020204" pitchFamily="18" charset="0"/>
              </a:rPr>
              <a:t> 289 </a:t>
            </a:r>
            <a:r>
              <a:rPr lang="ru-RU" sz="1400" dirty="0">
                <a:latin typeface="Bookman Old Style" panose="02050604050505020204" pitchFamily="18" charset="0"/>
              </a:rPr>
              <a:t>від 01 квітня 2022 року «Про затвердження методичних рекомендацій щодо оцінювання навчальних досягнень учнів 5-6 </a:t>
            </a:r>
            <a:r>
              <a:rPr lang="ru-RU" sz="1400" dirty="0" err="1">
                <a:latin typeface="Bookman Old Style" panose="02050604050505020204" pitchFamily="18" charset="0"/>
              </a:rPr>
              <a:t>класів</a:t>
            </a:r>
            <a:r>
              <a:rPr lang="ru-RU" sz="1400" dirty="0">
                <a:latin typeface="Bookman Old Style" panose="02050604050505020204" pitchFamily="18" charset="0"/>
              </a:rPr>
              <a:t>, які здобувають освіту відповідно нового Державного стандарту </a:t>
            </a:r>
            <a:r>
              <a:rPr lang="ru-RU" sz="1400" dirty="0" err="1">
                <a:latin typeface="Bookman Old Style" panose="02050604050505020204" pitchFamily="18" charset="0"/>
              </a:rPr>
              <a:t>базової</a:t>
            </a:r>
            <a:r>
              <a:rPr lang="ru-RU" sz="1400" dirty="0">
                <a:latin typeface="Bookman Old Style" panose="02050604050505020204" pitchFamily="18" charset="0"/>
              </a:rPr>
              <a:t> середньої освіти.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Вебінар «Формувальне оцінювання»: </a:t>
            </a:r>
            <a:r>
              <a:rPr lang="en-US" sz="1400" dirty="0">
                <a:latin typeface="Bookman Old Style" panose="02050604050505020204" pitchFamily="18" charset="0"/>
                <a:hlinkClick r:id="rId2"/>
              </a:rPr>
              <a:t>https://www.youtube.com/watch?v=Agm21SkpbNs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>
                <a:latin typeface="Bookman Old Style" panose="02050604050505020204" pitchFamily="18" charset="0"/>
              </a:rPr>
              <a:t>Вебінар «Оцінювання в 5 класі НУШ»: </a:t>
            </a:r>
            <a:r>
              <a:rPr lang="en-US" sz="1400" dirty="0">
                <a:latin typeface="Bookman Old Style" panose="02050604050505020204" pitchFamily="18" charset="0"/>
                <a:hlinkClick r:id="rId3"/>
              </a:rPr>
              <a:t>https://www.youtube.com/watch?v=QAR57iq348o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>
                <a:latin typeface="Bookman Old Style" panose="02050604050505020204" pitchFamily="18" charset="0"/>
              </a:rPr>
              <a:t>Вебінар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Наурок</a:t>
            </a:r>
            <a:r>
              <a:rPr lang="ru-RU" sz="1400" dirty="0">
                <a:latin typeface="Bookman Old Style" panose="02050604050505020204" pitchFamily="18" charset="0"/>
              </a:rPr>
              <a:t>: </a:t>
            </a:r>
            <a:r>
              <a:rPr lang="en-US" sz="1400" dirty="0">
                <a:latin typeface="Bookman Old Style" panose="02050604050505020204" pitchFamily="18" charset="0"/>
                <a:hlinkClick r:id="rId4"/>
              </a:rPr>
              <a:t>https://www.youtube.com/watch?v=88216NW5LW8&amp;t=510s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>
                <a:latin typeface="Bookman Old Style" panose="02050604050505020204" pitchFamily="18" charset="0"/>
              </a:rPr>
              <a:t>Вебінар</a:t>
            </a:r>
            <a:r>
              <a:rPr lang="ru-RU" sz="1400" dirty="0">
                <a:latin typeface="Bookman Old Style" panose="02050604050505020204" pitchFamily="18" charset="0"/>
              </a:rPr>
              <a:t> ЦПРПП Київ: </a:t>
            </a:r>
            <a:r>
              <a:rPr lang="en-US" sz="1400" dirty="0">
                <a:latin typeface="Bookman Old Style" panose="02050604050505020204" pitchFamily="18" charset="0"/>
                <a:hlinkClick r:id="rId5"/>
              </a:rPr>
              <a:t>https://www.youtube.com/watch?v=2tKNZkfEoMg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err="1">
                <a:latin typeface="Bookman Old Style" panose="02050604050505020204" pitchFamily="18" charset="0"/>
              </a:rPr>
              <a:t>Воркшоп</a:t>
            </a:r>
            <a:r>
              <a:rPr lang="ru-RU" sz="1600" dirty="0">
                <a:latin typeface="Bookman Old Style" panose="02050604050505020204" pitchFamily="18" charset="0"/>
              </a:rPr>
              <a:t> від </a:t>
            </a:r>
            <a:r>
              <a:rPr lang="ru-RU" sz="1600" dirty="0" err="1">
                <a:latin typeface="Bookman Old Style" panose="02050604050505020204" pitchFamily="18" charset="0"/>
              </a:rPr>
              <a:t>канадської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вчительки</a:t>
            </a:r>
            <a:r>
              <a:rPr lang="ru-RU" sz="1600" dirty="0">
                <a:latin typeface="Bookman Old Style" panose="02050604050505020204" pitchFamily="18" charset="0"/>
              </a:rPr>
              <a:t> "Формувальне оцінювання на </a:t>
            </a:r>
            <a:r>
              <a:rPr lang="ru-RU" sz="1600" dirty="0" err="1">
                <a:latin typeface="Bookman Old Style" panose="02050604050505020204" pitchFamily="18" charset="0"/>
              </a:rPr>
              <a:t>практиці</a:t>
            </a:r>
            <a:r>
              <a:rPr lang="ru-RU" sz="1600" dirty="0">
                <a:latin typeface="Bookman Old Style" panose="02050604050505020204" pitchFamily="18" charset="0"/>
              </a:rPr>
              <a:t>»: </a:t>
            </a:r>
            <a:r>
              <a:rPr lang="en-US" sz="1600" dirty="0">
                <a:latin typeface="Bookman Old Style" panose="02050604050505020204" pitchFamily="18" charset="0"/>
                <a:hlinkClick r:id="rId6"/>
              </a:rPr>
              <a:t>https://www.youtube.com/watch?v=VPvk6wKn4PA&amp;t=605s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endParaRPr lang="en-US" sz="1600" dirty="0">
              <a:latin typeface="Bookman Old Style" panose="0205060405050502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>
                <a:latin typeface="Bookman Old Style" panose="02050604050505020204" pitchFamily="18" charset="0"/>
              </a:rPr>
              <a:t>Інструменти</a:t>
            </a:r>
            <a:r>
              <a:rPr lang="ru-RU" sz="1400" dirty="0">
                <a:latin typeface="Bookman Old Style" panose="02050604050505020204" pitchFamily="18" charset="0"/>
              </a:rPr>
              <a:t> формувального оцінювання у </a:t>
            </a:r>
            <a:r>
              <a:rPr lang="ru-RU" sz="1400" dirty="0" err="1">
                <a:latin typeface="Bookman Old Style" panose="02050604050505020204" pitchFamily="18" charset="0"/>
              </a:rPr>
              <a:t>роботі</a:t>
            </a:r>
            <a:r>
              <a:rPr lang="ru-RU" sz="1400" dirty="0">
                <a:latin typeface="Bookman Old Style" panose="02050604050505020204" pitchFamily="18" charset="0"/>
              </a:rPr>
              <a:t> вчителя</a:t>
            </a:r>
            <a:r>
              <a:rPr lang="en-US" sz="1400" dirty="0">
                <a:latin typeface="Bookman Old Style" panose="02050604050505020204" pitchFamily="18" charset="0"/>
              </a:rPr>
              <a:t>: </a:t>
            </a:r>
            <a:r>
              <a:rPr lang="en-US" sz="1400" dirty="0">
                <a:latin typeface="Bookman Old Style" panose="02050604050505020204" pitchFamily="18" charset="0"/>
                <a:hlinkClick r:id="rId7"/>
              </a:rPr>
              <a:t>https://www.youtube.com/watch?v=qlJK9baU2_I</a:t>
            </a:r>
            <a:r>
              <a:rPr lang="en-US" sz="1400" dirty="0">
                <a:latin typeface="Bookman Old Style" panose="02050604050505020204" pitchFamily="18" charset="0"/>
              </a:rPr>
              <a:t> </a:t>
            </a:r>
            <a:endParaRPr lang="ru-RU" sz="1400" dirty="0">
              <a:latin typeface="Bookman Old Style" panose="0205060405050502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>
                <a:latin typeface="Bookman Old Style" panose="02050604050505020204" pitchFamily="18" charset="0"/>
                <a:hlinkClick r:id="rId8"/>
              </a:rPr>
              <a:t>Розвиток</a:t>
            </a:r>
            <a:r>
              <a:rPr lang="ru-RU" sz="1400" dirty="0">
                <a:latin typeface="Bookman Old Style" panose="02050604050505020204" pitchFamily="18" charset="0"/>
                <a:hlinkClick r:id="rId8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  <a:hlinkClick r:id="rId8"/>
              </a:rPr>
              <a:t>дитини</a:t>
            </a:r>
            <a:r>
              <a:rPr lang="ru-RU" sz="1400" dirty="0">
                <a:latin typeface="Bookman Old Style" panose="02050604050505020204" pitchFamily="18" charset="0"/>
                <a:hlinkClick r:id="rId8"/>
              </a:rPr>
              <a:t> </a:t>
            </a:r>
            <a:r>
              <a:rPr lang="en-US" sz="1400" dirty="0">
                <a:latin typeface="Bookman Old Style" panose="02050604050505020204" pitchFamily="18" charset="0"/>
                <a:hlinkClick r:id="rId8"/>
              </a:rPr>
              <a:t>https://childdevelop.com.ua/google_search.html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endParaRPr lang="en-US" sz="1400" dirty="0">
              <a:latin typeface="Bookman Old Style" panose="0205060405050502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>
                <a:latin typeface="Bookman Old Style" panose="02050604050505020204" pitchFamily="18" charset="0"/>
              </a:rPr>
              <a:t>Підручник</a:t>
            </a:r>
            <a:r>
              <a:rPr lang="ru-RU" sz="1400" dirty="0">
                <a:latin typeface="Bookman Old Style" panose="02050604050505020204" pitchFamily="18" charset="0"/>
              </a:rPr>
              <a:t>: </a:t>
            </a:r>
            <a:r>
              <a:rPr lang="ru-RU" sz="1400" dirty="0">
                <a:latin typeface="Bookman Old Style" panose="02050604050505020204" pitchFamily="18" charset="0"/>
                <a:hlinkClick r:id="rId9"/>
              </a:rPr>
              <a:t>https://www.teachers-corner.co.uk/free-resources/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err="1">
                <a:latin typeface="Bookman Old Style" panose="02050604050505020204" pitchFamily="18" charset="0"/>
              </a:rPr>
              <a:t>Навчально-методичний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посібник</a:t>
            </a:r>
            <a:r>
              <a:rPr lang="ru-RU" sz="1400" dirty="0">
                <a:latin typeface="Bookman Old Style" panose="02050604050505020204" pitchFamily="18" charset="0"/>
              </a:rPr>
              <a:t> О </a:t>
            </a:r>
            <a:r>
              <a:rPr lang="ru-RU" sz="1400" dirty="0" err="1">
                <a:latin typeface="Bookman Old Style" panose="02050604050505020204" pitchFamily="18" charset="0"/>
              </a:rPr>
              <a:t>Карпюк</a:t>
            </a:r>
            <a:r>
              <a:rPr lang="ru-RU" sz="1400" dirty="0">
                <a:latin typeface="Bookman Old Style" panose="02050604050505020204" pitchFamily="18" charset="0"/>
              </a:rPr>
              <a:t> для учнів 1-2 </a:t>
            </a:r>
            <a:r>
              <a:rPr lang="ru-RU" sz="1400" dirty="0" err="1">
                <a:latin typeface="Bookman Old Style" panose="02050604050505020204" pitchFamily="18" charset="0"/>
              </a:rPr>
              <a:t>класів</a:t>
            </a:r>
            <a:r>
              <a:rPr lang="ru-RU" sz="1400" dirty="0">
                <a:latin typeface="Bookman Old Style" panose="02050604050505020204" pitchFamily="18" charset="0"/>
              </a:rPr>
              <a:t>: НУШ: методика навчання </a:t>
            </a:r>
            <a:r>
              <a:rPr lang="ru-RU" sz="1400" dirty="0" err="1">
                <a:latin typeface="Bookman Old Style" panose="02050604050505020204" pitchFamily="18" charset="0"/>
              </a:rPr>
              <a:t>англійської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мови</a:t>
            </a:r>
            <a:r>
              <a:rPr lang="ru-RU" sz="1400" dirty="0">
                <a:latin typeface="Bookman Old Style" panose="02050604050505020204" pitchFamily="18" charset="0"/>
              </a:rPr>
              <a:t> у 1-2 </a:t>
            </a:r>
            <a:r>
              <a:rPr lang="ru-RU" sz="1400" dirty="0" err="1">
                <a:latin typeface="Bookman Old Style" panose="02050604050505020204" pitchFamily="18" charset="0"/>
              </a:rPr>
              <a:t>класах</a:t>
            </a:r>
            <a:r>
              <a:rPr lang="ru-RU" sz="1400" dirty="0">
                <a:latin typeface="Bookman Old Style" panose="02050604050505020204" pitchFamily="18" charset="0"/>
              </a:rPr>
              <a:t> ЗЗСО на засадах компетентнісного підходу.</a:t>
            </a:r>
          </a:p>
          <a:p>
            <a:pPr marL="0" indent="0">
              <a:buNone/>
            </a:pPr>
            <a:endParaRPr lang="ru-RU" sz="1400" dirty="0">
              <a:latin typeface="Bookman Old Style" panose="0205060405050502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дякую для відповіді на привіт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7" y="1392632"/>
            <a:ext cx="7381694" cy="4613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5250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Що ми оцінюємо?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466" y="1641901"/>
            <a:ext cx="7886700" cy="19887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Bookman Old Style" panose="02050604050505020204" pitchFamily="18" charset="0"/>
              </a:rPr>
              <a:t>Результати діяльності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Bookman Old Style" panose="02050604050505020204" pitchFamily="18" charset="0"/>
              </a:rPr>
              <a:t>В</a:t>
            </a:r>
            <a:r>
              <a:rPr lang="en-US" sz="1600" dirty="0" err="1">
                <a:latin typeface="Bookman Old Style" panose="02050604050505020204" pitchFamily="18" charset="0"/>
              </a:rPr>
              <a:t>i</a:t>
            </a:r>
            <a:r>
              <a:rPr lang="ru-RU" sz="1600" dirty="0" err="1">
                <a:latin typeface="Bookman Old Style" panose="02050604050505020204" pitchFamily="18" charset="0"/>
              </a:rPr>
              <a:t>дпов</a:t>
            </a:r>
            <a:r>
              <a:rPr lang="en-US" sz="1600" dirty="0" err="1">
                <a:latin typeface="Bookman Old Style" panose="02050604050505020204" pitchFamily="18" charset="0"/>
              </a:rPr>
              <a:t>i</a:t>
            </a:r>
            <a:r>
              <a:rPr lang="ru-RU" sz="1600" dirty="0" err="1">
                <a:latin typeface="Bookman Old Style" panose="02050604050505020204" pitchFamily="18" charset="0"/>
              </a:rPr>
              <a:t>дн</a:t>
            </a:r>
            <a:r>
              <a:rPr lang="en-US" sz="1600" dirty="0" err="1">
                <a:latin typeface="Bookman Old Style" panose="02050604050505020204" pitchFamily="18" charset="0"/>
              </a:rPr>
              <a:t>i</a:t>
            </a:r>
            <a:r>
              <a:rPr lang="ru-RU" sz="1600" dirty="0" err="1">
                <a:latin typeface="Bookman Old Style" panose="02050604050505020204" pitchFamily="18" charset="0"/>
              </a:rPr>
              <a:t>сть</a:t>
            </a:r>
            <a:r>
              <a:rPr lang="ru-RU" sz="1600" dirty="0">
                <a:latin typeface="Bookman Old Style" panose="02050604050505020204" pitchFamily="18" charset="0"/>
              </a:rPr>
              <a:t> цілям і завданням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Bookman Old Style" panose="02050604050505020204" pitchFamily="18" charset="0"/>
              </a:rPr>
              <a:t>Старанність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ставлення</a:t>
            </a:r>
            <a:r>
              <a:rPr lang="ru-RU" sz="1600" dirty="0">
                <a:latin typeface="Bookman Old Style" panose="02050604050505020204" pitchFamily="18" charset="0"/>
              </a:rPr>
              <a:t> до роботи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Bookman Old Style" panose="02050604050505020204" pitchFamily="18" charset="0"/>
              </a:rPr>
              <a:t>Проміжний</a:t>
            </a:r>
            <a:r>
              <a:rPr lang="ru-RU" sz="1600" dirty="0">
                <a:latin typeface="Bookman Old Style" panose="02050604050505020204" pitchFamily="18" charset="0"/>
              </a:rPr>
              <a:t> результат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Bookman Old Style" panose="02050604050505020204" pitchFamily="18" charset="0"/>
              </a:rPr>
              <a:t>Підсумковий</a:t>
            </a:r>
            <a:r>
              <a:rPr lang="ru-RU" sz="1600" dirty="0">
                <a:latin typeface="Bookman Old Style" panose="02050604050505020204" pitchFamily="18" charset="0"/>
              </a:rPr>
              <a:t> результат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Bookman Old Style" panose="02050604050505020204" pitchFamily="18" charset="0"/>
              </a:rPr>
              <a:t>Обсяг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виконаної</a:t>
            </a:r>
            <a:r>
              <a:rPr lang="ru-RU" sz="1600" dirty="0">
                <a:latin typeface="Bookman Old Style" panose="02050604050505020204" pitchFamily="18" charset="0"/>
              </a:rPr>
              <a:t> роботи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Bookman Old Style" panose="02050604050505020204" pitchFamily="18" charset="0"/>
              </a:rPr>
              <a:t>Якість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виконананої</a:t>
            </a:r>
            <a:r>
              <a:rPr lang="ru-RU" sz="1600" dirty="0">
                <a:latin typeface="Bookman Old Style" panose="02050604050505020204" pitchFamily="18" charset="0"/>
              </a:rPr>
              <a:t> роботи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3" y="1641901"/>
            <a:ext cx="3213463" cy="1880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0240" y="3734287"/>
            <a:ext cx="691025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 організувати оцінювання?</a:t>
            </a:r>
          </a:p>
          <a:p>
            <a:pPr marL="514350" indent="-514350" algn="just">
              <a:buAutoNum type="arabicPeriod"/>
            </a:pPr>
            <a:r>
              <a:rPr lang="ru-RU" sz="1600" dirty="0" err="1">
                <a:latin typeface="Bookman Old Style" panose="02050604050505020204" pitchFamily="18" charset="0"/>
              </a:rPr>
              <a:t>Формулюємо</a:t>
            </a:r>
            <a:r>
              <a:rPr lang="ru-RU" sz="1600" dirty="0">
                <a:latin typeface="Bookman Old Style" panose="02050604050505020204" pitchFamily="18" charset="0"/>
              </a:rPr>
              <a:t> навчальні цілі </a:t>
            </a:r>
          </a:p>
          <a:p>
            <a:pPr marL="514350" indent="-514350" algn="just">
              <a:buAutoNum type="arabicPeriod"/>
            </a:pPr>
            <a:r>
              <a:rPr lang="ru-RU" sz="1600" dirty="0" err="1">
                <a:latin typeface="Bookman Old Style" panose="02050604050505020204" pitchFamily="18" charset="0"/>
              </a:rPr>
              <a:t>Створюємо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умови</a:t>
            </a:r>
            <a:r>
              <a:rPr lang="ru-RU" sz="1600" dirty="0">
                <a:latin typeface="Bookman Old Style" panose="02050604050505020204" pitchFamily="18" charset="0"/>
              </a:rPr>
              <a:t> для </a:t>
            </a:r>
            <a:r>
              <a:rPr lang="ru-RU" sz="1600" dirty="0" err="1">
                <a:latin typeface="Bookman Old Style" panose="02050604050505020204" pitchFamily="18" charset="0"/>
              </a:rPr>
              <a:t>активної</a:t>
            </a:r>
            <a:r>
              <a:rPr lang="ru-RU" sz="1600" dirty="0">
                <a:latin typeface="Bookman Old Style" panose="02050604050505020204" pitchFamily="18" charset="0"/>
              </a:rPr>
              <a:t> роботи </a:t>
            </a:r>
          </a:p>
          <a:p>
            <a:pPr marL="514350" indent="-514350" algn="just">
              <a:buAutoNum type="arabicPeriod"/>
            </a:pPr>
            <a:r>
              <a:rPr lang="ru-RU" sz="1600" dirty="0" err="1">
                <a:latin typeface="Bookman Old Style" panose="02050604050505020204" pitchFamily="18" charset="0"/>
              </a:rPr>
              <a:t>Ознайомлюємо</a:t>
            </a:r>
            <a:r>
              <a:rPr lang="ru-RU" sz="1600" dirty="0">
                <a:latin typeface="Bookman Old Style" panose="02050604050505020204" pitchFamily="18" charset="0"/>
              </a:rPr>
              <a:t> учнів </a:t>
            </a:r>
            <a:r>
              <a:rPr lang="ru-RU" sz="1600" dirty="0" err="1">
                <a:latin typeface="Bookman Old Style" panose="02050604050505020204" pitchFamily="18" charset="0"/>
              </a:rPr>
              <a:t>із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критеріями</a:t>
            </a:r>
            <a:r>
              <a:rPr lang="ru-RU" sz="1600" dirty="0">
                <a:latin typeface="Bookman Old Style" panose="02050604050505020204" pitchFamily="18" charset="0"/>
              </a:rPr>
              <a:t> та </a:t>
            </a:r>
            <a:r>
              <a:rPr lang="ru-RU" sz="1600" dirty="0" err="1">
                <a:latin typeface="Bookman Old Style" panose="02050604050505020204" pitchFamily="18" charset="0"/>
              </a:rPr>
              <a:t>показниками</a:t>
            </a:r>
            <a:r>
              <a:rPr lang="ru-RU" sz="1600" dirty="0">
                <a:latin typeface="Bookman Old Style" panose="02050604050505020204" pitchFamily="18" charset="0"/>
              </a:rPr>
              <a:t> оцінювання </a:t>
            </a:r>
          </a:p>
          <a:p>
            <a:pPr marL="514350" indent="-514350" algn="just">
              <a:buAutoNum type="arabicPeriod"/>
            </a:pPr>
            <a:r>
              <a:rPr lang="ru-RU" sz="1600" dirty="0" err="1">
                <a:latin typeface="Bookman Old Style" panose="02050604050505020204" pitchFamily="18" charset="0"/>
              </a:rPr>
              <a:t>Спираємося</a:t>
            </a:r>
            <a:r>
              <a:rPr lang="ru-RU" sz="1600" dirty="0">
                <a:latin typeface="Bookman Old Style" panose="02050604050505020204" pitchFamily="18" charset="0"/>
              </a:rPr>
              <a:t> на </a:t>
            </a:r>
            <a:r>
              <a:rPr lang="ru-RU" sz="1600" dirty="0" err="1">
                <a:latin typeface="Bookman Old Style" panose="02050604050505020204" pitchFamily="18" charset="0"/>
              </a:rPr>
              <a:t>досвід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1600" dirty="0" err="1">
                <a:latin typeface="Bookman Old Style" panose="02050604050505020204" pitchFamily="18" charset="0"/>
              </a:rPr>
              <a:t>Організовуємо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рефлексію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1600" dirty="0">
                <a:latin typeface="Bookman Old Style" panose="02050604050505020204" pitchFamily="18" charset="0"/>
              </a:rPr>
              <a:t>Разом </a:t>
            </a:r>
            <a:r>
              <a:rPr lang="ru-RU" sz="1600" dirty="0" err="1">
                <a:latin typeface="Bookman Old Style" panose="02050604050505020204" pitchFamily="18" charset="0"/>
              </a:rPr>
              <a:t>із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учнями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корегуємо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підходи</a:t>
            </a:r>
            <a:r>
              <a:rPr lang="ru-RU" sz="1600" dirty="0">
                <a:latin typeface="Bookman Old Style" panose="02050604050505020204" pitchFamily="18" charset="0"/>
              </a:rPr>
              <a:t> до навчання, </a:t>
            </a:r>
            <a:r>
              <a:rPr lang="ru-RU" sz="1600" dirty="0" err="1">
                <a:latin typeface="Bookman Old Style" panose="02050604050505020204" pitchFamily="18" charset="0"/>
              </a:rPr>
              <a:t>враховуючи</a:t>
            </a:r>
            <a:r>
              <a:rPr lang="ru-RU" sz="1600" dirty="0">
                <a:latin typeface="Bookman Old Style" panose="02050604050505020204" pitchFamily="18" charset="0"/>
              </a:rPr>
              <a:t> результати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val="31646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57155" y="1123405"/>
            <a:ext cx="555171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>
                <a:latin typeface="Bookman Old Style" panose="02050604050505020204" pitchFamily="18" charset="0"/>
              </a:rPr>
              <a:t>         Наказ МОН </a:t>
            </a:r>
            <a:r>
              <a:rPr lang="ru-RU" sz="1800" b="1" dirty="0">
                <a:latin typeface="Bookman Old Style" panose="02050604050505020204" pitchFamily="18" charset="0"/>
              </a:rPr>
              <a:t>№</a:t>
            </a:r>
            <a:r>
              <a:rPr lang="en-US" sz="1800" b="1" dirty="0">
                <a:latin typeface="Bookman Old Style" panose="02050604050505020204" pitchFamily="18" charset="0"/>
              </a:rPr>
              <a:t> 289 </a:t>
            </a:r>
            <a:r>
              <a:rPr lang="ru-RU" sz="1800" b="1" dirty="0">
                <a:latin typeface="Bookman Old Style" panose="02050604050505020204" pitchFamily="18" charset="0"/>
              </a:rPr>
              <a:t>від 01 квітня 2022 року </a:t>
            </a:r>
            <a:r>
              <a:rPr lang="ru-RU" sz="1800" dirty="0">
                <a:latin typeface="Bookman Old Style" panose="02050604050505020204" pitchFamily="18" charset="0"/>
              </a:rPr>
              <a:t>«Про затвердження методичних рекомендацій щодо оцінювання навчальних досягнень учнів 5-6 класів, які здобувають освіту відповідно нового Державного стандарту базової середньої освіти.</a:t>
            </a:r>
          </a:p>
        </p:txBody>
      </p:sp>
      <p:pic>
        <p:nvPicPr>
          <p:cNvPr id="5" name="Picture 2" descr="Оцінювання учнів 5-6 класів НУ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7" y="937757"/>
            <a:ext cx="1959425" cy="195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324" y="3171502"/>
            <a:ext cx="83210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Bookman Old Style" panose="02050604050505020204" pitchFamily="18" charset="0"/>
              </a:rPr>
              <a:t>За вибором закладу оцінювання може здійснюватися за системою оцінювання, визначеною законодавством, або за власною шкалою.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Bookman Old Style" panose="02050604050505020204" pitchFamily="18" charset="0"/>
              </a:rPr>
              <a:t>Надана форма Свідоцтва досягнень є орієнтовною, перелік предметів та інтегрованих курсів визначається закладом освіти відповідно до затвердженої освітньої програми.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Bookman Old Style" panose="02050604050505020204" pitchFamily="18" charset="0"/>
              </a:rPr>
              <a:t> Спостереження проводяться упродовж року за планом, визначеним закладом освіти.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Bookman Old Style" panose="02050604050505020204" pitchFamily="18" charset="0"/>
              </a:rPr>
              <a:t>Педагогiчнi колективи можуть виробляти власні способи спостереження за розвитком наскрізних умінь / застосовувати у тому числі вербальні характеристики замість позначки.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latin typeface="Bookman Old Style" panose="02050604050505020204" pitchFamily="18" charset="0"/>
              </a:rPr>
              <a:t>Акцентується увага, що заклади освіти мають право на свободу вибору форм, змісту та способів оцінювання за рішенням педагогічної ради.</a:t>
            </a:r>
          </a:p>
        </p:txBody>
      </p:sp>
    </p:spTree>
    <p:extLst>
      <p:ext uri="{BB962C8B-B14F-4D97-AF65-F5344CB8AC3E}">
        <p14:creationId xmlns:p14="http://schemas.microsoft.com/office/powerpoint/2010/main" val="40773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46" y="82663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Три базові компоненти оцінювання: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1404909"/>
              </p:ext>
            </p:extLst>
          </p:nvPr>
        </p:nvGraphicFramePr>
        <p:xfrm>
          <a:off x="0" y="2051116"/>
          <a:ext cx="8991599" cy="423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9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7" y="1254035"/>
            <a:ext cx="7760322" cy="4525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5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6" y="1756002"/>
            <a:ext cx="6871062" cy="4603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27" y="70475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Сутність формувального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val="28089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211" y="1940914"/>
            <a:ext cx="6684149" cy="454905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Формувальне </a:t>
            </a:r>
            <a:r>
              <a:rPr lang="ru-RU" sz="2400" dirty="0">
                <a:latin typeface="Bookman Old Style" panose="02050604050505020204" pitchFamily="18" charset="0"/>
              </a:rPr>
              <a:t>– оцінювання спрямоване на подальше навчання.</a:t>
            </a:r>
          </a:p>
          <a:p>
            <a:pPr marL="0" indent="0" algn="just">
              <a:buNone/>
            </a:pPr>
            <a:endParaRPr lang="ru-RU" sz="2400" dirty="0">
              <a:latin typeface="Bookman Old Style" panose="02050604050505020204" pitchFamily="18" charset="0"/>
            </a:endParaRPr>
          </a:p>
          <a:p>
            <a:pPr algn="just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(сумативне) </a:t>
            </a:r>
            <a:r>
              <a:rPr lang="ru-RU" sz="2400" dirty="0">
                <a:latin typeface="Bookman Old Style" panose="02050604050505020204" pitchFamily="18" charset="0"/>
              </a:rPr>
              <a:t>– </a:t>
            </a:r>
            <a:r>
              <a:rPr lang="uk-UA" sz="2400" dirty="0">
                <a:latin typeface="Bookman Old Style" panose="02050604050505020204" pitchFamily="18" charset="0"/>
              </a:rPr>
              <a:t>оцінювання найчастіше буває наприкінці періоду навчання, наприклад, розділу, семестру, року. Воно повинно мати вигляд  формувальної оцінки, яку повідомляють учням, батькам, які мають право про неї знати.</a:t>
            </a:r>
          </a:p>
        </p:txBody>
      </p:sp>
      <p:pic>
        <p:nvPicPr>
          <p:cNvPr id="2052" name="Picture 4" descr="картинка знак вопрос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1724296"/>
            <a:ext cx="1049062" cy="15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а знак вопрос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3640181"/>
            <a:ext cx="1049062" cy="15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2120</TotalTime>
  <Words>2561</Words>
  <Application>Microsoft Office PowerPoint</Application>
  <PresentationFormat>Экран (4:3)</PresentationFormat>
  <Paragraphs>577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Bookman Old Style</vt:lpstr>
      <vt:lpstr>Calibri</vt:lpstr>
      <vt:lpstr>Calibri Light</vt:lpstr>
      <vt:lpstr>Cambria</vt:lpstr>
      <vt:lpstr>Times New Roman</vt:lpstr>
      <vt:lpstr>Wingdings</vt:lpstr>
      <vt:lpstr>Office Theme</vt:lpstr>
      <vt:lpstr>Формувальне оцінювання як реалізація компетеньнісного підходу в НУШ</vt:lpstr>
      <vt:lpstr>Презентация PowerPoint</vt:lpstr>
      <vt:lpstr>Презентация PowerPoint</vt:lpstr>
      <vt:lpstr>Що ми оцінюємо?</vt:lpstr>
      <vt:lpstr>Презентация PowerPoint</vt:lpstr>
      <vt:lpstr>Три базові компоненти оцінювання:</vt:lpstr>
      <vt:lpstr>Презентация PowerPoint</vt:lpstr>
      <vt:lpstr>Сутність формувального оцінювання</vt:lpstr>
      <vt:lpstr>Презентация PowerPoint</vt:lpstr>
      <vt:lpstr> Формувальне та підсумкове оцінювання: порівняння</vt:lpstr>
      <vt:lpstr>Презентация PowerPoint</vt:lpstr>
      <vt:lpstr>Презентация PowerPoint</vt:lpstr>
      <vt:lpstr>Презентация PowerPoint</vt:lpstr>
      <vt:lpstr>Презентация PowerPoint</vt:lpstr>
      <vt:lpstr>Щоденник спостереження</vt:lpstr>
      <vt:lpstr>Індивідуальна картка учня</vt:lpstr>
      <vt:lpstr>Журнал спостережень</vt:lpstr>
      <vt:lpstr>1. Observation Form and Charts </vt:lpstr>
      <vt:lpstr>2. Classroom Progress charts Unit:________________      Topic: ____________________  Target vocabulary for the unit: </vt:lpstr>
      <vt:lpstr>3. Class observation/behaviour Charts Draw a “V” for positive behaviour or a “x” according to the behaviour observed in each category for each student </vt:lpstr>
      <vt:lpstr>4. Skills report              Name:__________                                                             Class: ____________________              Level:____________________                                                Term: ___________________</vt:lpstr>
      <vt:lpstr>5. Main unit objectives for the skill </vt:lpstr>
      <vt:lpstr>Особиста рефлексія та самооцінювання</vt:lpstr>
      <vt:lpstr>Презентация PowerPoint</vt:lpstr>
      <vt:lpstr>Характеристика результатів навчальної діяльності під час виконання проєкту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ресурси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</cp:lastModifiedBy>
  <cp:revision>274</cp:revision>
  <dcterms:created xsi:type="dcterms:W3CDTF">2020-05-19T06:33:47Z</dcterms:created>
  <dcterms:modified xsi:type="dcterms:W3CDTF">2022-11-23T08:53:02Z</dcterms:modified>
</cp:coreProperties>
</file>