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8" r:id="rId2"/>
    <p:sldId id="261" r:id="rId3"/>
    <p:sldId id="274" r:id="rId4"/>
    <p:sldId id="263" r:id="rId5"/>
    <p:sldId id="259" r:id="rId6"/>
    <p:sldId id="270" r:id="rId7"/>
    <p:sldId id="277" r:id="rId8"/>
    <p:sldId id="262" r:id="rId9"/>
    <p:sldId id="264" r:id="rId10"/>
    <p:sldId id="275" r:id="rId11"/>
    <p:sldId id="268" r:id="rId12"/>
    <p:sldId id="266" r:id="rId13"/>
    <p:sldId id="272" r:id="rId14"/>
    <p:sldId id="276" r:id="rId15"/>
    <p:sldId id="271" r:id="rId16"/>
    <p:sldId id="269" r:id="rId17"/>
    <p:sldId id="273" r:id="rId18"/>
    <p:sldId id="260" r:id="rId19"/>
    <p:sldId id="279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1297" autoAdjust="0"/>
  </p:normalViewPr>
  <p:slideViewPr>
    <p:cSldViewPr>
      <p:cViewPr varScale="1">
        <p:scale>
          <a:sx n="90" d="100"/>
          <a:sy n="90" d="100"/>
        </p:scale>
        <p:origin x="69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260A2-8B62-48E9-AF2A-B41029CB1F12}" type="datetimeFigureOut">
              <a:rPr lang="uk-UA" smtClean="0"/>
              <a:t>23.02.2023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F3D81-1764-4388-95F9-084A5990F4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8805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ABBE-F9E1-4D33-B6D7-A11B47CB935C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9626-F30F-48E4-B71F-5339D6698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14598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ABBE-F9E1-4D33-B6D7-A11B47CB935C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9626-F30F-48E4-B71F-5339D6698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09211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ABBE-F9E1-4D33-B6D7-A11B47CB935C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9626-F30F-48E4-B71F-5339D6698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98595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ABBE-F9E1-4D33-B6D7-A11B47CB935C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9626-F30F-48E4-B71F-5339D6698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7510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ABBE-F9E1-4D33-B6D7-A11B47CB935C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9626-F30F-48E4-B71F-5339D6698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93090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ABBE-F9E1-4D33-B6D7-A11B47CB935C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9626-F30F-48E4-B71F-5339D6698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35279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ABBE-F9E1-4D33-B6D7-A11B47CB935C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9626-F30F-48E4-B71F-5339D6698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85433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ABBE-F9E1-4D33-B6D7-A11B47CB935C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9626-F30F-48E4-B71F-5339D6698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94881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ABBE-F9E1-4D33-B6D7-A11B47CB935C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9626-F30F-48E4-B71F-5339D6698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47083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ABBE-F9E1-4D33-B6D7-A11B47CB935C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9626-F30F-48E4-B71F-5339D6698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297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ABBE-F9E1-4D33-B6D7-A11B47CB935C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9626-F30F-48E4-B71F-5339D6698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40427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BABBE-F9E1-4D33-B6D7-A11B47CB935C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E9626-F30F-48E4-B71F-5339D6698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09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57340"/>
            <a:ext cx="7571184" cy="925611"/>
          </a:xfrm>
        </p:spPr>
        <p:txBody>
          <a:bodyPr>
            <a:normAutofit fontScale="90000"/>
          </a:bodyPr>
          <a:lstStyle/>
          <a:p>
            <a:r>
              <a:rPr lang="uk-UA" sz="2000" dirty="0" err="1" smtClean="0"/>
              <a:t>Томашгородський</a:t>
            </a:r>
            <a:r>
              <a:rPr lang="uk-UA" sz="2000" dirty="0" smtClean="0"/>
              <a:t> заклад дошкільної освіти «Сонечко»</a:t>
            </a:r>
            <a:br>
              <a:rPr lang="uk-UA" sz="2000" dirty="0" smtClean="0"/>
            </a:br>
            <a:r>
              <a:rPr lang="uk-UA" sz="2000" dirty="0" smtClean="0"/>
              <a:t>комбінованого типу </a:t>
            </a:r>
            <a:br>
              <a:rPr lang="uk-UA" sz="2000" dirty="0" smtClean="0"/>
            </a:br>
            <a:r>
              <a:rPr lang="uk-UA" sz="2000" dirty="0" err="1" smtClean="0"/>
              <a:t>Рокитнівської</a:t>
            </a:r>
            <a:r>
              <a:rPr lang="uk-UA" sz="2000" dirty="0" smtClean="0"/>
              <a:t> селищної ради</a:t>
            </a:r>
            <a:r>
              <a:rPr lang="uk-UA" sz="1200" dirty="0" smtClean="0"/>
              <a:t/>
            </a:r>
            <a:br>
              <a:rPr lang="uk-UA" sz="1200" dirty="0" smtClean="0"/>
            </a:br>
            <a:r>
              <a:rPr lang="uk-UA" sz="1200" dirty="0"/>
              <a:t/>
            </a:r>
            <a:br>
              <a:rPr lang="uk-UA" sz="1200" dirty="0"/>
            </a:br>
            <a:r>
              <a:rPr lang="uk-UA" sz="1200" dirty="0" smtClean="0"/>
              <a:t/>
            </a:r>
            <a:br>
              <a:rPr lang="uk-UA" sz="1200" dirty="0" smtClean="0"/>
            </a:b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200150"/>
            <a:ext cx="7427168" cy="3459831"/>
          </a:xfrm>
        </p:spPr>
        <p:txBody>
          <a:bodyPr/>
          <a:lstStyle/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uk-UA" b="1" dirty="0" smtClean="0"/>
              <a:t>Форми роботи з національно – патріотичного виховання дітей дошкільного віку</a:t>
            </a:r>
          </a:p>
          <a:p>
            <a:pPr marL="0" indent="0" algn="ctr">
              <a:buNone/>
            </a:pPr>
            <a:endParaRPr lang="uk-UA" b="1" dirty="0"/>
          </a:p>
          <a:p>
            <a:pPr marL="0" indent="0" algn="r">
              <a:buNone/>
            </a:pPr>
            <a:r>
              <a:rPr lang="uk-UA" sz="2000" b="1" dirty="0" smtClean="0"/>
              <a:t> Підготувала вихователь</a:t>
            </a:r>
          </a:p>
          <a:p>
            <a:pPr marL="0" indent="0" algn="r">
              <a:buNone/>
            </a:pPr>
            <a:r>
              <a:rPr lang="uk-UA" sz="2000" b="1" dirty="0" smtClean="0"/>
              <a:t> </a:t>
            </a:r>
            <a:r>
              <a:rPr lang="uk-UA" sz="2000" b="1" dirty="0" err="1" smtClean="0"/>
              <a:t>Клімцова</a:t>
            </a:r>
            <a:r>
              <a:rPr lang="uk-UA" sz="2000" b="1" dirty="0" smtClean="0"/>
              <a:t> Ірина С.</a:t>
            </a:r>
          </a:p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034726" y="1993164"/>
            <a:ext cx="5185067" cy="111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03108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028300" y="1971228"/>
            <a:ext cx="513754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9247" y="-92546"/>
            <a:ext cx="468052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000" u="sng" dirty="0" smtClean="0">
              <a:latin typeface="Arial Black" pitchFamily="34" charset="0"/>
            </a:endParaRPr>
          </a:p>
          <a:p>
            <a:pPr algn="ctr"/>
            <a:endParaRPr lang="uk-UA" sz="2000" u="sng" dirty="0" smtClean="0">
              <a:latin typeface="Arial Black" pitchFamily="34" charset="0"/>
            </a:endParaRPr>
          </a:p>
          <a:p>
            <a:pPr algn="just"/>
            <a:r>
              <a:rPr lang="uk-UA" sz="1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Народна рухлива гра</a:t>
            </a:r>
            <a:r>
              <a:rPr lang="uk-UA" sz="14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  невичерпна виховна скриня для патріотичного виховання маленьких українців. Саме в  народній грі відображаються темперамент, характер, почуття, побут, звичаї наших пращурів – українців. Під час ранкових зустрічей, прогулянок,  або динамічних пауз ми із дітьми із задоволенням знайомимось з традиціями українського народу на прикладі народних ігор.  Це можуть бути: «Піжмурки», «Подоляночка», «Мак», «Відгадай, що ми робимо», «Панас», «Склади квіточку до віночка», «Кози», «Перепілка». </a:t>
            </a:r>
            <a:endParaRPr lang="uk-UA" sz="1400" u="sng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915" y="3394561"/>
            <a:ext cx="1547183" cy="1632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888" y="3182833"/>
            <a:ext cx="1475707" cy="1813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35775"/>
            <a:ext cx="1658639" cy="2211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422" y="2427734"/>
            <a:ext cx="1656184" cy="2208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673141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028" y="123478"/>
            <a:ext cx="549364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400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Невичерпним джерелом патріотичного виховання дитини є </a:t>
            </a:r>
            <a:r>
              <a:rPr lang="uk-UA" sz="1400" u="sng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усна народна творчість,</a:t>
            </a:r>
            <a:r>
              <a:rPr lang="uk-UA" sz="1400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зокрема  це: казки, легенди, </a:t>
            </a:r>
            <a:r>
              <a:rPr lang="uk-UA" sz="1400" dirty="0" err="1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прислів</a:t>
            </a:r>
            <a:r>
              <a:rPr lang="en-US" sz="1400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’</a:t>
            </a:r>
            <a:r>
              <a:rPr lang="uk-UA" sz="1400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я, пісні тощо. Особливе місце належить казці – найпопулярнішому серед дітей виду усної народної творчості. Разом з дітьми ми читаємо: «Коза – дереза», «Мудра дівчина», «Хліб і золото», «Кирило </a:t>
            </a:r>
            <a:r>
              <a:rPr lang="uk-UA" sz="1400" dirty="0" err="1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Кожум</a:t>
            </a:r>
            <a:r>
              <a:rPr lang="en-US" sz="1400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’</a:t>
            </a:r>
            <a:r>
              <a:rPr lang="uk-UA" sz="1400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яка», «Півник і двоє мишенят», «Лисичка і глечик», «Пан Коцький», «Лисичка – Сестричка».</a:t>
            </a:r>
          </a:p>
          <a:p>
            <a:pPr algn="just"/>
            <a:endParaRPr lang="uk-UA" sz="1400" dirty="0" smtClean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Під час організованої навчальної діяльності та у вільний від занять час, ми знайомимо дітей з творами класиків української літератури – Т.Г. Шевченка «Садок вишневий коло хати», Лесі Українки «На зеленому горбочку», Івана Франка «Спомин», вчимо </a:t>
            </a:r>
            <a:r>
              <a:rPr lang="uk-UA" sz="1400" dirty="0" err="1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напам</a:t>
            </a:r>
            <a:r>
              <a:rPr lang="en-US" sz="1400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’</a:t>
            </a:r>
            <a:r>
              <a:rPr lang="uk-UA" sz="1400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ять вірші Платона Воронька «Облітав журавель»,  К. </a:t>
            </a:r>
            <a:r>
              <a:rPr lang="uk-UA" sz="1400" dirty="0" err="1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Перелісної</a:t>
            </a:r>
            <a:r>
              <a:rPr lang="uk-UA" sz="140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«Хто я»,  Д. Павличка</a:t>
            </a:r>
            <a:r>
              <a:rPr lang="uk-UA" sz="140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«Наш прапор», Н. Забіли</a:t>
            </a:r>
            <a:r>
              <a:rPr lang="uk-UA" sz="140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«Найдорожча в світі». </a:t>
            </a:r>
          </a:p>
          <a:p>
            <a:pPr algn="just"/>
            <a:endParaRPr lang="uk-UA" sz="1400" dirty="0" smtClean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Значну роль у патріотичному вихованні є знайомство з природою рідного краю, бесіди, спостереження, екскурсії нашим селищем до визначних місць та </a:t>
            </a:r>
            <a:r>
              <a:rPr lang="uk-UA" sz="1400" dirty="0" err="1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пам</a:t>
            </a:r>
            <a:r>
              <a:rPr lang="en-US" sz="1400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’</a:t>
            </a:r>
            <a:r>
              <a:rPr lang="uk-UA" sz="1400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яток. Все це сприяє у дітей формуванню патріотичних почуттів, любові до рідного краю, формуванню національної свідомості. </a:t>
            </a:r>
            <a:endParaRPr lang="uk-UA" sz="1400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63158" y="1956709"/>
            <a:ext cx="513754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498" y="339502"/>
            <a:ext cx="1512168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380" y="2755240"/>
            <a:ext cx="1568404" cy="2091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3172904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266" y="195486"/>
            <a:ext cx="73448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u="sng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Свята та розваги </a:t>
            </a:r>
            <a:r>
              <a:rPr lang="uk-UA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яскраві та радісні події в житті дітей дошкільного віку.  </a:t>
            </a:r>
            <a:r>
              <a:rPr lang="uk-UA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 метою формування у дітей знань про традиції та культуру нашого народу, ми  проводимо  багато розваг та свят патріотичного напрямку, серед яких є:  «Свято Стрітення», «Андріївські вечорниці», «Свято Миколая», «Українська хустка» «Різдво приходить в дитсадок», «Прославляємо Кобзаря», «Ой писанка, ой крашанка».</a:t>
            </a:r>
            <a:endParaRPr lang="uk-UA" dirty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63158" y="1962660"/>
            <a:ext cx="513754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219" y="2361826"/>
            <a:ext cx="1917354" cy="2556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0465">
            <a:off x="257437" y="2491619"/>
            <a:ext cx="1712788" cy="1994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3332">
            <a:off x="5917499" y="2261984"/>
            <a:ext cx="1929169" cy="2454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user\Desktop\P823008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12194"/>
            <a:ext cx="2015970" cy="1841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190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0" y="830885"/>
            <a:ext cx="2837118" cy="2127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994">
            <a:off x="6190035" y="696835"/>
            <a:ext cx="2664296" cy="1998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548" y="2444687"/>
            <a:ext cx="1980077" cy="2640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user\Desktop\фото през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2803200"/>
            <a:ext cx="3185285" cy="2122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03200"/>
            <a:ext cx="3183188" cy="2114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л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270" y="525661"/>
            <a:ext cx="2715608" cy="2040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6630" y="10838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Century Gothic" pitchFamily="34" charset="0"/>
                <a:ea typeface="Batang" pitchFamily="18" charset="-127"/>
                <a:cs typeface="Miriam" pitchFamily="34" charset="-79"/>
              </a:rPr>
              <a:t>Свята і розваги </a:t>
            </a:r>
            <a:r>
              <a:rPr lang="uk-UA" b="1" dirty="0" smtClean="0">
                <a:solidFill>
                  <a:srgbClr val="0070C0"/>
                </a:solidFill>
                <a:cs typeface="Miriam" pitchFamily="34" charset="-79"/>
              </a:rPr>
              <a:t>– яскраві заходи, що закарбовуються в серцях дітей!</a:t>
            </a:r>
            <a:endParaRPr lang="uk-UA" b="1" dirty="0">
              <a:solidFill>
                <a:srgbClr val="0070C0"/>
              </a:solidFill>
              <a:cs typeface="Miriam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4664448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73877" y="1982499"/>
            <a:ext cx="5137547" cy="117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5" y="-34577"/>
            <a:ext cx="619268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uk-UA" sz="1600" b="1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Національно-патріотичне виховання :</a:t>
            </a:r>
          </a:p>
          <a:p>
            <a:pPr algn="just"/>
            <a:r>
              <a:rPr lang="uk-UA" sz="1600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  </a:t>
            </a:r>
            <a:r>
              <a:rPr lang="uk-UA" sz="16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передбачає</a:t>
            </a:r>
            <a:r>
              <a:rPr lang="uk-UA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r>
              <a:rPr lang="uk-UA" sz="1600" i="1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створення </a:t>
            </a:r>
            <a:r>
              <a:rPr lang="uk-UA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відповідного </a:t>
            </a:r>
            <a:r>
              <a:rPr lang="uk-UA" sz="1600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розвивального</a:t>
            </a:r>
            <a:r>
              <a:rPr lang="uk-UA" sz="16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uk-UA" sz="1600" b="1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середовища.</a:t>
            </a: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Організація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ігрової,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пізнавально-дослідницької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 комунікативної, продуктивної діяльності спроможна вирішити робота дітей у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600" b="1" i="1" dirty="0">
                <a:latin typeface="Times New Roman" pitchFamily="18" charset="0"/>
                <a:cs typeface="Times New Roman" pitchFamily="18" charset="0"/>
              </a:rPr>
              <a:t>міні-музеї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 де забезпечене створення системи інтересів, вибір цікавих та значущих для дітей тем.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lvl="0" algn="just"/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Соціально-середовищні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i="1" dirty="0"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охоплюють сімейне середовище (звичаї, традиції, колекції домашнього музею); середовище міні-музею групи ДНЗ (українські національні та державні символи; український посуд; запорізьке козацтво; українська вишивка; українська народна іграшка; репродукції картин художників України; літературна спадщина Т. Шевченко, Лесі Українки, І. Франка, В. Сухомлинського), національні куточки у групах, екологічну стежину (українське подвір’я, город, вишневий садок тощо), художню та пізнавальну літературу; іграшки й декорації для театралізації, українське вбрання.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Художні </a:t>
            </a:r>
            <a:r>
              <a:rPr lang="uk-UA" sz="1600" b="1" i="1" dirty="0"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 – 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це фотокартки, фотоальбоми, листівки, репродукції та оригінали картин, художня література, добірки музичних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творів,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діафільми,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відеорепортажів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про місто, країну та природу рідного краю.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dirty="0" smtClean="0"/>
              <a:t>  </a:t>
            </a:r>
            <a:endParaRPr lang="ru-RU" sz="1600" dirty="0"/>
          </a:p>
          <a:p>
            <a:pPr algn="just"/>
            <a:r>
              <a:rPr lang="uk-UA" sz="1600" dirty="0"/>
              <a:t> </a:t>
            </a:r>
            <a:endParaRPr lang="ru-RU" sz="16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003798"/>
            <a:ext cx="1548587" cy="1548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646542"/>
            <a:ext cx="1563930" cy="2087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7151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931790"/>
            <a:ext cx="74888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uk-UA" sz="1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1400" dirty="0" smtClean="0">
                <a:latin typeface="Arial" pitchFamily="34" charset="0"/>
                <a:cs typeface="Arial" pitchFamily="34" charset="0"/>
              </a:rPr>
              <a:t>Педагогічні рекомендації з будь – яких питань ми надаємо індивідуально в бесідах та колективних консультаціях. Також це може бути наочна інформація в куточку для батьків,  участь батьків у конкурсах, благодійні ярмарки, участь у виставці дитячих малюнків, батьківські  збори.</a:t>
            </a:r>
          </a:p>
          <a:p>
            <a:pPr algn="just"/>
            <a:r>
              <a:rPr lang="uk-UA" sz="1400" dirty="0" smtClean="0">
                <a:latin typeface="Arial" pitchFamily="34" charset="0"/>
                <a:cs typeface="Arial" pitchFamily="34" charset="0"/>
              </a:rPr>
              <a:t>Саме тому участь батьків відіграє велике значення для формування у дошкільників патріотичних почуттів.  </a:t>
            </a:r>
            <a:endParaRPr lang="uk-UA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013944" y="2013944"/>
            <a:ext cx="5143503" cy="111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6299" y="339502"/>
            <a:ext cx="7776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Comic Sans MS" panose="030F0702030302020204" pitchFamily="66" charset="0"/>
              </a:rPr>
              <a:t>Участь батьків</a:t>
            </a:r>
          </a:p>
          <a:p>
            <a:pPr algn="just"/>
            <a:r>
              <a:rPr lang="uk-UA" sz="1400" dirty="0" smtClean="0">
                <a:latin typeface="Constantia" pitchFamily="18" charset="0"/>
              </a:rPr>
              <a:t>Підтримка </a:t>
            </a:r>
            <a:r>
              <a:rPr lang="uk-UA" sz="1400" dirty="0" smtClean="0">
                <a:latin typeface="Constantia" pitchFamily="18" charset="0"/>
              </a:rPr>
              <a:t>батьками процесу формування соціально – громадянської компетентності може відбуватися шляхом: розмов про права дитини, моделювання відповідної поведінки та висловлювання особистих поглядів і думок задля набуття соціального досвіду;</a:t>
            </a:r>
          </a:p>
          <a:p>
            <a:pPr algn="just"/>
            <a:r>
              <a:rPr lang="uk-UA" sz="1400" dirty="0" smtClean="0">
                <a:latin typeface="Constantia" pitchFamily="18" charset="0"/>
              </a:rPr>
              <a:t>- Залучення дитини  відповідно до її вікових можливостей до участі в житті сім</a:t>
            </a:r>
            <a:r>
              <a:rPr lang="en-US" sz="1400" dirty="0" smtClean="0">
                <a:latin typeface="Constantia" pitchFamily="18" charset="0"/>
              </a:rPr>
              <a:t>’</a:t>
            </a:r>
            <a:r>
              <a:rPr lang="uk-UA" sz="1400" dirty="0" smtClean="0">
                <a:latin typeface="Constantia" pitchFamily="18" charset="0"/>
              </a:rPr>
              <a:t>ї – родини, закладу дошкільної освіти, спільних подорожей, прогулянок;</a:t>
            </a:r>
          </a:p>
          <a:p>
            <a:pPr marL="285750" indent="-285750" algn="just">
              <a:buFontTx/>
              <a:buChar char="-"/>
            </a:pPr>
            <a:r>
              <a:rPr lang="uk-UA" sz="1400" dirty="0" smtClean="0">
                <a:latin typeface="Constantia" pitchFamily="18" charset="0"/>
              </a:rPr>
              <a:t>Розповідання дитині про важливі події в житті родини, селища, громади;</a:t>
            </a:r>
          </a:p>
          <a:p>
            <a:pPr marL="285750" indent="-285750" algn="just">
              <a:buFontTx/>
              <a:buChar char="-"/>
            </a:pPr>
            <a:r>
              <a:rPr lang="uk-UA" sz="1400" dirty="0" smtClean="0">
                <a:latin typeface="Constantia" pitchFamily="18" charset="0"/>
              </a:rPr>
              <a:t>Залучення дитини до спостереження за об</a:t>
            </a:r>
            <a:r>
              <a:rPr lang="en-US" sz="1400" dirty="0" smtClean="0">
                <a:latin typeface="Constantia" pitchFamily="18" charset="0"/>
              </a:rPr>
              <a:t>’</a:t>
            </a:r>
            <a:r>
              <a:rPr lang="uk-UA" sz="1400" dirty="0" err="1" smtClean="0">
                <a:latin typeface="Constantia" pitchFamily="18" charset="0"/>
              </a:rPr>
              <a:t>єктами</a:t>
            </a:r>
            <a:r>
              <a:rPr lang="uk-UA" sz="1400" dirty="0" smtClean="0">
                <a:latin typeface="Constantia" pitchFamily="18" charset="0"/>
              </a:rPr>
              <a:t> соціального довкілля у повсякденному житті та у процесі ігор, прогулянок, екскурсій, дозвілля, соціальних і благодійних акцій;</a:t>
            </a:r>
          </a:p>
          <a:p>
            <a:pPr marL="285750" indent="-285750" algn="just">
              <a:buFontTx/>
              <a:buChar char="-"/>
            </a:pPr>
            <a:r>
              <a:rPr lang="uk-UA" sz="1400" dirty="0" smtClean="0">
                <a:latin typeface="Constantia" pitchFamily="18" charset="0"/>
              </a:rPr>
              <a:t>Обговорення різних прикладів і моделей поведінки, зокрема з власного досвіду про взаємини з іншими людьми, про повсякденну діяльність та значущі події, у яких доведеться брати участь дитини.</a:t>
            </a:r>
          </a:p>
          <a:p>
            <a:pPr marL="285750" indent="-285750" algn="just">
              <a:buFontTx/>
              <a:buChar char="-"/>
            </a:pPr>
            <a:endParaRPr lang="uk-UA" sz="1400" dirty="0">
              <a:latin typeface="Constantia" pitchFamily="18" charset="0"/>
            </a:endParaRPr>
          </a:p>
          <a:p>
            <a:pPr marL="285750" indent="-285750" algn="just">
              <a:buFontTx/>
              <a:buChar char="-"/>
            </a:pPr>
            <a:endParaRPr lang="uk-UA" dirty="0" smtClean="0">
              <a:latin typeface="Constantia" pitchFamily="18" charset="0"/>
            </a:endParaRPr>
          </a:p>
          <a:p>
            <a:pPr algn="ctr"/>
            <a:r>
              <a:rPr lang="uk-UA" sz="2000" dirty="0" smtClean="0">
                <a:latin typeface="Arial Black" pitchFamily="34" charset="0"/>
              </a:rPr>
              <a:t>                                                                                      </a:t>
            </a:r>
            <a:endParaRPr lang="uk-UA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487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95486"/>
            <a:ext cx="748883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400" dirty="0" smtClean="0">
                <a:latin typeface="Constantia" pitchFamily="18" charset="0"/>
                <a:cs typeface="Arial" pitchFamily="34" charset="0"/>
              </a:rPr>
              <a:t> </a:t>
            </a:r>
            <a:r>
              <a:rPr lang="uk-UA" sz="1400" b="1" dirty="0" smtClean="0">
                <a:latin typeface="Constantia" pitchFamily="18" charset="0"/>
                <a:cs typeface="Arial" pitchFamily="34" charset="0"/>
              </a:rPr>
              <a:t>Патріотизм</a:t>
            </a:r>
            <a:r>
              <a:rPr lang="uk-UA" sz="1400" dirty="0" smtClean="0">
                <a:latin typeface="Constantia" pitchFamily="18" charset="0"/>
                <a:cs typeface="Arial" pitchFamily="34" charset="0"/>
              </a:rPr>
              <a:t> – сукупність емоційної </a:t>
            </a:r>
            <a:r>
              <a:rPr lang="uk-UA" sz="1400" dirty="0" err="1" smtClean="0">
                <a:latin typeface="Constantia" pitchFamily="18" charset="0"/>
                <a:cs typeface="Arial" pitchFamily="34" charset="0"/>
              </a:rPr>
              <a:t>прив</a:t>
            </a:r>
            <a:r>
              <a:rPr lang="en-US" sz="1400" dirty="0" smtClean="0">
                <a:latin typeface="Constantia" pitchFamily="18" charset="0"/>
                <a:cs typeface="Arial" pitchFamily="34" charset="0"/>
              </a:rPr>
              <a:t>’</a:t>
            </a:r>
            <a:r>
              <a:rPr lang="uk-UA" sz="1400" dirty="0" err="1" smtClean="0">
                <a:latin typeface="Constantia" pitchFamily="18" charset="0"/>
                <a:cs typeface="Arial" pitchFamily="34" charset="0"/>
              </a:rPr>
              <a:t>язаності</a:t>
            </a:r>
            <a:r>
              <a:rPr lang="uk-UA" sz="1400" dirty="0" smtClean="0">
                <a:latin typeface="Constantia" pitchFamily="18" charset="0"/>
                <a:cs typeface="Arial" pitchFamily="34" charset="0"/>
              </a:rPr>
              <a:t> до Батьківщини, яка визначає особу як громадянина, передбачає гордість за моральні, матеріальні і духовні досягнення свого народу, бажання збереження характерних особливостей своєї Батьківщини, її надбання.</a:t>
            </a:r>
          </a:p>
          <a:p>
            <a:pPr algn="just"/>
            <a:r>
              <a:rPr lang="uk-UA" sz="1400" b="1" u="sng" dirty="0">
                <a:latin typeface="Constantia" pitchFamily="18" charset="0"/>
              </a:rPr>
              <a:t>Вправа</a:t>
            </a:r>
            <a:r>
              <a:rPr lang="uk-UA" sz="1400" b="1" i="1" dirty="0">
                <a:latin typeface="Constantia" pitchFamily="18" charset="0"/>
              </a:rPr>
              <a:t> «Різновиди патріотизму»</a:t>
            </a:r>
            <a:endParaRPr lang="uk-UA" sz="1400" dirty="0">
              <a:latin typeface="Constantia" pitchFamily="18" charset="0"/>
            </a:endParaRPr>
          </a:p>
          <a:p>
            <a:pPr algn="just"/>
            <a:r>
              <a:rPr lang="uk-UA" sz="1400" b="1" i="1" dirty="0">
                <a:latin typeface="Constantia" pitchFamily="18" charset="0"/>
              </a:rPr>
              <a:t>Мета:</a:t>
            </a:r>
            <a:r>
              <a:rPr lang="uk-UA" sz="1400" dirty="0">
                <a:latin typeface="Constantia" pitchFamily="18" charset="0"/>
              </a:rPr>
              <a:t> привернути увагу педагогів до проблемного питання, спонукати до пізнавальної діяльності, актуалізувати опорні знання.</a:t>
            </a:r>
          </a:p>
          <a:p>
            <a:pPr algn="just"/>
            <a:r>
              <a:rPr lang="uk-UA" sz="1400" dirty="0">
                <a:latin typeface="Constantia" pitchFamily="18" charset="0"/>
              </a:rPr>
              <a:t>Патріотизм є складним і багатогранним явищем. </a:t>
            </a:r>
            <a:r>
              <a:rPr lang="uk-UA" sz="1400" dirty="0" err="1">
                <a:latin typeface="Constantia" pitchFamily="18" charset="0"/>
              </a:rPr>
              <a:t>Багатоаспектність</a:t>
            </a:r>
            <a:r>
              <a:rPr lang="uk-UA" sz="1400" dirty="0">
                <a:latin typeface="Constantia" pitchFamily="18" charset="0"/>
              </a:rPr>
              <a:t> і складність соціального явища, яким є патріотизм, </a:t>
            </a:r>
            <a:r>
              <a:rPr lang="uk-UA" sz="1400" dirty="0" smtClean="0">
                <a:latin typeface="Constantia" pitchFamily="18" charset="0"/>
              </a:rPr>
              <a:t>обумовлює розмаїття його форм. Виділяють такі різновиди патріотизму: державний, особистісний, громадянський, військовий, етнічний, територіальний. </a:t>
            </a:r>
          </a:p>
          <a:p>
            <a:pPr algn="just"/>
            <a:r>
              <a:rPr lang="uk-UA" sz="1400" b="1" dirty="0" smtClean="0">
                <a:latin typeface="Constantia" pitchFamily="18" charset="0"/>
                <a:cs typeface="Arial" pitchFamily="34" charset="0"/>
              </a:rPr>
              <a:t>Головна функція </a:t>
            </a:r>
            <a:r>
              <a:rPr lang="uk-UA" sz="1400" dirty="0" smtClean="0">
                <a:latin typeface="Constantia" pitchFamily="18" charset="0"/>
                <a:cs typeface="Arial" pitchFamily="34" charset="0"/>
              </a:rPr>
              <a:t>патріотичних почуттів полягає у позитивному ставленні до свого народу, Батьківщини. </a:t>
            </a:r>
            <a:endParaRPr lang="uk-UA" sz="1400" dirty="0">
              <a:latin typeface="Constantia" pitchFamily="18" charset="0"/>
              <a:cs typeface="Arial" pitchFamily="34" charset="0"/>
            </a:endParaRPr>
          </a:p>
          <a:p>
            <a:pPr algn="just"/>
            <a:r>
              <a:rPr lang="uk-UA" sz="1400" dirty="0" smtClean="0">
                <a:latin typeface="Constantia" pitchFamily="18" charset="0"/>
                <a:cs typeface="Arial" pitchFamily="34" charset="0"/>
              </a:rPr>
              <a:t>Середній і старший дошкільний вік – найсприятливіший для закладення фундаментальних світоглядних понять, моральних цінностей, переконань у свідомості дитини, організації національно – патріотичного виховання.</a:t>
            </a:r>
          </a:p>
          <a:p>
            <a:endParaRPr lang="uk-UA" sz="1400" dirty="0" smtClean="0">
              <a:latin typeface="Constantia" pitchFamily="18" charset="0"/>
              <a:cs typeface="Arial" pitchFamily="34" charset="0"/>
            </a:endParaRPr>
          </a:p>
          <a:p>
            <a:r>
              <a:rPr lang="uk-UA" sz="1400" b="1" dirty="0" smtClean="0">
                <a:latin typeface="Constantia" pitchFamily="18" charset="0"/>
              </a:rPr>
              <a:t>   </a:t>
            </a:r>
            <a:endParaRPr lang="ru-RU" sz="1400" dirty="0" smtClean="0">
              <a:latin typeface="Constantia" pitchFamily="18" charset="0"/>
            </a:endParaRPr>
          </a:p>
          <a:p>
            <a:r>
              <a:rPr lang="uk-UA" sz="1400" dirty="0"/>
              <a:t> </a:t>
            </a:r>
            <a:endParaRPr lang="ru-RU" sz="1400" dirty="0"/>
          </a:p>
          <a:p>
            <a:endParaRPr lang="uk-UA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72242" y="1956705"/>
            <a:ext cx="513754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291830"/>
            <a:ext cx="1875309" cy="1736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3134423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43" y="625980"/>
            <a:ext cx="1820801" cy="2427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18" y="605362"/>
            <a:ext cx="1739144" cy="2318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27534"/>
            <a:ext cx="1822104" cy="2429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520" y="496487"/>
            <a:ext cx="1820800" cy="2427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56" y="2897417"/>
            <a:ext cx="2809448" cy="2107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24220"/>
            <a:ext cx="1549471" cy="2065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28" y="2808404"/>
            <a:ext cx="2899589" cy="2174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99592" y="195486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</a:rPr>
              <a:t>Рекомендована література</a:t>
            </a:r>
            <a:endParaRPr lang="uk-UA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94954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555526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i="1" dirty="0" smtClean="0">
                <a:solidFill>
                  <a:srgbClr val="FFFF00"/>
                </a:solidFill>
                <a:latin typeface="MS Reference Sans Serif" pitchFamily="34" charset="0"/>
              </a:rPr>
              <a:t>Бажаю всім Вам мирного неба, світлих надій, здорових,  щасливих дітей та довгих мирних років життя у квітучій Україні! </a:t>
            </a:r>
          </a:p>
          <a:p>
            <a:pPr algn="just"/>
            <a:r>
              <a:rPr lang="uk-UA" b="1" i="1" dirty="0">
                <a:solidFill>
                  <a:srgbClr val="002060"/>
                </a:solidFill>
                <a:latin typeface="MS Reference Sans Serif" pitchFamily="34" charset="0"/>
              </a:rPr>
              <a:t> </a:t>
            </a:r>
            <a:r>
              <a:rPr lang="uk-UA" b="1" i="1" dirty="0" smtClean="0">
                <a:solidFill>
                  <a:srgbClr val="002060"/>
                </a:solidFill>
                <a:latin typeface="MS Reference Sans Serif" pitchFamily="34" charset="0"/>
              </a:rPr>
              <a:t>          А ми тую червону калину підіймемо!</a:t>
            </a:r>
          </a:p>
          <a:p>
            <a:pPr algn="just"/>
            <a:r>
              <a:rPr lang="uk-UA" b="1" i="1" dirty="0" smtClean="0">
                <a:solidFill>
                  <a:srgbClr val="002060"/>
                </a:solidFill>
                <a:latin typeface="MS Reference Sans Serif" pitchFamily="34" charset="0"/>
              </a:rPr>
              <a:t>         А ми нашу славну Україну розвеселимо!</a:t>
            </a:r>
            <a:endParaRPr lang="uk-UA" b="1" i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uk-UA" dirty="0" smtClean="0">
              <a:latin typeface="Arial Black" pitchFamily="34" charset="0"/>
            </a:endParaRPr>
          </a:p>
          <a:p>
            <a:pPr algn="ctr"/>
            <a:r>
              <a:rPr lang="uk-UA" dirty="0" smtClean="0">
                <a:latin typeface="Arial Black" pitchFamily="34" charset="0"/>
              </a:rPr>
              <a:t>  </a:t>
            </a:r>
            <a:endParaRPr lang="uk-UA" dirty="0">
              <a:latin typeface="Arial Black" pitchFamily="34" charset="0"/>
            </a:endParaRPr>
          </a:p>
        </p:txBody>
      </p:sp>
      <p:pic>
        <p:nvPicPr>
          <p:cNvPr id="1026" name="Picture 2" descr="C:\Users\user\Desktop\1677054815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882" y="1851670"/>
            <a:ext cx="5607797" cy="302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090742" y="2075206"/>
            <a:ext cx="5137547" cy="98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72462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275606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/>
              <a:t>        Дякую за увагу!</a:t>
            </a:r>
          </a:p>
          <a:p>
            <a:pPr algn="ctr"/>
            <a:r>
              <a:rPr lang="uk-UA" sz="4800" dirty="0" smtClean="0"/>
              <a:t>        </a:t>
            </a:r>
            <a:endParaRPr lang="uk-UA" sz="48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16910" y="2016413"/>
            <a:ext cx="5137547" cy="111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92749"/>
            <a:ext cx="4248472" cy="2226062"/>
          </a:xfrm>
          <a:prstGeom prst="rect">
            <a:avLst/>
          </a:prstGeom>
          <a:ln w="1905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4793302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82548"/>
            <a:ext cx="511256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«Бути патріотом — означає любити материнську мову, свій дім, батьків, природу рідного краю, звичаї, шанувати традиції народу, людську працю, прагнути не лише зберігати духовні скарби народу, а й примножувати їх»</a:t>
            </a:r>
          </a:p>
          <a:p>
            <a:pPr algn="r"/>
            <a:r>
              <a:rPr lang="uk-UA" sz="2000" b="1" dirty="0" smtClean="0">
                <a:latin typeface="Monotype Corsiva" pitchFamily="66" charset="0"/>
              </a:rPr>
              <a:t>Василь Сухомлинський</a:t>
            </a:r>
            <a:endParaRPr lang="uk-UA" sz="2000" b="1" dirty="0">
              <a:latin typeface="Monotype Corsiva" pitchFamily="66" charset="0"/>
            </a:endParaRPr>
          </a:p>
        </p:txBody>
      </p:sp>
      <p:sp>
        <p:nvSpPr>
          <p:cNvPr id="3" name="AutoShape 2" descr="Картинки по запросу патріотична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5" name="AutoShape 4" descr="День соборності України 22 січня: привітання, картинки, листівки -  ПАТРІОТИЧНІ АВАТАРКИ, КАРТИНКИ, ФОТО | Ukrainian art, Ukrainian tattoo,  Ukra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" t="3730" r="6031" b="7919"/>
          <a:stretch/>
        </p:blipFill>
        <p:spPr>
          <a:xfrm>
            <a:off x="2987824" y="3003798"/>
            <a:ext cx="3528392" cy="2007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046624" y="2046623"/>
            <a:ext cx="5137547" cy="104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130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320"/>
            <a:ext cx="763284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Нині, як ніколи, гостро набуло актуальності </a:t>
            </a:r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питання виховання </a:t>
            </a: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громадянина-патріота, відповідального, відданого своїй країні</a:t>
            </a:r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.  </a:t>
            </a:r>
            <a:endParaRPr lang="uk-UA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endParaRPr>
          </a:p>
          <a:p>
            <a:pPr algn="just"/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У</a:t>
            </a:r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новій редакції </a:t>
            </a:r>
            <a:r>
              <a:rPr lang="uk-UA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Базового компонента дошкільної освіти, </a:t>
            </a: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як у державному стандарті, зазначено, що старший дошкільник має орієнтуватися в тому, що рідна країна має свою територію, на якій проживають українці, що мають свою культуру, звичаї, мову, визначає ознайомлення дітей з поняттями «держава»; «народ»; «людство», з правами та обов’язками громадян України</a:t>
            </a:r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pPr algn="just"/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Характеристика різних видів діяльності дітей дошкільного віку, які традиційні для українського </a:t>
            </a:r>
            <a:r>
              <a:rPr lang="uk-UA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дошкілля</a:t>
            </a:r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 та відображені у вимогах Стандарту, є продуктивними з доведеною ефективністю. Вони спрямовані на досягнення освітніх результатів (</a:t>
            </a:r>
            <a:r>
              <a:rPr lang="uk-UA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компетентностей</a:t>
            </a:r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) з урахуванням вікових особливостей дошкільників, забезпечують неперервність здобуття освіти впродовж життя та реалізують принцип наступності між дошкільною освітою та Новою українською школою. </a:t>
            </a:r>
          </a:p>
          <a:p>
            <a:pPr algn="just"/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Педагог залишається центральною фігурою, що забезпечує якість освіти в дошкільному закладі.</a:t>
            </a:r>
          </a:p>
          <a:p>
            <a:pPr algn="just"/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endParaRPr>
          </a:p>
          <a:p>
            <a:pPr algn="just"/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 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endParaRPr>
          </a:p>
          <a:p>
            <a:pPr algn="just"/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endParaRPr>
          </a:p>
          <a:p>
            <a:endParaRPr lang="uk-UA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endParaRPr lang="uk-UA" dirty="0" smtClean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046970" y="2052923"/>
            <a:ext cx="5137547" cy="104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фото презентація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18192"/>
            <a:ext cx="2664296" cy="1492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90348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23478"/>
            <a:ext cx="6624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smtClean="0">
                <a:latin typeface="Arial" pitchFamily="34" charset="0"/>
                <a:cs typeface="Arial" pitchFamily="34" charset="0"/>
              </a:rPr>
              <a:t>Перед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педагогами -  дошкільниками  стоїть завдання надзвичайної ваги: домогтися того, щоб діти зростали не лише здоровими та освіченими людьми, але й свідомими, творчими особистостями і патріотами України.</a:t>
            </a:r>
          </a:p>
          <a:p>
            <a:pPr algn="just"/>
            <a:endParaRPr lang="uk-UA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1600" dirty="0" smtClean="0">
                <a:latin typeface="Arial" pitchFamily="34" charset="0"/>
                <a:cs typeface="Arial" pitchFamily="34" charset="0"/>
              </a:rPr>
              <a:t>Варто посіяти в маленькому серці зерно любові до Батьківщини та рідного краю, навчити дітей шанувати та берегти духовну спадщину свого народу — ось про що ми дбаємо, адже нове покоління громадян України - це наше майбутнє. </a:t>
            </a:r>
            <a:endParaRPr lang="uk-UA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046970" y="2052923"/>
            <a:ext cx="5137547" cy="104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15766"/>
            <a:ext cx="4572000" cy="22217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19357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38958" y="1957458"/>
            <a:ext cx="5137547" cy="125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061878"/>
              </p:ext>
            </p:extLst>
          </p:nvPr>
        </p:nvGraphicFramePr>
        <p:xfrm>
          <a:off x="1475656" y="483518"/>
          <a:ext cx="7536160" cy="4896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8080"/>
                <a:gridCol w="376808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Національно - патріотичне виховання</a:t>
                      </a:r>
                      <a:endParaRPr lang="ru-R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Робота вихователя</a:t>
                      </a:r>
                      <a:endParaRPr lang="ru-R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Робота з дітьми</a:t>
                      </a:r>
                      <a:endParaRPr lang="ru-R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94624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uk-UA" sz="14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uk-UA" sz="1400" dirty="0" smtClean="0"/>
                        <a:t>Освоєння освітніх</a:t>
                      </a:r>
                      <a:r>
                        <a:rPr lang="uk-UA" sz="1400" baseline="0" dirty="0" smtClean="0"/>
                        <a:t> новітніх технологій</a:t>
                      </a:r>
                      <a:endParaRPr lang="uk-UA" sz="14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uk-UA" sz="1400" dirty="0" smtClean="0"/>
                        <a:t>Участь у семінарах,</a:t>
                      </a:r>
                      <a:r>
                        <a:rPr lang="uk-UA" sz="1400" baseline="0" dirty="0" smtClean="0"/>
                        <a:t> педрадах, нарадах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uk-UA" sz="1400" baseline="0" dirty="0" smtClean="0"/>
                        <a:t>Підготовка до занять, свят, розваг, інших освітніх заходів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uk-UA" sz="1400" baseline="0" dirty="0" smtClean="0"/>
                        <a:t>Підвищення  кваліфікації, самоосвіти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uk-UA" sz="1400" baseline="0" dirty="0" smtClean="0"/>
                        <a:t>Практична робота з дітьми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uk-UA" sz="1400" dirty="0" smtClean="0"/>
                        <a:t>Бесіди, розповіді, спостереження, екскурсії 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uk-UA" sz="1400" noProof="0" dirty="0" err="1" smtClean="0"/>
                        <a:t>Розв</a:t>
                      </a:r>
                      <a:r>
                        <a:rPr lang="en-US" sz="1400" dirty="0" smtClean="0"/>
                        <a:t>’</a:t>
                      </a:r>
                      <a:r>
                        <a:rPr lang="ru-RU" sz="1400" dirty="0" err="1" smtClean="0"/>
                        <a:t>язування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ситуа</a:t>
                      </a:r>
                      <a:r>
                        <a:rPr lang="uk-UA" sz="1400" dirty="0" smtClean="0"/>
                        <a:t>цій</a:t>
                      </a:r>
                    </a:p>
                    <a:p>
                      <a:pPr marL="285750" indent="-285750" algn="just">
                        <a:buFont typeface="Wingdings" pitchFamily="2" charset="2"/>
                        <a:buChar char="v"/>
                      </a:pPr>
                      <a:r>
                        <a:rPr lang="uk-UA" sz="1400" dirty="0" smtClean="0"/>
                        <a:t>Ігрова </a:t>
                      </a:r>
                      <a:r>
                        <a:rPr lang="uk-UA" sz="1400" baseline="0" dirty="0" smtClean="0"/>
                        <a:t>діяльність (дидактичні, сюжетно-рольові, народно-рухливі) 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uk-UA" sz="1400" baseline="0" dirty="0" smtClean="0"/>
                        <a:t>Виготовлення дидактичного матеріалу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uk-UA" sz="1400" baseline="0" dirty="0" smtClean="0"/>
                        <a:t>Заняття (комплексні, інтегровані, комбіновані, тематичні, домінантні) 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uk-UA" sz="1400" baseline="0" dirty="0" smtClean="0"/>
                        <a:t>Тематичні вечори, розваги, свята, вистави</a:t>
                      </a:r>
                      <a:endParaRPr lang="uk-UA" sz="14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 gridSpan="2"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uk-UA" sz="1400" b="1" dirty="0" smtClean="0"/>
                        <a:t>Робота з батьками</a:t>
                      </a:r>
                      <a:r>
                        <a:rPr lang="uk-UA" sz="1400" b="1" baseline="0" dirty="0" smtClean="0"/>
                        <a:t> </a:t>
                      </a:r>
                      <a:endParaRPr lang="uk-UA" sz="1400" b="1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200"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uk-UA" sz="1400" b="0" dirty="0" smtClean="0"/>
                        <a:t>Консультації, рекомендації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uk-UA" sz="1400" b="0" dirty="0" smtClean="0"/>
                        <a:t>Бесіди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uk-UA" sz="1400" b="0" dirty="0" smtClean="0"/>
                        <a:t>Загальні</a:t>
                      </a:r>
                      <a:r>
                        <a:rPr lang="uk-UA" sz="1400" b="0" baseline="0" dirty="0" smtClean="0"/>
                        <a:t> батьківські збори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uk-UA" sz="1400" b="0" baseline="0" dirty="0" smtClean="0"/>
                        <a:t>Практичний показ роботи з </a:t>
                      </a:r>
                      <a:r>
                        <a:rPr lang="uk-UA" sz="1400" b="0" baseline="0" dirty="0" smtClean="0"/>
                        <a:t>дітьми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uk-UA" sz="1400" b="0" baseline="0" dirty="0" smtClean="0"/>
                        <a:t>Клуб дідусів і бабусь</a:t>
                      </a:r>
                      <a:endParaRPr lang="uk-UA" sz="1400" b="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uk-UA" sz="1400" b="0" dirty="0" smtClean="0"/>
                        <a:t>Анкетування,</a:t>
                      </a:r>
                      <a:r>
                        <a:rPr lang="uk-UA" sz="1400" b="0" baseline="0" dirty="0" smtClean="0"/>
                        <a:t> тестування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uk-UA" sz="1400" b="0" baseline="0" dirty="0" smtClean="0"/>
                        <a:t>Дні відкритих дверей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uk-UA" sz="1400" b="0" baseline="0" dirty="0" smtClean="0"/>
                        <a:t>Семінари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uk-UA" sz="1400" b="0" baseline="0" dirty="0" smtClean="0"/>
                        <a:t>Ділові ігри</a:t>
                      </a:r>
                      <a:endParaRPr lang="uk-UA" sz="1400" b="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355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23478"/>
            <a:ext cx="727280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u="sng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Заняття – невід</a:t>
            </a:r>
            <a:r>
              <a:rPr lang="en-US" sz="1600" b="1" u="sng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uk-UA" sz="1600" b="1" u="sng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ємна складова освітнього процесу</a:t>
            </a:r>
          </a:p>
          <a:p>
            <a:pPr algn="just"/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Типи занять</a:t>
            </a:r>
            <a:r>
              <a:rPr lang="uk-UA" sz="1600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фронтальні, групові, індивідуально – групові, індивідуальні.</a:t>
            </a:r>
            <a:endParaRPr lang="uk-UA" sz="1600" dirty="0">
              <a:solidFill>
                <a:schemeClr val="bg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Головною метою </a:t>
            </a:r>
            <a:r>
              <a:rPr lang="uk-UA" sz="1600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занять з  патріотичного виховання  є: </a:t>
            </a:r>
          </a:p>
          <a:p>
            <a:pPr algn="just"/>
            <a:r>
              <a:rPr lang="uk-UA" sz="1600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пробудити в дитячих серцях любов до рідної країни, культури та традицій українського народу.</a:t>
            </a:r>
          </a:p>
          <a:p>
            <a:pPr algn="just"/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Орієнтовні теми занять: </a:t>
            </a:r>
            <a:r>
              <a:rPr lang="uk-UA" sz="1600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«Природа моєї країни», «Національний одяг»,  «Звідки прийшов хліб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r>
              <a:rPr lang="uk-UA" sz="1600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», «Українська кухня», «Символи нашого народу», «Народні свята», «Народна вишиванка» тощо.</a:t>
            </a:r>
            <a:endParaRPr lang="uk-UA" sz="1600" dirty="0">
              <a:solidFill>
                <a:schemeClr val="bg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Розгляд ілюстрацій, слайдів, художні твори, розповіді дорослого, різні види ігор, художньо- продуктивна діяльність </a:t>
            </a:r>
            <a:r>
              <a:rPr lang="uk-UA" sz="1600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все це допомагає робити заняття цікавим, змістовним та пізнавальним. </a:t>
            </a:r>
          </a:p>
          <a:p>
            <a:endParaRPr lang="uk-UA" sz="1600" dirty="0">
              <a:solidFill>
                <a:schemeClr val="bg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uk-UA" sz="1600" dirty="0" smtClean="0">
              <a:latin typeface="Arial" pitchFamily="34" charset="0"/>
              <a:cs typeface="Arial" pitchFamily="34" charset="0"/>
            </a:endParaRPr>
          </a:p>
          <a:p>
            <a:endParaRPr lang="uk-UA" sz="1600" dirty="0">
              <a:latin typeface="Arial" pitchFamily="34" charset="0"/>
              <a:cs typeface="Arial" pitchFamily="34" charset="0"/>
            </a:endParaRPr>
          </a:p>
          <a:p>
            <a:endParaRPr lang="uk-UA" sz="1600" dirty="0" smtClean="0">
              <a:latin typeface="Arial" pitchFamily="34" charset="0"/>
              <a:cs typeface="Arial" pitchFamily="34" charset="0"/>
            </a:endParaRPr>
          </a:p>
          <a:p>
            <a:endParaRPr lang="uk-UA" sz="1600" dirty="0">
              <a:latin typeface="Arial" pitchFamily="34" charset="0"/>
              <a:cs typeface="Arial" pitchFamily="34" charset="0"/>
            </a:endParaRPr>
          </a:p>
          <a:p>
            <a:endParaRPr lang="uk-UA" sz="1600" dirty="0" smtClean="0">
              <a:latin typeface="Arial" pitchFamily="34" charset="0"/>
              <a:cs typeface="Arial" pitchFamily="34" charset="0"/>
            </a:endParaRPr>
          </a:p>
          <a:p>
            <a:endParaRPr lang="uk-UA" sz="1600" dirty="0">
              <a:latin typeface="Arial" pitchFamily="34" charset="0"/>
              <a:cs typeface="Arial" pitchFamily="34" charset="0"/>
            </a:endParaRPr>
          </a:p>
          <a:p>
            <a:endParaRPr lang="uk-UA" sz="1600" dirty="0" smtClean="0">
              <a:latin typeface="Arial" pitchFamily="34" charset="0"/>
              <a:cs typeface="Arial" pitchFamily="34" charset="0"/>
            </a:endParaRPr>
          </a:p>
          <a:p>
            <a:endParaRPr lang="uk-UA" sz="1600" dirty="0">
              <a:latin typeface="Arial" pitchFamily="34" charset="0"/>
              <a:cs typeface="Arial" pitchFamily="34" charset="0"/>
            </a:endParaRPr>
          </a:p>
          <a:p>
            <a:endParaRPr lang="uk-UA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uk-UA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63158" y="1962658"/>
            <a:ext cx="5137547" cy="12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862" y="2948340"/>
            <a:ext cx="2221461" cy="1849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811" y="2948340"/>
            <a:ext cx="1494166" cy="1992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user\Desktop\P80903-1010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40065"/>
            <a:ext cx="2600529" cy="1716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881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43091"/>
            <a:ext cx="2088232" cy="1566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038165"/>
            <a:ext cx="1440160" cy="17281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7504" y="51470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Заняття</a:t>
            </a:r>
            <a:r>
              <a:rPr lang="uk-UA" sz="16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на тему: «Звідки прийшов хліб</a:t>
            </a:r>
            <a:r>
              <a:rPr lang="en-US" sz="16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r>
              <a:rPr lang="uk-UA" sz="16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</a:t>
            </a:r>
          </a:p>
          <a:p>
            <a:pPr algn="just"/>
            <a:r>
              <a:rPr lang="uk-UA" sz="16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Мета: </a:t>
            </a:r>
            <a:r>
              <a:rPr lang="uk-UA" sz="16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узагальнити та систематизувати знання дітей про хліб, як головний продукт харчування, про хліборобську працю; поглибити їх знання про етапи вирощування хліба; ознайомити з працею хліборобів; із знаряддям праці, які використовували у давнину;  закріпити правила поводження з хлібом; показати відображення теми в загадках, </a:t>
            </a:r>
            <a:r>
              <a:rPr lang="uk-UA" sz="1600" dirty="0" err="1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прислів</a:t>
            </a:r>
            <a:r>
              <a:rPr lang="en-US" sz="16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uk-UA" sz="1600" dirty="0" err="1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ях</a:t>
            </a:r>
            <a:r>
              <a:rPr lang="uk-UA" sz="16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приказках. Розвивати пізнавальну активність, мовлення, мислення дітей; дрібну моторику пальців рук. Виховувати шанобливе ставлення до праці хліборобів, бережливе ставлення до хліба, цікавість, допитливість; спонукати дітей самостійно висловлювати свою думку.</a:t>
            </a:r>
          </a:p>
          <a:p>
            <a:pPr algn="just"/>
            <a:r>
              <a:rPr lang="uk-UA" sz="16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Матеріал:</a:t>
            </a:r>
            <a:r>
              <a:rPr lang="uk-UA" sz="16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ілюстрації про етапи вирощування хліба, вишитий рушник, зерно пшениці, колоски, казкові герої – Півник, Круть і Верть, солоне тісто, фартушки, дощечки, тарілочки.</a:t>
            </a:r>
          </a:p>
          <a:p>
            <a:pPr algn="just"/>
            <a:endParaRPr lang="uk-UA" sz="1600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endParaRPr lang="uk-UA" sz="16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Рисунок 4" descr="D:\Dokumenty\Т.В.І\фото\P92904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47812"/>
            <a:ext cx="2232248" cy="1508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5106482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1200" y="267494"/>
            <a:ext cx="39451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Важливий показник якості освітнього процесу в ЗДО – створення сучасного універсального дизайну, що робить його доступним, розвивальним, орієнтованим на особистісний розвиток дитини задля реалізації її індивідуальної освітньої траєкторії.</a:t>
            </a:r>
          </a:p>
          <a:p>
            <a:pPr algn="just"/>
            <a:r>
              <a:rPr lang="uk-UA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Велике значення мають предмети, які її  оточують, тому в групі створено куточок національної символіки, до якого ми звертаємося не лише під час тематичних занять, але й під час вивчення легенд, прислів`їв та розповідей про Україну, її минуле і сучасне.</a:t>
            </a:r>
          </a:p>
          <a:p>
            <a:pPr algn="just"/>
            <a:r>
              <a:rPr lang="uk-UA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Національний куточок – один із основних компонентів життєвого простору, що сприяє формуванню національної свідомості у дітей дошкільного віку.</a:t>
            </a:r>
            <a:endParaRPr lang="uk-UA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33294" y="1962660"/>
            <a:ext cx="513754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5144"/>
            <a:ext cx="3183657" cy="3432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60438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63158" y="1970833"/>
            <a:ext cx="513754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144" y="123478"/>
            <a:ext cx="7681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400" dirty="0" smtClean="0">
                <a:solidFill>
                  <a:srgbClr val="C00000"/>
                </a:solidFill>
              </a:rPr>
              <a:t>Пробудити до життя національні традиції, національний дух нашого народу допомагають ігри патріотичного характеру. Так, граючи в ігри: «Кожній речі своє місце», «Чим багата українська хата», «Народні ремесла рідного краю», «Народознавче лото», «Минуле - сьогодення», «Сплетемо віночок», ми з дітьми закріплюємо  і уточнюємо  знання про українські державні та народні символи, про національний одяг та його різновиди, про українську хату, її зовнішній вигляд, </a:t>
            </a:r>
            <a:r>
              <a:rPr lang="uk-UA" sz="1400" dirty="0" err="1" smtClean="0">
                <a:solidFill>
                  <a:srgbClr val="C00000"/>
                </a:solidFill>
              </a:rPr>
              <a:t>інтер</a:t>
            </a:r>
            <a:r>
              <a:rPr lang="en-US" sz="1400" dirty="0" smtClean="0">
                <a:solidFill>
                  <a:srgbClr val="C00000"/>
                </a:solidFill>
              </a:rPr>
              <a:t>’</a:t>
            </a:r>
            <a:r>
              <a:rPr lang="uk-UA" sz="1400" dirty="0" err="1" smtClean="0">
                <a:solidFill>
                  <a:srgbClr val="C00000"/>
                </a:solidFill>
              </a:rPr>
              <a:t>єр</a:t>
            </a:r>
            <a:r>
              <a:rPr lang="uk-UA" sz="1400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uk-UA" sz="1600" b="1" dirty="0" smtClean="0">
                <a:solidFill>
                  <a:srgbClr val="C00000"/>
                </a:solidFill>
              </a:rPr>
              <a:t> Дидактична гра « Символи України»</a:t>
            </a:r>
          </a:p>
          <a:p>
            <a:pPr algn="just"/>
            <a:r>
              <a:rPr lang="uk-UA" sz="1400" b="1" dirty="0" smtClean="0">
                <a:solidFill>
                  <a:srgbClr val="C00000"/>
                </a:solidFill>
              </a:rPr>
              <a:t> Мета:</a:t>
            </a:r>
            <a:r>
              <a:rPr lang="uk-UA" sz="1400" dirty="0" smtClean="0">
                <a:solidFill>
                  <a:srgbClr val="C00000"/>
                </a:solidFill>
              </a:rPr>
              <a:t> розширювати знання дітей про символи України, вчити ділити їх на умовні групи: державні, рослинні, тваринні, символи – обереги. Формувати вміння виділяти ознаки символів, розвивати пояснювальне мовлення. Виховувати патріотизм, почуття любові та гордості до України</a:t>
            </a:r>
            <a:r>
              <a:rPr lang="uk-UA" sz="1600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uk-UA" sz="1400" b="1" dirty="0" smtClean="0">
                <a:solidFill>
                  <a:srgbClr val="C00000"/>
                </a:solidFill>
              </a:rPr>
              <a:t>Матеріал:</a:t>
            </a:r>
            <a:r>
              <a:rPr lang="uk-UA" sz="1400" dirty="0" smtClean="0">
                <a:solidFill>
                  <a:srgbClr val="C00000"/>
                </a:solidFill>
              </a:rPr>
              <a:t> велике ігрове поле, в центрі якого розташована мапа України. В кутах поля розташовані картинки із кишеньками, які символізують певну групу символів: прапор, герб, гімн – державні символи, лелека – тваринні, калина – рослинні, віночок – символи-обереги. Маленькі ігрові картки із зображенням різних символів українського народу.</a:t>
            </a:r>
          </a:p>
          <a:p>
            <a:pPr algn="just"/>
            <a:r>
              <a:rPr lang="uk-UA" sz="1600" dirty="0" smtClean="0">
                <a:solidFill>
                  <a:srgbClr val="C00000"/>
                </a:solidFill>
              </a:rPr>
              <a:t> </a:t>
            </a:r>
            <a:endParaRPr lang="uk-UA" sz="1600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83" y="3645114"/>
            <a:ext cx="1580207" cy="1185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096" y="3560110"/>
            <a:ext cx="1888598" cy="1416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282" y="3644901"/>
            <a:ext cx="935148" cy="1246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764" y="3660496"/>
            <a:ext cx="911948" cy="1215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99903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1484</Words>
  <Application>Microsoft Office PowerPoint</Application>
  <PresentationFormat>Экран (16:9)</PresentationFormat>
  <Paragraphs>119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6" baseType="lpstr">
      <vt:lpstr>Arial Unicode MS</vt:lpstr>
      <vt:lpstr>Arial</vt:lpstr>
      <vt:lpstr>Arial Black</vt:lpstr>
      <vt:lpstr>Batang</vt:lpstr>
      <vt:lpstr>Calibri</vt:lpstr>
      <vt:lpstr>Candara</vt:lpstr>
      <vt:lpstr>Century Gothic</vt:lpstr>
      <vt:lpstr>Comic Sans MS</vt:lpstr>
      <vt:lpstr>Constantia</vt:lpstr>
      <vt:lpstr>Georgia</vt:lpstr>
      <vt:lpstr>Miriam</vt:lpstr>
      <vt:lpstr>Monotype Corsiva</vt:lpstr>
      <vt:lpstr>MS Reference Sans Serif</vt:lpstr>
      <vt:lpstr>Times New Roman</vt:lpstr>
      <vt:lpstr>Verdana</vt:lpstr>
      <vt:lpstr>Wingdings</vt:lpstr>
      <vt:lpstr>Тема Office</vt:lpstr>
      <vt:lpstr>Томашгородський заклад дошкільної освіти «Сонечко» комбінованого типу  Рокитнівської селищної ради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Формування ціннісних орієнтирів і громадянської самосвідомості у дошкільному віці(вровадження базового компонента)</dc:title>
  <dc:creator>WIN-7</dc:creator>
  <cp:lastModifiedBy>Пользователь</cp:lastModifiedBy>
  <cp:revision>141</cp:revision>
  <dcterms:created xsi:type="dcterms:W3CDTF">2023-02-16T19:12:47Z</dcterms:created>
  <dcterms:modified xsi:type="dcterms:W3CDTF">2023-02-23T10:04:38Z</dcterms:modified>
</cp:coreProperties>
</file>