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0"/>
  </p:notesMasterIdLst>
  <p:sldIdLst>
    <p:sldId id="256" r:id="rId2"/>
    <p:sldId id="271" r:id="rId3"/>
    <p:sldId id="266" r:id="rId4"/>
    <p:sldId id="273" r:id="rId5"/>
    <p:sldId id="267" r:id="rId6"/>
    <p:sldId id="268" r:id="rId7"/>
    <p:sldId id="272" r:id="rId8"/>
    <p:sldId id="257" r:id="rId9"/>
    <p:sldId id="258" r:id="rId10"/>
    <p:sldId id="259" r:id="rId11"/>
    <p:sldId id="260" r:id="rId12"/>
    <p:sldId id="261" r:id="rId13"/>
    <p:sldId id="263" r:id="rId14"/>
    <p:sldId id="262" r:id="rId15"/>
    <p:sldId id="264" r:id="rId16"/>
    <p:sldId id="265" r:id="rId17"/>
    <p:sldId id="269" r:id="rId18"/>
    <p:sldId id="270"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5" autoAdjust="0"/>
    <p:restoredTop sz="94660"/>
  </p:normalViewPr>
  <p:slideViewPr>
    <p:cSldViewPr snapToGrid="0">
      <p:cViewPr varScale="1">
        <p:scale>
          <a:sx n="70" d="100"/>
          <a:sy n="70" d="100"/>
        </p:scale>
        <p:origin x="76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E00B57-5798-411A-A5F2-E17EDF2B5CAF}" type="datetimeFigureOut">
              <a:rPr lang="ru-RU" smtClean="0"/>
              <a:t>23.02.2023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4C2416-E036-4DC3-AAAF-2E2FE4EE3576}" type="slidenum">
              <a:rPr lang="ru-RU" smtClean="0"/>
              <a:t>‹#›</a:t>
            </a:fld>
            <a:endParaRPr lang="ru-RU"/>
          </a:p>
        </p:txBody>
      </p:sp>
    </p:spTree>
    <p:extLst>
      <p:ext uri="{BB962C8B-B14F-4D97-AF65-F5344CB8AC3E}">
        <p14:creationId xmlns:p14="http://schemas.microsoft.com/office/powerpoint/2010/main" val="247971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04C2416-E036-4DC3-AAAF-2E2FE4EE3576}" type="slidenum">
              <a:rPr lang="ru-RU" smtClean="0"/>
              <a:t>6</a:t>
            </a:fld>
            <a:endParaRPr lang="ru-RU"/>
          </a:p>
        </p:txBody>
      </p:sp>
    </p:spTree>
    <p:extLst>
      <p:ext uri="{BB962C8B-B14F-4D97-AF65-F5344CB8AC3E}">
        <p14:creationId xmlns:p14="http://schemas.microsoft.com/office/powerpoint/2010/main" val="1862432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04C2416-E036-4DC3-AAAF-2E2FE4EE3576}" type="slidenum">
              <a:rPr lang="ru-RU" smtClean="0"/>
              <a:t>7</a:t>
            </a:fld>
            <a:endParaRPr lang="ru-RU"/>
          </a:p>
        </p:txBody>
      </p:sp>
    </p:spTree>
    <p:extLst>
      <p:ext uri="{BB962C8B-B14F-4D97-AF65-F5344CB8AC3E}">
        <p14:creationId xmlns:p14="http://schemas.microsoft.com/office/powerpoint/2010/main" val="369475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BECF59E-60DC-4A63-A9C3-B4B0816959F0}" type="datetimeFigureOut">
              <a:rPr lang="ru-RU" smtClean="0"/>
              <a:t>23.02.2023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C7D347-D38A-4C32-90F4-88A39B8F348D}" type="slidenum">
              <a:rPr lang="ru-RU" smtClean="0"/>
              <a:t>‹#›</a:t>
            </a:fld>
            <a:endParaRPr lang="ru-RU"/>
          </a:p>
        </p:txBody>
      </p:sp>
    </p:spTree>
    <p:extLst>
      <p:ext uri="{BB962C8B-B14F-4D97-AF65-F5344CB8AC3E}">
        <p14:creationId xmlns:p14="http://schemas.microsoft.com/office/powerpoint/2010/main" val="403335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BECF59E-60DC-4A63-A9C3-B4B0816959F0}" type="datetimeFigureOut">
              <a:rPr lang="ru-RU" smtClean="0"/>
              <a:t>23.02.2023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C7D347-D38A-4C32-90F4-88A39B8F348D}" type="slidenum">
              <a:rPr lang="ru-RU" smtClean="0"/>
              <a:t>‹#›</a:t>
            </a:fld>
            <a:endParaRPr lang="ru-RU"/>
          </a:p>
        </p:txBody>
      </p:sp>
    </p:spTree>
    <p:extLst>
      <p:ext uri="{BB962C8B-B14F-4D97-AF65-F5344CB8AC3E}">
        <p14:creationId xmlns:p14="http://schemas.microsoft.com/office/powerpoint/2010/main" val="145700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BECF59E-60DC-4A63-A9C3-B4B0816959F0}" type="datetimeFigureOut">
              <a:rPr lang="ru-RU" smtClean="0"/>
              <a:t>23.02.2023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C7D347-D38A-4C32-90F4-88A39B8F348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17130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BECF59E-60DC-4A63-A9C3-B4B0816959F0}" type="datetimeFigureOut">
              <a:rPr lang="ru-RU" smtClean="0"/>
              <a:t>23.02.2023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C7D347-D38A-4C32-90F4-88A39B8F348D}" type="slidenum">
              <a:rPr lang="ru-RU" smtClean="0"/>
              <a:t>‹#›</a:t>
            </a:fld>
            <a:endParaRPr lang="ru-RU"/>
          </a:p>
        </p:txBody>
      </p:sp>
    </p:spTree>
    <p:extLst>
      <p:ext uri="{BB962C8B-B14F-4D97-AF65-F5344CB8AC3E}">
        <p14:creationId xmlns:p14="http://schemas.microsoft.com/office/powerpoint/2010/main" val="2400593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BECF59E-60DC-4A63-A9C3-B4B0816959F0}" type="datetimeFigureOut">
              <a:rPr lang="ru-RU" smtClean="0"/>
              <a:t>23.02.2023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C7D347-D38A-4C32-90F4-88A39B8F348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2987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BECF59E-60DC-4A63-A9C3-B4B0816959F0}" type="datetimeFigureOut">
              <a:rPr lang="ru-RU" smtClean="0"/>
              <a:t>23.02.2023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C7D347-D38A-4C32-90F4-88A39B8F348D}" type="slidenum">
              <a:rPr lang="ru-RU" smtClean="0"/>
              <a:t>‹#›</a:t>
            </a:fld>
            <a:endParaRPr lang="ru-RU"/>
          </a:p>
        </p:txBody>
      </p:sp>
    </p:spTree>
    <p:extLst>
      <p:ext uri="{BB962C8B-B14F-4D97-AF65-F5344CB8AC3E}">
        <p14:creationId xmlns:p14="http://schemas.microsoft.com/office/powerpoint/2010/main" val="3523833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ECF59E-60DC-4A63-A9C3-B4B0816959F0}" type="datetimeFigureOut">
              <a:rPr lang="ru-RU" smtClean="0"/>
              <a:t>23.02.2023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C7D347-D38A-4C32-90F4-88A39B8F348D}" type="slidenum">
              <a:rPr lang="ru-RU" smtClean="0"/>
              <a:t>‹#›</a:t>
            </a:fld>
            <a:endParaRPr lang="ru-RU"/>
          </a:p>
        </p:txBody>
      </p:sp>
    </p:spTree>
    <p:extLst>
      <p:ext uri="{BB962C8B-B14F-4D97-AF65-F5344CB8AC3E}">
        <p14:creationId xmlns:p14="http://schemas.microsoft.com/office/powerpoint/2010/main" val="34094207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ECF59E-60DC-4A63-A9C3-B4B0816959F0}" type="datetimeFigureOut">
              <a:rPr lang="ru-RU" smtClean="0"/>
              <a:t>23.02.2023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C7D347-D38A-4C32-90F4-88A39B8F348D}" type="slidenum">
              <a:rPr lang="ru-RU" smtClean="0"/>
              <a:t>‹#›</a:t>
            </a:fld>
            <a:endParaRPr lang="ru-RU"/>
          </a:p>
        </p:txBody>
      </p:sp>
    </p:spTree>
    <p:extLst>
      <p:ext uri="{BB962C8B-B14F-4D97-AF65-F5344CB8AC3E}">
        <p14:creationId xmlns:p14="http://schemas.microsoft.com/office/powerpoint/2010/main" val="1849058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BECF59E-60DC-4A63-A9C3-B4B0816959F0}" type="datetimeFigureOut">
              <a:rPr lang="ru-RU" smtClean="0"/>
              <a:t>23.02.2023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C7D347-D38A-4C32-90F4-88A39B8F348D}" type="slidenum">
              <a:rPr lang="ru-RU" smtClean="0"/>
              <a:t>‹#›</a:t>
            </a:fld>
            <a:endParaRPr lang="ru-RU"/>
          </a:p>
        </p:txBody>
      </p:sp>
    </p:spTree>
    <p:extLst>
      <p:ext uri="{BB962C8B-B14F-4D97-AF65-F5344CB8AC3E}">
        <p14:creationId xmlns:p14="http://schemas.microsoft.com/office/powerpoint/2010/main" val="17063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BECF59E-60DC-4A63-A9C3-B4B0816959F0}" type="datetimeFigureOut">
              <a:rPr lang="ru-RU" smtClean="0"/>
              <a:t>23.02.2023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0C7D347-D38A-4C32-90F4-88A39B8F348D}" type="slidenum">
              <a:rPr lang="ru-RU" smtClean="0"/>
              <a:t>‹#›</a:t>
            </a:fld>
            <a:endParaRPr lang="ru-RU"/>
          </a:p>
        </p:txBody>
      </p:sp>
    </p:spTree>
    <p:extLst>
      <p:ext uri="{BB962C8B-B14F-4D97-AF65-F5344CB8AC3E}">
        <p14:creationId xmlns:p14="http://schemas.microsoft.com/office/powerpoint/2010/main" val="113143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BECF59E-60DC-4A63-A9C3-B4B0816959F0}" type="datetimeFigureOut">
              <a:rPr lang="ru-RU" smtClean="0"/>
              <a:t>23.02.2023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0C7D347-D38A-4C32-90F4-88A39B8F348D}" type="slidenum">
              <a:rPr lang="ru-RU" smtClean="0"/>
              <a:t>‹#›</a:t>
            </a:fld>
            <a:endParaRPr lang="ru-RU"/>
          </a:p>
        </p:txBody>
      </p:sp>
    </p:spTree>
    <p:extLst>
      <p:ext uri="{BB962C8B-B14F-4D97-AF65-F5344CB8AC3E}">
        <p14:creationId xmlns:p14="http://schemas.microsoft.com/office/powerpoint/2010/main" val="310143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BECF59E-60DC-4A63-A9C3-B4B0816959F0}" type="datetimeFigureOut">
              <a:rPr lang="ru-RU" smtClean="0"/>
              <a:t>23.02.2023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30C7D347-D38A-4C32-90F4-88A39B8F348D}" type="slidenum">
              <a:rPr lang="ru-RU" smtClean="0"/>
              <a:t>‹#›</a:t>
            </a:fld>
            <a:endParaRPr lang="ru-RU"/>
          </a:p>
        </p:txBody>
      </p:sp>
    </p:spTree>
    <p:extLst>
      <p:ext uri="{BB962C8B-B14F-4D97-AF65-F5344CB8AC3E}">
        <p14:creationId xmlns:p14="http://schemas.microsoft.com/office/powerpoint/2010/main" val="387436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BECF59E-60DC-4A63-A9C3-B4B0816959F0}" type="datetimeFigureOut">
              <a:rPr lang="ru-RU" smtClean="0"/>
              <a:t>23.02.2023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30C7D347-D38A-4C32-90F4-88A39B8F348D}" type="slidenum">
              <a:rPr lang="ru-RU" smtClean="0"/>
              <a:t>‹#›</a:t>
            </a:fld>
            <a:endParaRPr lang="ru-RU"/>
          </a:p>
        </p:txBody>
      </p:sp>
    </p:spTree>
    <p:extLst>
      <p:ext uri="{BB962C8B-B14F-4D97-AF65-F5344CB8AC3E}">
        <p14:creationId xmlns:p14="http://schemas.microsoft.com/office/powerpoint/2010/main" val="176054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CF59E-60DC-4A63-A9C3-B4B0816959F0}" type="datetimeFigureOut">
              <a:rPr lang="ru-RU" smtClean="0"/>
              <a:t>23.02.2023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30C7D347-D38A-4C32-90F4-88A39B8F348D}" type="slidenum">
              <a:rPr lang="ru-RU" smtClean="0"/>
              <a:t>‹#›</a:t>
            </a:fld>
            <a:endParaRPr lang="ru-RU"/>
          </a:p>
        </p:txBody>
      </p:sp>
    </p:spTree>
    <p:extLst>
      <p:ext uri="{BB962C8B-B14F-4D97-AF65-F5344CB8AC3E}">
        <p14:creationId xmlns:p14="http://schemas.microsoft.com/office/powerpoint/2010/main" val="197226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BECF59E-60DC-4A63-A9C3-B4B0816959F0}" type="datetimeFigureOut">
              <a:rPr lang="ru-RU" smtClean="0"/>
              <a:t>23.02.2023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0C7D347-D38A-4C32-90F4-88A39B8F348D}" type="slidenum">
              <a:rPr lang="ru-RU" smtClean="0"/>
              <a:t>‹#›</a:t>
            </a:fld>
            <a:endParaRPr lang="ru-RU"/>
          </a:p>
        </p:txBody>
      </p:sp>
    </p:spTree>
    <p:extLst>
      <p:ext uri="{BB962C8B-B14F-4D97-AF65-F5344CB8AC3E}">
        <p14:creationId xmlns:p14="http://schemas.microsoft.com/office/powerpoint/2010/main" val="920531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30C7D347-D38A-4C32-90F4-88A39B8F348D}" type="slidenum">
              <a:rPr lang="ru-RU" smtClean="0"/>
              <a:t>‹#›</a:t>
            </a:fld>
            <a:endParaRPr lang="ru-RU"/>
          </a:p>
        </p:txBody>
      </p:sp>
      <p:sp>
        <p:nvSpPr>
          <p:cNvPr id="5" name="Date Placeholder 4"/>
          <p:cNvSpPr>
            <a:spLocks noGrp="1"/>
          </p:cNvSpPr>
          <p:nvPr>
            <p:ph type="dt" sz="half" idx="10"/>
          </p:nvPr>
        </p:nvSpPr>
        <p:spPr/>
        <p:txBody>
          <a:bodyPr/>
          <a:lstStyle/>
          <a:p>
            <a:fld id="{FBECF59E-60DC-4A63-A9C3-B4B0816959F0}" type="datetimeFigureOut">
              <a:rPr lang="ru-RU" smtClean="0"/>
              <a:t>23.02.2023</a:t>
            </a:fld>
            <a:endParaRPr lang="ru-RU"/>
          </a:p>
        </p:txBody>
      </p:sp>
    </p:spTree>
    <p:extLst>
      <p:ext uri="{BB962C8B-B14F-4D97-AF65-F5344CB8AC3E}">
        <p14:creationId xmlns:p14="http://schemas.microsoft.com/office/powerpoint/2010/main" val="603867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ECF59E-60DC-4A63-A9C3-B4B0816959F0}" type="datetimeFigureOut">
              <a:rPr lang="ru-RU" smtClean="0"/>
              <a:t>23.02.2023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0C7D347-D38A-4C32-90F4-88A39B8F348D}" type="slidenum">
              <a:rPr lang="ru-RU" smtClean="0"/>
              <a:t>‹#›</a:t>
            </a:fld>
            <a:endParaRPr lang="ru-RU"/>
          </a:p>
        </p:txBody>
      </p:sp>
    </p:spTree>
    <p:extLst>
      <p:ext uri="{BB962C8B-B14F-4D97-AF65-F5344CB8AC3E}">
        <p14:creationId xmlns:p14="http://schemas.microsoft.com/office/powerpoint/2010/main" val="201695319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rot="10800000" flipV="1">
            <a:off x="1266764" y="791570"/>
            <a:ext cx="10156411" cy="6032311"/>
          </a:xfrm>
        </p:spPr>
        <p:txBody>
          <a:bodyPr/>
          <a:lstStyle/>
          <a:p>
            <a:r>
              <a:rPr lang="uk-UA" sz="3600" b="1" i="1" dirty="0" smtClean="0">
                <a:solidFill>
                  <a:srgbClr val="0070C0"/>
                </a:solidFill>
                <a:latin typeface="Arial" panose="020B0604020202020204" pitchFamily="34" charset="0"/>
                <a:cs typeface="Arial" panose="020B0604020202020204" pitchFamily="34" charset="0"/>
              </a:rPr>
              <a:t> </a:t>
            </a:r>
            <a:br>
              <a:rPr lang="uk-UA" sz="3600" b="1" i="1" dirty="0" smtClean="0">
                <a:solidFill>
                  <a:srgbClr val="0070C0"/>
                </a:solidFill>
                <a:latin typeface="Arial" panose="020B0604020202020204" pitchFamily="34" charset="0"/>
                <a:cs typeface="Arial" panose="020B0604020202020204" pitchFamily="34" charset="0"/>
              </a:rPr>
            </a:br>
            <a:r>
              <a:rPr lang="uk-UA" sz="3600" b="1" i="1" dirty="0" smtClean="0">
                <a:solidFill>
                  <a:srgbClr val="0070C0"/>
                </a:solidFill>
                <a:latin typeface="Arial" panose="020B0604020202020204" pitchFamily="34" charset="0"/>
                <a:cs typeface="Arial" panose="020B0604020202020204" pitchFamily="34" charset="0"/>
              </a:rPr>
              <a:t/>
            </a:r>
            <a:br>
              <a:rPr lang="uk-UA" sz="3600" b="1" i="1" dirty="0" smtClean="0">
                <a:solidFill>
                  <a:srgbClr val="0070C0"/>
                </a:solidFill>
                <a:latin typeface="Arial" panose="020B0604020202020204" pitchFamily="34" charset="0"/>
                <a:cs typeface="Arial" panose="020B0604020202020204" pitchFamily="34" charset="0"/>
              </a:rPr>
            </a:br>
            <a:r>
              <a:rPr lang="uk-UA" sz="3600" b="1" i="1" dirty="0" smtClean="0">
                <a:solidFill>
                  <a:srgbClr val="0070C0"/>
                </a:solidFill>
                <a:latin typeface="Arial" panose="020B0604020202020204" pitchFamily="34" charset="0"/>
                <a:cs typeface="Arial" panose="020B0604020202020204" pitchFamily="34" charset="0"/>
              </a:rPr>
              <a:t/>
            </a:r>
            <a:br>
              <a:rPr lang="uk-UA" sz="3600" b="1" i="1" dirty="0" smtClean="0">
                <a:solidFill>
                  <a:srgbClr val="0070C0"/>
                </a:solidFill>
                <a:latin typeface="Arial" panose="020B0604020202020204" pitchFamily="34" charset="0"/>
                <a:cs typeface="Arial" panose="020B0604020202020204" pitchFamily="34" charset="0"/>
              </a:rPr>
            </a:br>
            <a:r>
              <a:rPr lang="uk-UA" sz="3600" b="1" i="1" dirty="0">
                <a:solidFill>
                  <a:srgbClr val="0070C0"/>
                </a:solidFill>
                <a:latin typeface="Arial" panose="020B0604020202020204" pitchFamily="34" charset="0"/>
                <a:cs typeface="Arial" panose="020B0604020202020204" pitchFamily="34" charset="0"/>
              </a:rPr>
              <a:t/>
            </a:r>
            <a:br>
              <a:rPr lang="uk-UA" sz="3600" b="1" i="1" dirty="0">
                <a:solidFill>
                  <a:srgbClr val="0070C0"/>
                </a:solidFill>
                <a:latin typeface="Arial" panose="020B0604020202020204" pitchFamily="34" charset="0"/>
                <a:cs typeface="Arial" panose="020B0604020202020204" pitchFamily="34" charset="0"/>
              </a:rPr>
            </a:br>
            <a:r>
              <a:rPr lang="uk-UA" sz="3600" b="1" i="1" dirty="0" smtClean="0">
                <a:solidFill>
                  <a:srgbClr val="0070C0"/>
                </a:solidFill>
                <a:latin typeface="Arial" panose="020B0604020202020204" pitchFamily="34" charset="0"/>
                <a:cs typeface="Arial" panose="020B0604020202020204" pitchFamily="34" charset="0"/>
              </a:rPr>
              <a:t/>
            </a:r>
            <a:br>
              <a:rPr lang="uk-UA" sz="3600" b="1" i="1" dirty="0" smtClean="0">
                <a:solidFill>
                  <a:srgbClr val="0070C0"/>
                </a:solidFill>
                <a:latin typeface="Arial" panose="020B0604020202020204" pitchFamily="34" charset="0"/>
                <a:cs typeface="Arial" panose="020B0604020202020204" pitchFamily="34" charset="0"/>
              </a:rPr>
            </a:br>
            <a:r>
              <a:rPr lang="uk-UA" sz="2000" i="1" dirty="0" smtClean="0">
                <a:solidFill>
                  <a:srgbClr val="0070C0"/>
                </a:solidFill>
                <a:latin typeface="Arial" panose="020B0604020202020204" pitchFamily="34" charset="0"/>
                <a:cs typeface="Arial" panose="020B0604020202020204" pitchFamily="34" charset="0"/>
              </a:rPr>
              <a:t> </a:t>
            </a:r>
            <a:r>
              <a:rPr lang="uk-UA" sz="2000" b="1" i="1" dirty="0">
                <a:solidFill>
                  <a:srgbClr val="0070C0"/>
                </a:solidFill>
                <a:latin typeface="Arial" panose="020B0604020202020204" pitchFamily="34" charset="0"/>
                <a:cs typeface="Arial" panose="020B0604020202020204" pitchFamily="34" charset="0"/>
              </a:rPr>
              <a:t/>
            </a:r>
            <a:br>
              <a:rPr lang="uk-UA" sz="2000" b="1" i="1" dirty="0">
                <a:solidFill>
                  <a:srgbClr val="0070C0"/>
                </a:solidFill>
                <a:latin typeface="Arial" panose="020B0604020202020204" pitchFamily="34" charset="0"/>
                <a:cs typeface="Arial" panose="020B0604020202020204" pitchFamily="34" charset="0"/>
              </a:rPr>
            </a:br>
            <a:r>
              <a:rPr lang="uk-UA" sz="2000" b="1" i="1" dirty="0" smtClean="0">
                <a:solidFill>
                  <a:schemeClr val="bg2">
                    <a:lumMod val="25000"/>
                  </a:schemeClr>
                </a:solidFill>
                <a:latin typeface="Arial" panose="020B0604020202020204" pitchFamily="34" charset="0"/>
                <a:cs typeface="Arial" panose="020B0604020202020204" pitchFamily="34" charset="0"/>
              </a:rPr>
              <a:t>Підготувала:</a:t>
            </a:r>
            <a:br>
              <a:rPr lang="uk-UA" sz="2000" b="1" i="1" dirty="0" smtClean="0">
                <a:solidFill>
                  <a:schemeClr val="bg2">
                    <a:lumMod val="25000"/>
                  </a:schemeClr>
                </a:solidFill>
                <a:latin typeface="Arial" panose="020B0604020202020204" pitchFamily="34" charset="0"/>
                <a:cs typeface="Arial" panose="020B0604020202020204" pitchFamily="34" charset="0"/>
              </a:rPr>
            </a:br>
            <a:r>
              <a:rPr lang="uk-UA" sz="2000" b="1" i="1" dirty="0" smtClean="0">
                <a:solidFill>
                  <a:schemeClr val="bg2">
                    <a:lumMod val="25000"/>
                  </a:schemeClr>
                </a:solidFill>
                <a:latin typeface="Arial" panose="020B0604020202020204" pitchFamily="34" charset="0"/>
                <a:cs typeface="Arial" panose="020B0604020202020204" pitchFamily="34" charset="0"/>
              </a:rPr>
              <a:t>Кушнір М.В</a:t>
            </a:r>
            <a:r>
              <a:rPr lang="uk-UA" sz="2000" b="1" i="1" dirty="0" smtClean="0">
                <a:solidFill>
                  <a:srgbClr val="0070C0"/>
                </a:solidFill>
                <a:latin typeface="Arial" panose="020B0604020202020204" pitchFamily="34" charset="0"/>
                <a:cs typeface="Arial" panose="020B0604020202020204" pitchFamily="34" charset="0"/>
              </a:rPr>
              <a:t>.</a:t>
            </a:r>
            <a:br>
              <a:rPr lang="uk-UA" sz="2000" b="1" i="1" dirty="0" smtClean="0">
                <a:solidFill>
                  <a:srgbClr val="0070C0"/>
                </a:solidFill>
                <a:latin typeface="Arial" panose="020B0604020202020204" pitchFamily="34" charset="0"/>
                <a:cs typeface="Arial" panose="020B0604020202020204" pitchFamily="34" charset="0"/>
              </a:rPr>
            </a:br>
            <a:endParaRPr lang="ru-RU" sz="2000" b="1" i="1" dirty="0">
              <a:solidFill>
                <a:srgbClr val="0070C0"/>
              </a:solidFill>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1078172" y="95535"/>
            <a:ext cx="7997589" cy="928048"/>
          </a:xfrm>
        </p:spPr>
        <p:txBody>
          <a:bodyPr>
            <a:noAutofit/>
          </a:bodyPr>
          <a:lstStyle/>
          <a:p>
            <a:pPr algn="ctr"/>
            <a:r>
              <a:rPr lang="uk-UA" b="1" dirty="0" err="1" smtClean="0">
                <a:solidFill>
                  <a:srgbClr val="002060"/>
                </a:solidFill>
                <a:latin typeface="Arial" panose="020B0604020202020204" pitchFamily="34" charset="0"/>
                <a:cs typeface="Arial" panose="020B0604020202020204" pitchFamily="34" charset="0"/>
              </a:rPr>
              <a:t>Томашгородський</a:t>
            </a:r>
            <a:r>
              <a:rPr lang="uk-UA" b="1" dirty="0" smtClean="0">
                <a:solidFill>
                  <a:srgbClr val="002060"/>
                </a:solidFill>
                <a:latin typeface="Arial" panose="020B0604020202020204" pitchFamily="34" charset="0"/>
                <a:cs typeface="Arial" panose="020B0604020202020204" pitchFamily="34" charset="0"/>
              </a:rPr>
              <a:t> ЗДО «Сонечко» комбінованого типу </a:t>
            </a:r>
            <a:r>
              <a:rPr lang="uk-UA" b="1" dirty="0" err="1" smtClean="0">
                <a:solidFill>
                  <a:srgbClr val="002060"/>
                </a:solidFill>
                <a:latin typeface="Arial" panose="020B0604020202020204" pitchFamily="34" charset="0"/>
                <a:cs typeface="Arial" panose="020B0604020202020204" pitchFamily="34" charset="0"/>
              </a:rPr>
              <a:t>Рокитнівської</a:t>
            </a:r>
            <a:r>
              <a:rPr lang="uk-UA" b="1" dirty="0" smtClean="0">
                <a:solidFill>
                  <a:srgbClr val="002060"/>
                </a:solidFill>
                <a:latin typeface="Arial" panose="020B0604020202020204" pitchFamily="34" charset="0"/>
                <a:cs typeface="Arial" panose="020B0604020202020204" pitchFamily="34" charset="0"/>
              </a:rPr>
              <a:t> селищної ради</a:t>
            </a:r>
          </a:p>
          <a:p>
            <a:pPr algn="ctr"/>
            <a:r>
              <a:rPr lang="uk-UA" sz="1600" b="1" i="1" dirty="0">
                <a:solidFill>
                  <a:srgbClr val="0070C0"/>
                </a:solidFill>
                <a:latin typeface="Arial" panose="020B0604020202020204" pitchFamily="34" charset="0"/>
                <a:cs typeface="Arial" panose="020B0604020202020204" pitchFamily="34" charset="0"/>
              </a:rPr>
              <a:t/>
            </a:r>
            <a:br>
              <a:rPr lang="uk-UA" sz="1600" b="1" i="1" dirty="0">
                <a:solidFill>
                  <a:srgbClr val="0070C0"/>
                </a:solidFill>
                <a:latin typeface="Arial" panose="020B0604020202020204" pitchFamily="34" charset="0"/>
                <a:cs typeface="Arial" panose="020B0604020202020204" pitchFamily="34" charset="0"/>
              </a:rPr>
            </a:br>
            <a:r>
              <a:rPr lang="uk-UA" sz="3600" b="1" i="1" dirty="0" smtClean="0">
                <a:solidFill>
                  <a:srgbClr val="0070C0"/>
                </a:solidFill>
                <a:latin typeface="Arial" panose="020B0604020202020204" pitchFamily="34" charset="0"/>
                <a:cs typeface="Arial" panose="020B0604020202020204" pitchFamily="34" charset="0"/>
              </a:rPr>
              <a:t>Суть, принципи та завдання національно-патріотичного </a:t>
            </a:r>
            <a:r>
              <a:rPr lang="uk-UA" sz="3600" b="1" i="1" dirty="0">
                <a:solidFill>
                  <a:srgbClr val="0070C0"/>
                </a:solidFill>
                <a:latin typeface="Arial" panose="020B0604020202020204" pitchFamily="34" charset="0"/>
                <a:cs typeface="Arial" panose="020B0604020202020204" pitchFamily="34" charset="0"/>
              </a:rPr>
              <a:t>виховання в умовах сьогодення</a:t>
            </a:r>
            <a:endParaRPr lang="uk-UA" sz="3600" b="1" dirty="0" smtClean="0">
              <a:solidFill>
                <a:srgbClr val="002060"/>
              </a:solidFill>
              <a:latin typeface="Arial" panose="020B0604020202020204" pitchFamily="34" charset="0"/>
              <a:cs typeface="Arial" panose="020B0604020202020204" pitchFamily="34" charset="0"/>
            </a:endParaRPr>
          </a:p>
          <a:p>
            <a:pPr algn="l"/>
            <a:endParaRPr lang="uk-UA" sz="2800" dirty="0">
              <a:solidFill>
                <a:schemeClr val="tx1">
                  <a:lumMod val="85000"/>
                  <a:lumOff val="15000"/>
                </a:schemeClr>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925" y="3030936"/>
            <a:ext cx="4666082" cy="3635996"/>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8349682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970" y="221091"/>
            <a:ext cx="8596668" cy="979912"/>
          </a:xfrm>
        </p:spPr>
        <p:txBody>
          <a:bodyPr>
            <a:normAutofit/>
          </a:bodyPr>
          <a:lstStyle/>
          <a:p>
            <a:pPr algn="ctr"/>
            <a:r>
              <a:rPr lang="ru-RU" sz="1800" b="1" i="1" dirty="0"/>
              <a:t> </a:t>
            </a:r>
            <a:r>
              <a:rPr lang="uk-UA" sz="2400" b="1" i="1" dirty="0">
                <a:solidFill>
                  <a:schemeClr val="accent2">
                    <a:lumMod val="50000"/>
                  </a:schemeClr>
                </a:solidFill>
                <a:latin typeface="Arial" panose="020B0604020202020204" pitchFamily="34" charset="0"/>
                <a:cs typeface="Arial" panose="020B0604020202020204" pitchFamily="34" charset="0"/>
              </a:rPr>
              <a:t>Основні завдання </a:t>
            </a:r>
            <a:r>
              <a:rPr lang="uk-UA" sz="2400" b="1" i="1" dirty="0" smtClean="0">
                <a:solidFill>
                  <a:schemeClr val="accent2">
                    <a:lumMod val="50000"/>
                  </a:schemeClr>
                </a:solidFill>
                <a:latin typeface="Arial" panose="020B0604020202020204" pitchFamily="34" charset="0"/>
                <a:cs typeface="Arial" panose="020B0604020202020204" pitchFamily="34" charset="0"/>
              </a:rPr>
              <a:t>національно-патріотичного </a:t>
            </a:r>
            <a:r>
              <a:rPr lang="uk-UA" sz="2400" b="1" i="1" dirty="0">
                <a:solidFill>
                  <a:schemeClr val="accent2">
                    <a:lumMod val="50000"/>
                  </a:schemeClr>
                </a:solidFill>
                <a:latin typeface="Arial" panose="020B0604020202020204" pitchFamily="34" charset="0"/>
                <a:cs typeface="Arial" panose="020B0604020202020204" pitchFamily="34" charset="0"/>
              </a:rPr>
              <a:t>виховання дошкільників </a:t>
            </a:r>
          </a:p>
        </p:txBody>
      </p:sp>
      <p:sp>
        <p:nvSpPr>
          <p:cNvPr id="3" name="Объект 2"/>
          <p:cNvSpPr>
            <a:spLocks noGrp="1"/>
          </p:cNvSpPr>
          <p:nvPr>
            <p:ph idx="1"/>
          </p:nvPr>
        </p:nvSpPr>
        <p:spPr>
          <a:xfrm>
            <a:off x="677334" y="1364776"/>
            <a:ext cx="5846296" cy="5036024"/>
          </a:xfrm>
        </p:spPr>
        <p:txBody>
          <a:bodyPr>
            <a:normAutofit/>
          </a:bodyPr>
          <a:lstStyle/>
          <a:p>
            <a:pPr>
              <a:buFont typeface="Wingdings" panose="05000000000000000000" pitchFamily="2" charset="2"/>
              <a:buChar char="ü"/>
            </a:pPr>
            <a:r>
              <a:rPr lang="ru-RU" sz="2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формування любові </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до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рідного </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краю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(причетності до рідного дому, сім'ї, дитячого</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садка, селища)</a:t>
            </a:r>
          </a:p>
          <a:p>
            <a:pPr>
              <a:buFont typeface="Wingdings" panose="05000000000000000000" pitchFamily="2" charset="2"/>
              <a:buChar char="ü"/>
            </a:pP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формування</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духовно</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-моральних</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взаємин</a:t>
            </a:r>
            <a:endParaRPr lang="en-US" sz="2000" b="1" i="1" dirty="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формування</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любові</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b="1" i="1" dirty="0">
                <a:solidFill>
                  <a:schemeClr val="tx1">
                    <a:lumMod val="95000"/>
                    <a:lumOff val="5000"/>
                  </a:schemeClr>
                </a:solidFill>
                <a:latin typeface="Times New Roman" panose="02020603050405020304" pitchFamily="18" charset="0"/>
                <a:cs typeface="Times New Roman" panose="02020603050405020304" pitchFamily="18" charset="0"/>
              </a:rPr>
              <a:t>до </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культурного</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спадку свого</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народу</a:t>
            </a:r>
            <a:endParaRPr lang="en-US" sz="2000" b="1" i="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виховання любові</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поваги</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до</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своїх національних</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особливостей</a:t>
            </a:r>
            <a:endParaRPr lang="en-US" sz="2000" b="1" i="1" dirty="0" smtClean="0">
              <a:solidFill>
                <a:schemeClr val="tx1">
                  <a:lumMod val="95000"/>
                  <a:lumOff val="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толерантне</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ставлення</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b="1" i="1" dirty="0">
                <a:solidFill>
                  <a:schemeClr val="tx1">
                    <a:lumMod val="95000"/>
                    <a:lumOff val="5000"/>
                  </a:schemeClr>
                </a:solidFill>
                <a:latin typeface="Times New Roman" panose="02020603050405020304" pitchFamily="18" charset="0"/>
                <a:cs typeface="Times New Roman" panose="02020603050405020304" pitchFamily="18" charset="0"/>
              </a:rPr>
              <a:t>до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представників</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інших</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національностей</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b="1" i="1" dirty="0">
                <a:solidFill>
                  <a:schemeClr val="tx1">
                    <a:lumMod val="95000"/>
                    <a:lumOff val="5000"/>
                  </a:schemeClr>
                </a:solidFill>
                <a:latin typeface="Times New Roman" panose="02020603050405020304" pitchFamily="18" charset="0"/>
                <a:cs typeface="Times New Roman" panose="02020603050405020304" pitchFamily="18" charset="0"/>
              </a:rPr>
              <a:t>до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ровесників</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батьків</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сусідів,</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uk-UA"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інших</a:t>
            </a:r>
            <a:r>
              <a:rPr lang="ru-RU" sz="2000" b="1" i="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b="1" i="1" dirty="0">
                <a:solidFill>
                  <a:schemeClr val="tx1">
                    <a:lumMod val="95000"/>
                    <a:lumOff val="5000"/>
                  </a:schemeClr>
                </a:solidFill>
                <a:latin typeface="Times New Roman" panose="02020603050405020304" pitchFamily="18" charset="0"/>
                <a:cs typeface="Times New Roman" panose="02020603050405020304" pitchFamily="18" charset="0"/>
              </a:rPr>
              <a:t>людей</a:t>
            </a:r>
          </a:p>
          <a:p>
            <a:pPr algn="just"/>
            <a:endParaRPr lang="uk-UA"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3254" y="2097643"/>
            <a:ext cx="3746310" cy="374631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9363" y="795681"/>
            <a:ext cx="1138189" cy="1138189"/>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8462" y="5433208"/>
            <a:ext cx="1424792" cy="1424792"/>
          </a:xfrm>
          <a:prstGeom prst="rect">
            <a:avLst/>
          </a:prstGeom>
        </p:spPr>
      </p:pic>
    </p:spTree>
    <p:extLst>
      <p:ext uri="{BB962C8B-B14F-4D97-AF65-F5344CB8AC3E}">
        <p14:creationId xmlns:p14="http://schemas.microsoft.com/office/powerpoint/2010/main" val="2684709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460" y="218365"/>
            <a:ext cx="8596668" cy="586854"/>
          </a:xfrm>
        </p:spPr>
        <p:txBody>
          <a:bodyPr>
            <a:normAutofit/>
          </a:bodyPr>
          <a:lstStyle/>
          <a:p>
            <a:pPr algn="ctr"/>
            <a:r>
              <a:rPr lang="uk-UA" sz="2000" b="1" dirty="0">
                <a:solidFill>
                  <a:schemeClr val="accent2">
                    <a:lumMod val="50000"/>
                  </a:schemeClr>
                </a:solidFill>
                <a:latin typeface="Arial" panose="020B0604020202020204" pitchFamily="34" charset="0"/>
                <a:cs typeface="Arial" panose="020B0604020202020204" pitchFamily="34" charset="0"/>
              </a:rPr>
              <a:t>Завдання педагогів у роботі з дітьми дошкільного віку</a:t>
            </a:r>
            <a:endParaRPr lang="ru-RU" sz="2000" b="1" dirty="0">
              <a:solidFill>
                <a:schemeClr val="accent2">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99912" y="805219"/>
            <a:ext cx="9353772" cy="4275163"/>
          </a:xfrm>
        </p:spPr>
        <p:txBody>
          <a:bodyPr>
            <a:noAutofit/>
          </a:bodyPr>
          <a:lstStyle/>
          <a:p>
            <a:pPr>
              <a:buFont typeface="Wingdings" panose="05000000000000000000" pitchFamily="2" charset="2"/>
              <a:buChar char="Ø"/>
            </a:pPr>
            <a:r>
              <a:rPr lang="uk-UA" sz="2000" dirty="0">
                <a:solidFill>
                  <a:schemeClr val="tx1">
                    <a:lumMod val="85000"/>
                    <a:lumOff val="15000"/>
                  </a:schemeClr>
                </a:solidFill>
                <a:latin typeface="Arial" panose="020B0604020202020204" pitchFamily="34" charset="0"/>
                <a:cs typeface="Arial" panose="020B0604020202020204" pitchFamily="34" charset="0"/>
              </a:rPr>
              <a:t> </a:t>
            </a:r>
            <a:r>
              <a:rPr lang="uk-UA" sz="2000" dirty="0" smtClean="0">
                <a:solidFill>
                  <a:schemeClr val="tx1">
                    <a:lumMod val="85000"/>
                    <a:lumOff val="15000"/>
                  </a:schemeClr>
                </a:solidFill>
                <a:latin typeface="Arial" panose="020B0604020202020204" pitchFamily="34" charset="0"/>
                <a:cs typeface="Arial" panose="020B0604020202020204" pitchFamily="34" charset="0"/>
              </a:rPr>
              <a:t> </a:t>
            </a:r>
            <a:r>
              <a:rPr lang="uk-UA" dirty="0">
                <a:solidFill>
                  <a:schemeClr val="tx1">
                    <a:lumMod val="85000"/>
                    <a:lumOff val="15000"/>
                  </a:schemeClr>
                </a:solidFill>
                <a:latin typeface="Arial" panose="020B0604020202020204" pitchFamily="34" charset="0"/>
                <a:cs typeface="Arial" panose="020B0604020202020204" pitchFamily="34" charset="0"/>
              </a:rPr>
              <a:t>розширювати уявлення про місце кожної людини в соціальному середовищі, необхідність дотримання морально-етичних норм </a:t>
            </a:r>
            <a:r>
              <a:rPr lang="uk-UA" dirty="0" smtClean="0">
                <a:solidFill>
                  <a:schemeClr val="tx1">
                    <a:lumMod val="85000"/>
                    <a:lumOff val="15000"/>
                  </a:schemeClr>
                </a:solidFill>
                <a:latin typeface="Arial" panose="020B0604020202020204" pitchFamily="34" charset="0"/>
                <a:cs typeface="Arial" panose="020B0604020202020204" pitchFamily="34" charset="0"/>
              </a:rPr>
              <a:t>суспільства</a:t>
            </a:r>
          </a:p>
          <a:p>
            <a:pPr>
              <a:buFont typeface="Wingdings" panose="05000000000000000000" pitchFamily="2" charset="2"/>
              <a:buChar char="Ø"/>
            </a:pPr>
            <a:r>
              <a:rPr lang="uk-UA" dirty="0" smtClean="0">
                <a:solidFill>
                  <a:schemeClr val="tx1">
                    <a:lumMod val="85000"/>
                    <a:lumOff val="15000"/>
                  </a:schemeClr>
                </a:solidFill>
                <a:latin typeface="Arial" panose="020B0604020202020204" pitchFamily="34" charset="0"/>
                <a:cs typeface="Arial" panose="020B0604020202020204" pitchFamily="34" charset="0"/>
              </a:rPr>
              <a:t> </a:t>
            </a:r>
            <a:r>
              <a:rPr lang="uk-UA" dirty="0">
                <a:solidFill>
                  <a:schemeClr val="tx1">
                    <a:lumMod val="85000"/>
                    <a:lumOff val="15000"/>
                  </a:schemeClr>
                </a:solidFill>
                <a:latin typeface="Arial" panose="020B0604020202020204" pitchFamily="34" charset="0"/>
                <a:cs typeface="Arial" panose="020B0604020202020204" pitchFamily="34" charset="0"/>
              </a:rPr>
              <a:t>формувати у дітей позитивний образ Батьківщини та рідної </a:t>
            </a:r>
            <a:r>
              <a:rPr lang="uk-UA" dirty="0" smtClean="0">
                <a:solidFill>
                  <a:schemeClr val="tx1">
                    <a:lumMod val="85000"/>
                    <a:lumOff val="15000"/>
                  </a:schemeClr>
                </a:solidFill>
                <a:latin typeface="Arial" panose="020B0604020202020204" pitchFamily="34" charset="0"/>
                <a:cs typeface="Arial" panose="020B0604020202020204" pitchFamily="34" charset="0"/>
              </a:rPr>
              <a:t>домівки</a:t>
            </a:r>
          </a:p>
          <a:p>
            <a:pPr>
              <a:buFont typeface="Wingdings" panose="05000000000000000000" pitchFamily="2" charset="2"/>
              <a:buChar char="Ø"/>
            </a:pPr>
            <a:r>
              <a:rPr lang="uk-UA" dirty="0" smtClean="0">
                <a:solidFill>
                  <a:schemeClr val="tx1">
                    <a:lumMod val="85000"/>
                    <a:lumOff val="15000"/>
                  </a:schemeClr>
                </a:solidFill>
                <a:latin typeface="Arial" panose="020B0604020202020204" pitchFamily="34" charset="0"/>
                <a:cs typeface="Arial" panose="020B0604020202020204" pitchFamily="34" charset="0"/>
              </a:rPr>
              <a:t> </a:t>
            </a:r>
            <a:r>
              <a:rPr lang="uk-UA" dirty="0">
                <a:solidFill>
                  <a:schemeClr val="tx1">
                    <a:lumMod val="85000"/>
                    <a:lumOff val="15000"/>
                  </a:schemeClr>
                </a:solidFill>
                <a:latin typeface="Arial" panose="020B0604020202020204" pitchFamily="34" charset="0"/>
                <a:cs typeface="Arial" panose="020B0604020202020204" pitchFamily="34" charset="0"/>
              </a:rPr>
              <a:t>виховувати любов і повагу до членів своєї родини, бажання піклуватися про </a:t>
            </a:r>
            <a:r>
              <a:rPr lang="uk-UA" dirty="0" smtClean="0">
                <a:solidFill>
                  <a:schemeClr val="tx1">
                    <a:lumMod val="85000"/>
                    <a:lumOff val="15000"/>
                  </a:schemeClr>
                </a:solidFill>
                <a:latin typeface="Arial" panose="020B0604020202020204" pitchFamily="34" charset="0"/>
                <a:cs typeface="Arial" panose="020B0604020202020204" pitchFamily="34" charset="0"/>
              </a:rPr>
              <a:t>них</a:t>
            </a:r>
          </a:p>
          <a:p>
            <a:pPr>
              <a:buFont typeface="Wingdings" panose="05000000000000000000" pitchFamily="2" charset="2"/>
              <a:buChar char="Ø"/>
            </a:pPr>
            <a:r>
              <a:rPr lang="uk-UA" dirty="0" smtClean="0">
                <a:solidFill>
                  <a:schemeClr val="tx1">
                    <a:lumMod val="85000"/>
                    <a:lumOff val="15000"/>
                  </a:schemeClr>
                </a:solidFill>
                <a:latin typeface="Arial" panose="020B0604020202020204" pitchFamily="34" charset="0"/>
                <a:cs typeface="Arial" panose="020B0604020202020204" pitchFamily="34" charset="0"/>
              </a:rPr>
              <a:t> </a:t>
            </a:r>
            <a:r>
              <a:rPr lang="uk-UA" dirty="0">
                <a:solidFill>
                  <a:schemeClr val="tx1">
                    <a:lumMod val="85000"/>
                    <a:lumOff val="15000"/>
                  </a:schemeClr>
                </a:solidFill>
                <a:latin typeface="Arial" panose="020B0604020202020204" pitchFamily="34" charset="0"/>
                <a:cs typeface="Arial" panose="020B0604020202020204" pitchFamily="34" charset="0"/>
              </a:rPr>
              <a:t>формувати ціннісне ставлення до культури українського народу, його історичного минулого, мови, звичаїв, </a:t>
            </a:r>
            <a:r>
              <a:rPr lang="uk-UA" dirty="0" smtClean="0">
                <a:solidFill>
                  <a:schemeClr val="tx1">
                    <a:lumMod val="85000"/>
                    <a:lumOff val="15000"/>
                  </a:schemeClr>
                </a:solidFill>
                <a:latin typeface="Arial" panose="020B0604020202020204" pitchFamily="34" charset="0"/>
                <a:cs typeface="Arial" panose="020B0604020202020204" pitchFamily="34" charset="0"/>
              </a:rPr>
              <a:t>традицій</a:t>
            </a:r>
          </a:p>
          <a:p>
            <a:pPr>
              <a:buFont typeface="Wingdings" panose="05000000000000000000" pitchFamily="2" charset="2"/>
              <a:buChar char="Ø"/>
            </a:pPr>
            <a:r>
              <a:rPr lang="uk-UA" dirty="0" smtClean="0">
                <a:solidFill>
                  <a:schemeClr val="tx1">
                    <a:lumMod val="85000"/>
                    <a:lumOff val="15000"/>
                  </a:schemeClr>
                </a:solidFill>
                <a:latin typeface="Arial" panose="020B0604020202020204" pitchFamily="34" charset="0"/>
                <a:cs typeface="Arial" panose="020B0604020202020204" pitchFamily="34" charset="0"/>
              </a:rPr>
              <a:t> </a:t>
            </a:r>
            <a:r>
              <a:rPr lang="uk-UA" dirty="0">
                <a:solidFill>
                  <a:schemeClr val="tx1">
                    <a:lumMod val="85000"/>
                    <a:lumOff val="15000"/>
                  </a:schemeClr>
                </a:solidFill>
                <a:latin typeface="Arial" panose="020B0604020202020204" pitchFamily="34" charset="0"/>
                <a:cs typeface="Arial" panose="020B0604020202020204" pitchFamily="34" charset="0"/>
              </a:rPr>
              <a:t>виховувати почуття власної </a:t>
            </a:r>
            <a:r>
              <a:rPr lang="uk-UA" dirty="0" smtClean="0">
                <a:solidFill>
                  <a:schemeClr val="tx1">
                    <a:lumMod val="85000"/>
                    <a:lumOff val="15000"/>
                  </a:schemeClr>
                </a:solidFill>
                <a:latin typeface="Arial" panose="020B0604020202020204" pitchFamily="34" charset="0"/>
                <a:cs typeface="Arial" panose="020B0604020202020204" pitchFamily="34" charset="0"/>
              </a:rPr>
              <a:t>гідності як </a:t>
            </a:r>
            <a:r>
              <a:rPr lang="uk-UA" dirty="0">
                <a:solidFill>
                  <a:schemeClr val="tx1">
                    <a:lumMod val="85000"/>
                    <a:lumOff val="15000"/>
                  </a:schemeClr>
                </a:solidFill>
                <a:latin typeface="Arial" panose="020B0604020202020204" pitchFamily="34" charset="0"/>
                <a:cs typeface="Arial" panose="020B0604020202020204" pitchFamily="34" charset="0"/>
              </a:rPr>
              <a:t>представника українського </a:t>
            </a:r>
            <a:r>
              <a:rPr lang="uk-UA" dirty="0" smtClean="0">
                <a:solidFill>
                  <a:schemeClr val="tx1">
                    <a:lumMod val="85000"/>
                    <a:lumOff val="15000"/>
                  </a:schemeClr>
                </a:solidFill>
                <a:latin typeface="Arial" panose="020B0604020202020204" pitchFamily="34" charset="0"/>
                <a:cs typeface="Arial" panose="020B0604020202020204" pitchFamily="34" charset="0"/>
              </a:rPr>
              <a:t>народу</a:t>
            </a:r>
          </a:p>
          <a:p>
            <a:pPr>
              <a:buFont typeface="Wingdings" panose="05000000000000000000" pitchFamily="2" charset="2"/>
              <a:buChar char="Ø"/>
            </a:pPr>
            <a:r>
              <a:rPr lang="uk-UA" dirty="0" smtClean="0">
                <a:solidFill>
                  <a:schemeClr val="tx1">
                    <a:lumMod val="85000"/>
                    <a:lumOff val="15000"/>
                  </a:schemeClr>
                </a:solidFill>
                <a:latin typeface="Arial" panose="020B0604020202020204" pitchFamily="34" charset="0"/>
                <a:cs typeface="Arial" panose="020B0604020202020204" pitchFamily="34" charset="0"/>
              </a:rPr>
              <a:t> </a:t>
            </a:r>
            <a:r>
              <a:rPr lang="uk-UA" dirty="0">
                <a:solidFill>
                  <a:schemeClr val="tx1">
                    <a:lumMod val="85000"/>
                    <a:lumOff val="15000"/>
                  </a:schemeClr>
                </a:solidFill>
                <a:latin typeface="Arial" panose="020B0604020202020204" pitchFamily="34" charset="0"/>
                <a:cs typeface="Arial" panose="020B0604020202020204" pitchFamily="34" charset="0"/>
              </a:rPr>
              <a:t>навчати дотримуватися культури поведінки у щоденній </a:t>
            </a:r>
            <a:r>
              <a:rPr lang="uk-UA" dirty="0" smtClean="0">
                <a:solidFill>
                  <a:schemeClr val="tx1">
                    <a:lumMod val="85000"/>
                    <a:lumOff val="15000"/>
                  </a:schemeClr>
                </a:solidFill>
                <a:latin typeface="Arial" panose="020B0604020202020204" pitchFamily="34" charset="0"/>
                <a:cs typeface="Arial" panose="020B0604020202020204" pitchFamily="34" charset="0"/>
              </a:rPr>
              <a:t>життєдіяльності</a:t>
            </a:r>
          </a:p>
          <a:p>
            <a:pPr>
              <a:buFont typeface="Wingdings" panose="05000000000000000000" pitchFamily="2" charset="2"/>
              <a:buChar char="Ø"/>
            </a:pPr>
            <a:r>
              <a:rPr lang="uk-UA" dirty="0" smtClean="0">
                <a:solidFill>
                  <a:schemeClr val="tx1">
                    <a:lumMod val="85000"/>
                    <a:lumOff val="15000"/>
                  </a:schemeClr>
                </a:solidFill>
                <a:latin typeface="Arial" panose="020B0604020202020204" pitchFamily="34" charset="0"/>
                <a:cs typeface="Arial" panose="020B0604020202020204" pitchFamily="34" charset="0"/>
              </a:rPr>
              <a:t> </a:t>
            </a:r>
            <a:r>
              <a:rPr lang="uk-UA" dirty="0">
                <a:solidFill>
                  <a:schemeClr val="tx1">
                    <a:lumMod val="85000"/>
                    <a:lumOff val="15000"/>
                  </a:schemeClr>
                </a:solidFill>
                <a:latin typeface="Arial" panose="020B0604020202020204" pitchFamily="34" charset="0"/>
                <a:cs typeface="Arial" panose="020B0604020202020204" pitchFamily="34" charset="0"/>
              </a:rPr>
              <a:t>почуття власної гідності як представників свого </a:t>
            </a:r>
            <a:r>
              <a:rPr lang="uk-UA" dirty="0" smtClean="0">
                <a:solidFill>
                  <a:schemeClr val="tx1">
                    <a:lumMod val="85000"/>
                    <a:lumOff val="15000"/>
                  </a:schemeClr>
                </a:solidFill>
                <a:latin typeface="Arial" panose="020B0604020202020204" pitchFamily="34" charset="0"/>
                <a:cs typeface="Arial" panose="020B0604020202020204" pitchFamily="34" charset="0"/>
              </a:rPr>
              <a:t>народу</a:t>
            </a:r>
          </a:p>
          <a:p>
            <a:pPr>
              <a:buFont typeface="Wingdings" panose="05000000000000000000" pitchFamily="2" charset="2"/>
              <a:buChar char="Ø"/>
            </a:pPr>
            <a:r>
              <a:rPr lang="uk-UA" dirty="0" smtClean="0">
                <a:solidFill>
                  <a:schemeClr val="tx1">
                    <a:lumMod val="85000"/>
                    <a:lumOff val="15000"/>
                  </a:schemeClr>
                </a:solidFill>
                <a:latin typeface="Arial" panose="020B0604020202020204" pitchFamily="34" charset="0"/>
                <a:cs typeface="Arial" panose="020B0604020202020204" pitchFamily="34" charset="0"/>
              </a:rPr>
              <a:t> </a:t>
            </a:r>
            <a:r>
              <a:rPr lang="uk-UA" dirty="0">
                <a:solidFill>
                  <a:schemeClr val="tx1">
                    <a:lumMod val="85000"/>
                    <a:lumOff val="15000"/>
                  </a:schemeClr>
                </a:solidFill>
                <a:latin typeface="Arial" panose="020B0604020202020204" pitchFamily="34" charset="0"/>
                <a:cs typeface="Arial" panose="020B0604020202020204" pitchFamily="34" charset="0"/>
              </a:rPr>
              <a:t>толерантне ставлення до представників інших національностей, до ровесників, батьків, сусідів, інших </a:t>
            </a:r>
            <a:r>
              <a:rPr lang="uk-UA" dirty="0" smtClean="0">
                <a:solidFill>
                  <a:schemeClr val="tx1">
                    <a:lumMod val="85000"/>
                    <a:lumOff val="15000"/>
                  </a:schemeClr>
                </a:solidFill>
                <a:latin typeface="Arial" panose="020B0604020202020204" pitchFamily="34" charset="0"/>
                <a:cs typeface="Arial" panose="020B0604020202020204" pitchFamily="34" charset="0"/>
              </a:rPr>
              <a:t>людей</a:t>
            </a:r>
            <a:endParaRPr lang="uk-UA" b="1" dirty="0">
              <a:solidFill>
                <a:schemeClr val="tx1">
                  <a:lumMod val="85000"/>
                  <a:lumOff val="15000"/>
                </a:schemeClr>
              </a:solidFill>
              <a:latin typeface="Arial" panose="020B0604020202020204" pitchFamily="34" charset="0"/>
              <a:cs typeface="Arial" panose="020B0604020202020204" pitchFamily="34" charset="0"/>
            </a:endParaRPr>
          </a:p>
          <a:p>
            <a:endParaRPr lang="uk-UA"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fontAlgn="base">
              <a:buNone/>
            </a:pP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fontAlgn="base">
              <a:buNone/>
            </a:pPr>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ru-RU" sz="16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4311" y="5080382"/>
            <a:ext cx="1384218" cy="1576314"/>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937" y="5134975"/>
            <a:ext cx="1443147" cy="164342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3328" y="5177755"/>
            <a:ext cx="1405579" cy="1600640"/>
          </a:xfrm>
          <a:prstGeom prst="rect">
            <a:avLst/>
          </a:prstGeom>
        </p:spPr>
      </p:pic>
    </p:spTree>
    <p:extLst>
      <p:ext uri="{BB962C8B-B14F-4D97-AF65-F5344CB8AC3E}">
        <p14:creationId xmlns:p14="http://schemas.microsoft.com/office/powerpoint/2010/main" val="3832328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200166"/>
            <a:ext cx="8596668" cy="823415"/>
          </a:xfrm>
        </p:spPr>
        <p:txBody>
          <a:bodyPr>
            <a:normAutofit fontScale="90000"/>
          </a:bodyPr>
          <a:lstStyle/>
          <a:p>
            <a:pPr algn="ctr"/>
            <a:r>
              <a:rPr lang="uk-UA" sz="2800" b="1" dirty="0">
                <a:solidFill>
                  <a:schemeClr val="accent2">
                    <a:lumMod val="50000"/>
                  </a:schemeClr>
                </a:solidFill>
                <a:latin typeface="Arial" panose="020B0604020202020204" pitchFamily="34" charset="0"/>
                <a:cs typeface="Arial" panose="020B0604020202020204" pitchFamily="34" charset="0"/>
              </a:rPr>
              <a:t>Форми роботи та методи організації з громадянського виховання </a:t>
            </a:r>
            <a:endParaRPr lang="ru-RU" sz="2800" dirty="0">
              <a:solidFill>
                <a:schemeClr val="accent2">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77335" y="1774209"/>
            <a:ext cx="4263156" cy="4449170"/>
          </a:xfrm>
        </p:spPr>
        <p:txBody>
          <a:bodyPr>
            <a:normAutofit fontScale="92500" lnSpcReduction="20000"/>
          </a:bodyPr>
          <a:lstStyle/>
          <a:p>
            <a:pPr algn="just" fontAlgn="base">
              <a:buFont typeface="Wingdings" panose="05000000000000000000" pitchFamily="2" charset="2"/>
              <a:buChar char="§"/>
            </a:pPr>
            <a:r>
              <a:rPr lang="uk-UA" sz="2400" dirty="0">
                <a:solidFill>
                  <a:schemeClr val="accent2">
                    <a:lumMod val="50000"/>
                  </a:schemeClr>
                </a:solidFill>
                <a:latin typeface="Times New Roman" panose="02020603050405020304" pitchFamily="18" charset="0"/>
                <a:cs typeface="Times New Roman" panose="02020603050405020304" pitchFamily="18" charset="0"/>
              </a:rPr>
              <a:t>заняття, екскурсії, дидактичні та сюжетно рольові </a:t>
            </a: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ігри</a:t>
            </a:r>
          </a:p>
          <a:p>
            <a:pPr algn="just" fontAlgn="base">
              <a:buFont typeface="Wingdings" panose="05000000000000000000" pitchFamily="2" charset="2"/>
              <a:buChar char="§"/>
            </a:pP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 розв’язування проблемних </a:t>
            </a:r>
            <a:r>
              <a:rPr lang="uk-UA" sz="2400" dirty="0">
                <a:solidFill>
                  <a:schemeClr val="accent2">
                    <a:lumMod val="50000"/>
                  </a:schemeClr>
                </a:solidFill>
                <a:latin typeface="Times New Roman" panose="02020603050405020304" pitchFamily="18" charset="0"/>
                <a:cs typeface="Times New Roman" panose="02020603050405020304" pitchFamily="18" charset="0"/>
              </a:rPr>
              <a:t>ситуацій, читання, інсценування творів художньої </a:t>
            </a: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літератури</a:t>
            </a:r>
          </a:p>
          <a:p>
            <a:pPr algn="just" fontAlgn="base">
              <a:buFont typeface="Wingdings" panose="05000000000000000000" pitchFamily="2" charset="2"/>
              <a:buChar char="§"/>
            </a:pP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uk-UA" sz="2400" dirty="0">
                <a:solidFill>
                  <a:schemeClr val="accent2">
                    <a:lumMod val="50000"/>
                  </a:schemeClr>
                </a:solidFill>
                <a:latin typeface="Times New Roman" panose="02020603050405020304" pitchFamily="18" charset="0"/>
                <a:cs typeface="Times New Roman" panose="02020603050405020304" pitchFamily="18" charset="0"/>
              </a:rPr>
              <a:t>тематичні вечори, розваги, </a:t>
            </a: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свята, відвідування музеїв</a:t>
            </a:r>
          </a:p>
          <a:p>
            <a:pPr algn="just" fontAlgn="base">
              <a:buFont typeface="Wingdings" panose="05000000000000000000" pitchFamily="2" charset="2"/>
              <a:buChar char="§"/>
            </a:pP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uk-UA" sz="2400" dirty="0">
                <a:solidFill>
                  <a:schemeClr val="accent2">
                    <a:lumMod val="50000"/>
                  </a:schemeClr>
                </a:solidFill>
                <a:latin typeface="Times New Roman" panose="02020603050405020304" pitchFamily="18" charset="0"/>
                <a:cs typeface="Times New Roman" panose="02020603050405020304" pitchFamily="18" charset="0"/>
              </a:rPr>
              <a:t>сучасні методи роботи: інтерактивні ігри, </a:t>
            </a: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пошуково-дослідницька діяльність</a:t>
            </a:r>
          </a:p>
          <a:p>
            <a:pPr algn="just" fontAlgn="base">
              <a:buFont typeface="Wingdings" panose="05000000000000000000" pitchFamily="2" charset="2"/>
              <a:buChar char="§"/>
            </a:pP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 </a:t>
            </a:r>
            <a:r>
              <a:rPr lang="uk-UA" sz="2400" dirty="0">
                <a:solidFill>
                  <a:schemeClr val="accent2">
                    <a:lumMod val="50000"/>
                  </a:schemeClr>
                </a:solidFill>
                <a:latin typeface="Times New Roman" panose="02020603050405020304" pitchFamily="18" charset="0"/>
                <a:cs typeface="Times New Roman" panose="02020603050405020304" pitchFamily="18" charset="0"/>
              </a:rPr>
              <a:t>завдання творчого характеру, метод «навмисної помилки», прийоми </a:t>
            </a:r>
            <a:r>
              <a:rPr lang="uk-UA" sz="2400" dirty="0" smtClean="0">
                <a:solidFill>
                  <a:schemeClr val="accent2">
                    <a:lumMod val="50000"/>
                  </a:schemeClr>
                </a:solidFill>
                <a:latin typeface="Times New Roman" panose="02020603050405020304" pitchFamily="18" charset="0"/>
                <a:cs typeface="Times New Roman" panose="02020603050405020304" pitchFamily="18" charset="0"/>
              </a:rPr>
              <a:t>ТРВЗ </a:t>
            </a:r>
            <a:endParaRPr lang="ru-RU" sz="2400" dirty="0">
              <a:solidFill>
                <a:schemeClr val="accent2">
                  <a:lumMod val="50000"/>
                </a:schemeClr>
              </a:solidFill>
              <a:latin typeface="Times New Roman" panose="02020603050405020304" pitchFamily="18" charset="0"/>
              <a:cs typeface="Times New Roman" panose="02020603050405020304" pitchFamily="18" charset="0"/>
            </a:endParaRPr>
          </a:p>
          <a:p>
            <a:pPr marL="0" indent="0" fontAlgn="base">
              <a:buNone/>
            </a:pPr>
            <a:endParaRPr lang="ru-RU" dirty="0">
              <a:solidFill>
                <a:schemeClr val="tx1">
                  <a:lumMod val="95000"/>
                  <a:lumOff val="5000"/>
                </a:schemeClr>
              </a:solidFill>
              <a:latin typeface="Arial" panose="020B0604020202020204" pitchFamily="34" charset="0"/>
              <a:cs typeface="Arial" panose="020B0604020202020204" pitchFamily="34" charset="0"/>
            </a:endParaRPr>
          </a:p>
          <a:p>
            <a:pPr marL="0" indent="0">
              <a:buNone/>
            </a:pPr>
            <a:endParaRPr lang="ru-RU" dirty="0">
              <a:latin typeface="Arial" panose="020B0604020202020204" pitchFamily="34" charset="0"/>
              <a:cs typeface="Arial" panose="020B0604020202020204" pitchFamily="34"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3444" y="1386386"/>
            <a:ext cx="4327903" cy="4327903"/>
          </a:xfrm>
          <a:prstGeom prst="rect">
            <a:avLst/>
          </a:prstGeom>
        </p:spPr>
      </p:pic>
    </p:spTree>
    <p:extLst>
      <p:ext uri="{BB962C8B-B14F-4D97-AF65-F5344CB8AC3E}">
        <p14:creationId xmlns:p14="http://schemas.microsoft.com/office/powerpoint/2010/main" val="2149588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4524" y="382137"/>
            <a:ext cx="8065827" cy="1023581"/>
          </a:xfrm>
        </p:spPr>
        <p:txBody>
          <a:bodyPr>
            <a:normAutofit/>
          </a:bodyPr>
          <a:lstStyle/>
          <a:p>
            <a:pPr algn="ctr"/>
            <a:r>
              <a:rPr lang="uk-UA" sz="2400" b="1" i="1" dirty="0" smtClean="0">
                <a:solidFill>
                  <a:schemeClr val="accent2">
                    <a:lumMod val="50000"/>
                  </a:schemeClr>
                </a:solidFill>
              </a:rPr>
              <a:t>Засоби національно-патріотичного виховання</a:t>
            </a:r>
            <a:endParaRPr lang="uk-UA" sz="2400" b="1" i="1" dirty="0">
              <a:solidFill>
                <a:schemeClr val="accent2">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05218" y="1405719"/>
            <a:ext cx="3903260" cy="4708478"/>
          </a:xfrm>
        </p:spPr>
        <p:txBody>
          <a:bodyPr>
            <a:normAutofit/>
          </a:bodyPr>
          <a:lstStyle/>
          <a:p>
            <a:pPr marL="0" indent="0">
              <a:buNone/>
            </a:pPr>
            <a:r>
              <a:rPr lang="ru-RU" dirty="0"/>
              <a:t> </a:t>
            </a:r>
            <a:endParaRPr lang="ru-RU" dirty="0">
              <a:solidFill>
                <a:schemeClr val="tx1">
                  <a:lumMod val="95000"/>
                  <a:lumOff val="5000"/>
                </a:schemeClr>
              </a:solidFill>
            </a:endParaRPr>
          </a:p>
          <a:p>
            <a:pPr marL="0" indent="0" algn="just">
              <a:buNone/>
            </a:pPr>
            <a:r>
              <a:rPr lang="uk-UA" sz="2400" dirty="0" smtClean="0">
                <a:solidFill>
                  <a:schemeClr val="tx1">
                    <a:lumMod val="95000"/>
                    <a:lumOff val="5000"/>
                  </a:schemeClr>
                </a:solidFill>
                <a:latin typeface="Book Antiqua" panose="02040602050305030304" pitchFamily="18" charset="0"/>
                <a:cs typeface="Arial" panose="020B0604020202020204" pitchFamily="34" charset="0"/>
              </a:rPr>
              <a:t>     </a:t>
            </a:r>
            <a:r>
              <a:rPr lang="uk-UA" sz="2400" dirty="0" smtClean="0">
                <a:solidFill>
                  <a:schemeClr val="accent1">
                    <a:lumMod val="50000"/>
                  </a:schemeClr>
                </a:solidFill>
                <a:latin typeface="Book Antiqua" panose="02040602050305030304" pitchFamily="18" charset="0"/>
                <a:cs typeface="Arial" panose="020B0604020202020204" pitchFamily="34" charset="0"/>
              </a:rPr>
              <a:t>Це мистецтво, а саме:</a:t>
            </a:r>
          </a:p>
          <a:p>
            <a:pPr algn="just">
              <a:buFont typeface="Wingdings" panose="05000000000000000000" pitchFamily="2" charset="2"/>
              <a:buChar char="v"/>
            </a:pPr>
            <a:r>
              <a:rPr lang="uk-UA" sz="2400" dirty="0" smtClean="0">
                <a:solidFill>
                  <a:schemeClr val="accent1">
                    <a:lumMod val="50000"/>
                  </a:schemeClr>
                </a:solidFill>
                <a:latin typeface="Book Antiqua" panose="02040602050305030304" pitchFamily="18" charset="0"/>
                <a:cs typeface="Arial" panose="020B0604020202020204" pitchFamily="34" charset="0"/>
              </a:rPr>
              <a:t> слухання музики, співи, музично-рухова діяльність, музично-дидактичні ігри </a:t>
            </a:r>
          </a:p>
          <a:p>
            <a:pPr algn="just">
              <a:buFont typeface="Wingdings" panose="05000000000000000000" pitchFamily="2" charset="2"/>
              <a:buChar char="v"/>
            </a:pPr>
            <a:r>
              <a:rPr lang="uk-UA" sz="2400" dirty="0" smtClean="0">
                <a:solidFill>
                  <a:schemeClr val="accent1">
                    <a:lumMod val="50000"/>
                  </a:schemeClr>
                </a:solidFill>
                <a:latin typeface="Book Antiqua" panose="02040602050305030304" pitchFamily="18" charset="0"/>
                <a:cs typeface="Arial" panose="020B0604020202020204" pitchFamily="34" charset="0"/>
              </a:rPr>
              <a:t> художні твори</a:t>
            </a:r>
          </a:p>
          <a:p>
            <a:pPr algn="just">
              <a:buFont typeface="Wingdings" panose="05000000000000000000" pitchFamily="2" charset="2"/>
              <a:buChar char="v"/>
            </a:pPr>
            <a:r>
              <a:rPr lang="uk-UA" sz="2400" dirty="0" smtClean="0">
                <a:solidFill>
                  <a:schemeClr val="accent1">
                    <a:lumMod val="50000"/>
                  </a:schemeClr>
                </a:solidFill>
                <a:latin typeface="Book Antiqua" panose="02040602050305030304" pitchFamily="18" charset="0"/>
                <a:cs typeface="Arial" panose="020B0604020202020204" pitchFamily="34" charset="0"/>
              </a:rPr>
              <a:t>образотворче мистецтво</a:t>
            </a:r>
          </a:p>
          <a:p>
            <a:pPr algn="just">
              <a:buFont typeface="Wingdings" panose="05000000000000000000" pitchFamily="2" charset="2"/>
              <a:buChar char="v"/>
            </a:pPr>
            <a:r>
              <a:rPr lang="uk-UA" sz="2400" dirty="0" smtClean="0">
                <a:solidFill>
                  <a:schemeClr val="accent1">
                    <a:lumMod val="50000"/>
                  </a:schemeClr>
                </a:solidFill>
                <a:latin typeface="Book Antiqua" panose="02040602050305030304" pitchFamily="18" charset="0"/>
                <a:cs typeface="Arial" panose="020B0604020202020204" pitchFamily="34" charset="0"/>
              </a:rPr>
              <a:t> народне декоративно-прикладне мистецтво</a:t>
            </a:r>
          </a:p>
          <a:p>
            <a:pPr algn="just"/>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5950" y="1675304"/>
            <a:ext cx="3298742" cy="4616314"/>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val="4131470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50293" y="887103"/>
            <a:ext cx="5072848" cy="5022377"/>
          </a:xfrm>
        </p:spPr>
        <p:txBody>
          <a:bodyPr>
            <a:normAutofit/>
          </a:bodyPr>
          <a:lstStyle/>
          <a:p>
            <a:pPr marL="0" indent="0">
              <a:buNone/>
            </a:pPr>
            <a:r>
              <a:rPr lang="uk-UA" dirty="0" smtClean="0">
                <a:solidFill>
                  <a:schemeClr val="tx1">
                    <a:lumMod val="95000"/>
                    <a:lumOff val="5000"/>
                  </a:schemeClr>
                </a:solidFill>
                <a:latin typeface="Arial" panose="020B0604020202020204" pitchFamily="34" charset="0"/>
                <a:cs typeface="Arial" panose="020B0604020202020204" pitchFamily="34" charset="0"/>
              </a:rPr>
              <a:t> </a:t>
            </a:r>
            <a:r>
              <a:rPr lang="uk-UA" sz="1900" dirty="0" smtClean="0">
                <a:solidFill>
                  <a:schemeClr val="tx1">
                    <a:lumMod val="95000"/>
                    <a:lumOff val="5000"/>
                  </a:schemeClr>
                </a:solidFill>
                <a:latin typeface="Arial" panose="020B0604020202020204" pitchFamily="34" charset="0"/>
                <a:cs typeface="Arial" panose="020B0604020202020204" pitchFamily="34" charset="0"/>
              </a:rPr>
              <a:t>Неабияке значення для виховання свідомого громадянина є прищеплення шанобливого ставлення до героїв війни, ветеранів, до пам’яті про тих, хто загинув, захищаючи Вітчизну; поваги до воїнів — захисників, кордонів Батьківщини. Діти з щирою вдячністю мають йти разом із батьками та вихователями до </a:t>
            </a:r>
            <a:r>
              <a:rPr lang="uk-UA" sz="1900" dirty="0" err="1" smtClean="0">
                <a:solidFill>
                  <a:schemeClr val="tx1">
                    <a:lumMod val="95000"/>
                    <a:lumOff val="5000"/>
                  </a:schemeClr>
                </a:solidFill>
                <a:latin typeface="Arial" panose="020B0604020202020204" pitchFamily="34" charset="0"/>
                <a:cs typeface="Arial" panose="020B0604020202020204" pitchFamily="34" charset="0"/>
              </a:rPr>
              <a:t>пам</a:t>
            </a:r>
            <a:r>
              <a:rPr lang="en-US" sz="1900" dirty="0" smtClean="0">
                <a:solidFill>
                  <a:schemeClr val="tx1">
                    <a:lumMod val="95000"/>
                    <a:lumOff val="5000"/>
                  </a:schemeClr>
                </a:solidFill>
                <a:latin typeface="Arial" panose="020B0604020202020204" pitchFamily="34" charset="0"/>
                <a:cs typeface="Arial" panose="020B0604020202020204" pitchFamily="34" charset="0"/>
              </a:rPr>
              <a:t>’</a:t>
            </a:r>
            <a:r>
              <a:rPr lang="uk-UA" sz="1900" dirty="0" err="1" smtClean="0">
                <a:solidFill>
                  <a:schemeClr val="tx1">
                    <a:lumMod val="95000"/>
                    <a:lumOff val="5000"/>
                  </a:schemeClr>
                </a:solidFill>
                <a:latin typeface="Arial" panose="020B0604020202020204" pitchFamily="34" charset="0"/>
                <a:cs typeface="Arial" panose="020B0604020202020204" pitchFamily="34" charset="0"/>
              </a:rPr>
              <a:t>ятників</a:t>
            </a:r>
            <a:r>
              <a:rPr lang="uk-UA" sz="1900" dirty="0" smtClean="0">
                <a:solidFill>
                  <a:schemeClr val="tx1">
                    <a:lumMod val="95000"/>
                    <a:lumOff val="5000"/>
                  </a:schemeClr>
                </a:solidFill>
                <a:latin typeface="Arial" panose="020B0604020202020204" pitchFamily="34" charset="0"/>
                <a:cs typeface="Arial" panose="020B0604020202020204" pitchFamily="34" charset="0"/>
              </a:rPr>
              <a:t> чи меморіалів загиблим воїнам, щоб покласти квіти. Дуже великий вплив мають бесіди, зустрічі з ветеранами, екскурсії, використання пісень, віршів, наочного матеріалу. </a:t>
            </a:r>
            <a:r>
              <a:rPr lang="uk-UA" sz="1900" dirty="0">
                <a:solidFill>
                  <a:schemeClr val="tx1">
                    <a:lumMod val="95000"/>
                    <a:lumOff val="5000"/>
                  </a:schemeClr>
                </a:solidFill>
                <a:latin typeface="Arial" panose="020B0604020202020204" pitchFamily="34" charset="0"/>
                <a:cs typeface="Arial" panose="020B0604020202020204" pitchFamily="34" charset="0"/>
              </a:rPr>
              <a:t>П</a:t>
            </a:r>
            <a:r>
              <a:rPr lang="uk-UA" sz="1900" dirty="0" smtClean="0">
                <a:solidFill>
                  <a:schemeClr val="tx1">
                    <a:lumMod val="95000"/>
                    <a:lumOff val="5000"/>
                  </a:schemeClr>
                </a:solidFill>
                <a:latin typeface="Arial" panose="020B0604020202020204" pitchFamily="34" charset="0"/>
                <a:cs typeface="Arial" panose="020B0604020202020204" pitchFamily="34" charset="0"/>
              </a:rPr>
              <a:t>ісля кожного заходу запропонуйте дітям взяти у руки олівці та фарби й відтворити свої враження в образотворчій діяльності.</a:t>
            </a:r>
            <a:r>
              <a:rPr lang="uk-UA" dirty="0" smtClean="0">
                <a:solidFill>
                  <a:schemeClr val="tx1">
                    <a:lumMod val="95000"/>
                    <a:lumOff val="5000"/>
                  </a:schemeClr>
                </a:solidFill>
                <a:latin typeface="Arial" panose="020B0604020202020204" pitchFamily="34" charset="0"/>
                <a:cs typeface="Arial" panose="020B0604020202020204" pitchFamily="34" charset="0"/>
              </a:rPr>
              <a:t/>
            </a:r>
            <a:br>
              <a:rPr lang="uk-UA" dirty="0" smtClean="0">
                <a:solidFill>
                  <a:schemeClr val="tx1">
                    <a:lumMod val="95000"/>
                    <a:lumOff val="5000"/>
                  </a:schemeClr>
                </a:solidFill>
                <a:latin typeface="Arial" panose="020B0604020202020204" pitchFamily="34" charset="0"/>
                <a:cs typeface="Arial" panose="020B0604020202020204" pitchFamily="34" charset="0"/>
              </a:rPr>
            </a:br>
            <a:endParaRPr lang="uk-UA" dirty="0" smtClean="0">
              <a:solidFill>
                <a:schemeClr val="tx1">
                  <a:lumMod val="95000"/>
                  <a:lumOff val="5000"/>
                </a:schemeClr>
              </a:solidFill>
              <a:latin typeface="Arial" panose="020B0604020202020204" pitchFamily="34" charset="0"/>
              <a:cs typeface="Arial" panose="020B0604020202020204" pitchFamily="34" charset="0"/>
            </a:endParaRPr>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3140" y="699447"/>
            <a:ext cx="3029803" cy="2272352"/>
          </a:xfrm>
          <a:prstGeom prst="rect">
            <a:avLst/>
          </a:prstGeom>
          <a:solidFill>
            <a:srgbClr val="FFFFFF">
              <a:shade val="85000"/>
            </a:srgbClr>
          </a:solidFill>
          <a:ln w="88900" cap="sq">
            <a:solidFill>
              <a:schemeClr val="accent1">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8223" y="3302758"/>
            <a:ext cx="3120646" cy="3120646"/>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72060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36478"/>
            <a:ext cx="8596668" cy="600501"/>
          </a:xfrm>
        </p:spPr>
        <p:txBody>
          <a:bodyPr>
            <a:noAutofit/>
          </a:bodyPr>
          <a:lstStyle/>
          <a:p>
            <a:pPr algn="ctr"/>
            <a:r>
              <a:rPr lang="uk-UA" sz="2800" i="1" dirty="0">
                <a:solidFill>
                  <a:schemeClr val="accent2">
                    <a:lumMod val="50000"/>
                  </a:schemeClr>
                </a:solidFill>
                <a:latin typeface="Arial" panose="020B0604020202020204" pitchFamily="34" charset="0"/>
                <a:cs typeface="Arial" panose="020B0604020202020204" pitchFamily="34" charset="0"/>
              </a:rPr>
              <a:t>Дитина старшого дошкільного  повинна знати</a:t>
            </a:r>
            <a:r>
              <a:rPr lang="uk-UA" sz="2800" dirty="0">
                <a:solidFill>
                  <a:schemeClr val="accent2">
                    <a:lumMod val="50000"/>
                  </a:schemeClr>
                </a:solidFill>
                <a:latin typeface="Arial" panose="020B0604020202020204" pitchFamily="34" charset="0"/>
                <a:cs typeface="Arial" panose="020B0604020202020204" pitchFamily="34" charset="0"/>
              </a:rPr>
              <a:t/>
            </a:r>
            <a:br>
              <a:rPr lang="uk-UA" sz="2800" dirty="0">
                <a:solidFill>
                  <a:schemeClr val="accent2">
                    <a:lumMod val="50000"/>
                  </a:schemeClr>
                </a:solidFill>
                <a:latin typeface="Arial" panose="020B0604020202020204" pitchFamily="34" charset="0"/>
                <a:cs typeface="Arial" panose="020B0604020202020204" pitchFamily="34" charset="0"/>
              </a:rPr>
            </a:br>
            <a:r>
              <a:rPr lang="ru-RU" sz="2800" dirty="0">
                <a:solidFill>
                  <a:schemeClr val="accent2">
                    <a:lumMod val="50000"/>
                  </a:schemeClr>
                </a:solidFill>
                <a:latin typeface="Arial" panose="020B0604020202020204" pitchFamily="34" charset="0"/>
                <a:cs typeface="Arial" panose="020B0604020202020204" pitchFamily="34" charset="0"/>
              </a:rPr>
              <a:t/>
            </a:r>
            <a:br>
              <a:rPr lang="ru-RU" sz="2800" dirty="0">
                <a:solidFill>
                  <a:schemeClr val="accent2">
                    <a:lumMod val="50000"/>
                  </a:schemeClr>
                </a:solidFill>
                <a:latin typeface="Arial" panose="020B0604020202020204" pitchFamily="34" charset="0"/>
                <a:cs typeface="Arial" panose="020B0604020202020204" pitchFamily="34" charset="0"/>
              </a:rPr>
            </a:br>
            <a:endParaRPr lang="ru-RU" sz="2800" dirty="0">
              <a:solidFill>
                <a:schemeClr val="accent2">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77335" y="736979"/>
            <a:ext cx="5928182" cy="6121021"/>
          </a:xfrm>
        </p:spPr>
        <p:txBody>
          <a:bodyPr>
            <a:normAutofit lnSpcReduction="10000"/>
          </a:bodyPr>
          <a:lstStyle/>
          <a:p>
            <a:pPr marL="0" indent="0" algn="just">
              <a:buNone/>
            </a:pPr>
            <a:endParaRPr lang="ru-RU" sz="1900" dirty="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uk-UA" sz="1900" dirty="0">
                <a:solidFill>
                  <a:schemeClr val="accent2">
                    <a:lumMod val="75000"/>
                  </a:schemeClr>
                </a:solidFill>
                <a:latin typeface="Arial" panose="020B0604020202020204" pitchFamily="34" charset="0"/>
                <a:cs typeface="Arial" panose="020B0604020202020204" pitchFamily="34" charset="0"/>
              </a:rPr>
              <a:t>Назву країни, яку можна закріпити  в іграх („Хто більше назве країн”, „З якої країни гості”, „Чия це казка”, „З якої країни ця іграшка”), у вправах типу „Із різних назв країн визнач нашу країну”, „Пошукаємо нашу країну на карті, глобусі”, „Як написати адресу на конверті” тощо. </a:t>
            </a:r>
          </a:p>
          <a:p>
            <a:pPr algn="just">
              <a:buFont typeface="Wingdings" panose="05000000000000000000" pitchFamily="2" charset="2"/>
              <a:buChar char="Ø"/>
            </a:pPr>
            <a:r>
              <a:rPr lang="uk-UA" sz="1900" dirty="0" smtClean="0">
                <a:solidFill>
                  <a:schemeClr val="accent2">
                    <a:lumMod val="75000"/>
                  </a:schemeClr>
                </a:solidFill>
                <a:latin typeface="Arial" panose="020B0604020202020204" pitchFamily="34" charset="0"/>
                <a:cs typeface="Arial" panose="020B0604020202020204" pitchFamily="34" charset="0"/>
              </a:rPr>
              <a:t>Назву </a:t>
            </a:r>
            <a:r>
              <a:rPr lang="uk-UA" sz="1900" dirty="0">
                <a:solidFill>
                  <a:schemeClr val="accent2">
                    <a:lumMod val="75000"/>
                  </a:schemeClr>
                </a:solidFill>
                <a:latin typeface="Arial" panose="020B0604020202020204" pitchFamily="34" charset="0"/>
                <a:cs typeface="Arial" panose="020B0604020202020204" pitchFamily="34" charset="0"/>
              </a:rPr>
              <a:t>столиці нашої Батьківщини, її визначні місця . Тут нам допоможе розгляд ілюстрацій, слайдів, </a:t>
            </a:r>
            <a:r>
              <a:rPr lang="uk-UA" sz="1900" dirty="0" smtClean="0">
                <a:solidFill>
                  <a:schemeClr val="accent2">
                    <a:lumMod val="75000"/>
                  </a:schemeClr>
                </a:solidFill>
                <a:latin typeface="Arial" panose="020B0604020202020204" pitchFamily="34" charset="0"/>
                <a:cs typeface="Arial" panose="020B0604020202020204" pitchFamily="34" charset="0"/>
              </a:rPr>
              <a:t>    відеофільмів</a:t>
            </a:r>
            <a:r>
              <a:rPr lang="uk-UA" sz="1900" dirty="0">
                <a:solidFill>
                  <a:schemeClr val="accent2">
                    <a:lumMod val="75000"/>
                  </a:schemeClr>
                </a:solidFill>
                <a:latin typeface="Arial" panose="020B0604020202020204" pitchFamily="34" charset="0"/>
                <a:cs typeface="Arial" panose="020B0604020202020204" pitchFamily="34" charset="0"/>
              </a:rPr>
              <a:t>, художні твори, розповіді дорослих, фотографії, екскурсії, малювання та ігри-подорожі . </a:t>
            </a:r>
          </a:p>
          <a:p>
            <a:pPr algn="just">
              <a:buFont typeface="Wingdings" panose="05000000000000000000" pitchFamily="2" charset="2"/>
              <a:buChar char="Ø"/>
            </a:pPr>
            <a:r>
              <a:rPr lang="uk-UA" sz="1900" dirty="0" smtClean="0">
                <a:solidFill>
                  <a:schemeClr val="accent2">
                    <a:lumMod val="75000"/>
                  </a:schemeClr>
                </a:solidFill>
                <a:latin typeface="Arial" panose="020B0604020202020204" pitchFamily="34" charset="0"/>
                <a:cs typeface="Arial" panose="020B0604020202020204" pitchFamily="34" charset="0"/>
              </a:rPr>
              <a:t>Державну символіку України, </a:t>
            </a:r>
            <a:r>
              <a:rPr lang="uk-UA" sz="1900" dirty="0">
                <a:solidFill>
                  <a:schemeClr val="accent2">
                    <a:lumMod val="75000"/>
                  </a:schemeClr>
                </a:solidFill>
                <a:latin typeface="Arial" panose="020B0604020202020204" pitchFamily="34" charset="0"/>
                <a:cs typeface="Arial" panose="020B0604020202020204" pitchFamily="34" charset="0"/>
              </a:rPr>
              <a:t>у кожної країни є свій прапор, герб, гімн</a:t>
            </a:r>
            <a:r>
              <a:rPr lang="uk-UA" sz="1900" dirty="0" smtClean="0">
                <a:solidFill>
                  <a:schemeClr val="accent2">
                    <a:lumMod val="75000"/>
                  </a:schemeClr>
                </a:solidFill>
                <a:latin typeface="Arial" panose="020B0604020202020204" pitchFamily="34" charset="0"/>
                <a:cs typeface="Arial" panose="020B0604020202020204" pitchFamily="34" charset="0"/>
              </a:rPr>
              <a:t>.</a:t>
            </a:r>
            <a:endParaRPr lang="en-US" sz="1900" dirty="0">
              <a:solidFill>
                <a:schemeClr val="accent2">
                  <a:lumMod val="75000"/>
                </a:schemeClr>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ru-RU" sz="1900" dirty="0">
                <a:solidFill>
                  <a:schemeClr val="accent2">
                    <a:lumMod val="75000"/>
                  </a:schemeClr>
                </a:solidFill>
                <a:latin typeface="Arial" panose="020B0604020202020204" pitchFamily="34" charset="0"/>
                <a:cs typeface="Arial" panose="020B0604020202020204" pitchFamily="34" charset="0"/>
              </a:rPr>
              <a:t> </a:t>
            </a:r>
            <a:r>
              <a:rPr lang="uk-UA" sz="1900" dirty="0" smtClean="0">
                <a:solidFill>
                  <a:schemeClr val="accent2">
                    <a:lumMod val="75000"/>
                  </a:schemeClr>
                </a:solidFill>
                <a:latin typeface="Arial" panose="020B0604020202020204" pitchFamily="34" charset="0"/>
                <a:cs typeface="Arial" panose="020B0604020202020204" pitchFamily="34" charset="0"/>
              </a:rPr>
              <a:t>Природу </a:t>
            </a:r>
            <a:r>
              <a:rPr lang="uk-UA" sz="1900" dirty="0">
                <a:solidFill>
                  <a:schemeClr val="accent2">
                    <a:lumMod val="75000"/>
                  </a:schemeClr>
                </a:solidFill>
                <a:latin typeface="Arial" panose="020B0604020202020204" pitchFamily="34" charset="0"/>
                <a:cs typeface="Arial" panose="020B0604020202020204" pitchFamily="34" charset="0"/>
              </a:rPr>
              <a:t>рідного краю та країни, де дитина живе, які люди за національністю, за особистими якостями населяють її країну, чим прославили вони рідну країну і увесь світ, що являє собою мистецтво, традиції, звичаї її країни.</a:t>
            </a:r>
            <a:endParaRPr lang="ru-RU" sz="1900" dirty="0">
              <a:solidFill>
                <a:schemeClr val="accent2">
                  <a:lumMod val="75000"/>
                </a:schemeClr>
              </a:solidFill>
              <a:latin typeface="Arial" panose="020B0604020202020204" pitchFamily="34" charset="0"/>
              <a:cs typeface="Arial" panose="020B0604020202020204" pitchFamily="34" charset="0"/>
            </a:endParaRPr>
          </a:p>
          <a:p>
            <a:pPr algn="just"/>
            <a:endParaRPr lang="ru-RU" dirty="0"/>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16236" r="15306" b="2884"/>
          <a:stretch/>
        </p:blipFill>
        <p:spPr>
          <a:xfrm>
            <a:off x="6701052" y="1712794"/>
            <a:ext cx="2934270" cy="4162567"/>
          </a:xfrm>
          <a:prstGeom prst="rect">
            <a:avLst/>
          </a:prstGeom>
        </p:spPr>
      </p:pic>
    </p:spTree>
    <p:extLst>
      <p:ext uri="{BB962C8B-B14F-4D97-AF65-F5344CB8AC3E}">
        <p14:creationId xmlns:p14="http://schemas.microsoft.com/office/powerpoint/2010/main" val="9867023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1082" y="912582"/>
            <a:ext cx="6591869" cy="1459788"/>
          </a:xfrm>
        </p:spPr>
        <p:txBody>
          <a:bodyPr>
            <a:noAutofit/>
          </a:bodyPr>
          <a:lstStyle/>
          <a:p>
            <a:pPr algn="ctr"/>
            <a:r>
              <a:rPr lang="uk-UA" b="1" i="1" u="sng" dirty="0">
                <a:solidFill>
                  <a:srgbClr val="FFC000"/>
                </a:solidFill>
                <a:latin typeface="Arial" panose="020B0604020202020204" pitchFamily="34" charset="0"/>
                <a:cs typeface="Arial" panose="020B0604020202020204" pitchFamily="34" charset="0"/>
              </a:rPr>
              <a:t/>
            </a:r>
            <a:br>
              <a:rPr lang="uk-UA" b="1" i="1" u="sng" dirty="0">
                <a:solidFill>
                  <a:srgbClr val="FFC000"/>
                </a:solidFill>
                <a:latin typeface="Arial" panose="020B0604020202020204" pitchFamily="34" charset="0"/>
                <a:cs typeface="Arial" panose="020B0604020202020204" pitchFamily="34" charset="0"/>
              </a:rPr>
            </a:br>
            <a:r>
              <a:rPr lang="ru-RU" sz="3200" u="sng" dirty="0">
                <a:solidFill>
                  <a:schemeClr val="accent2">
                    <a:lumMod val="50000"/>
                  </a:schemeClr>
                </a:solidFill>
                <a:latin typeface="Arial" panose="020B0604020202020204" pitchFamily="34" charset="0"/>
                <a:cs typeface="Arial" panose="020B0604020202020204" pitchFamily="34" charset="0"/>
              </a:rPr>
              <a:t/>
            </a:r>
            <a:br>
              <a:rPr lang="ru-RU" sz="3200" u="sng" dirty="0">
                <a:solidFill>
                  <a:schemeClr val="accent2">
                    <a:lumMod val="50000"/>
                  </a:schemeClr>
                </a:solidFill>
                <a:latin typeface="Arial" panose="020B0604020202020204" pitchFamily="34" charset="0"/>
                <a:cs typeface="Arial" panose="020B0604020202020204" pitchFamily="34" charset="0"/>
              </a:rPr>
            </a:br>
            <a:endParaRPr lang="ru-RU" sz="3200" u="sng" dirty="0">
              <a:solidFill>
                <a:schemeClr val="accent2">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86681" y="280687"/>
            <a:ext cx="8420669" cy="3254083"/>
          </a:xfrm>
        </p:spPr>
        <p:txBody>
          <a:bodyPr>
            <a:normAutofit/>
          </a:bodyPr>
          <a:lstStyle/>
          <a:p>
            <a:pPr marL="0" indent="0" algn="ctr">
              <a:buNone/>
            </a:pPr>
            <a:r>
              <a:rPr lang="uk-UA" sz="2000" i="1" dirty="0">
                <a:solidFill>
                  <a:srgbClr val="0070C0"/>
                </a:solidFill>
                <a:latin typeface="Arial Black" panose="020B0A04020102020204" pitchFamily="34" charset="0"/>
                <a:cs typeface="Arial" panose="020B0604020202020204" pitchFamily="34" charset="0"/>
              </a:rPr>
              <a:t>Національно-патріотичне виховання дітей – дуже складний процес, який потребує озброєння педагогів дошкільної галузі відповідним методичним інструментарієм і усвідомлення ними потреби та важливості такої роботи саме з дітьми дошкільного </a:t>
            </a:r>
            <a:r>
              <a:rPr lang="uk-UA" sz="2000" i="1" dirty="0" smtClean="0">
                <a:solidFill>
                  <a:srgbClr val="0070C0"/>
                </a:solidFill>
                <a:latin typeface="Arial Black" panose="020B0A04020102020204" pitchFamily="34" charset="0"/>
                <a:cs typeface="Arial" panose="020B0604020202020204" pitchFamily="34" charset="0"/>
              </a:rPr>
              <a:t>віку.</a:t>
            </a:r>
          </a:p>
          <a:p>
            <a:pPr marL="0" indent="0" algn="ctr">
              <a:buNone/>
            </a:pPr>
            <a:endParaRPr lang="ru-RU" sz="2000" i="1" dirty="0">
              <a:solidFill>
                <a:srgbClr val="0070C0"/>
              </a:solidFill>
              <a:latin typeface="Arial Black" panose="020B0A04020102020204" pitchFamily="34" charset="0"/>
              <a:cs typeface="Arial" panose="020B0604020202020204" pitchFamily="34" charset="0"/>
            </a:endParaRPr>
          </a:p>
          <a:p>
            <a:pPr marL="0" indent="0" algn="ctr">
              <a:buNone/>
            </a:pPr>
            <a:r>
              <a:rPr lang="uk-UA" sz="2000" b="1" i="1" dirty="0" smtClean="0">
                <a:solidFill>
                  <a:srgbClr val="0070C0"/>
                </a:solidFill>
                <a:latin typeface="Arial Black" panose="020B0A04020102020204" pitchFamily="34" charset="0"/>
                <a:cs typeface="Arial" panose="020B0604020202020204" pitchFamily="34" charset="0"/>
              </a:rPr>
              <a:t>  </a:t>
            </a:r>
            <a:r>
              <a:rPr lang="uk-UA" sz="2000" b="1" i="1" u="sng" dirty="0" smtClean="0">
                <a:solidFill>
                  <a:srgbClr val="0070C0"/>
                </a:solidFill>
                <a:latin typeface="Arial Black" panose="020B0A04020102020204" pitchFamily="34" charset="0"/>
                <a:cs typeface="Arial" panose="020B0604020202020204" pitchFamily="34" charset="0"/>
              </a:rPr>
              <a:t> Головне </a:t>
            </a:r>
            <a:r>
              <a:rPr lang="uk-UA" sz="2000" b="1" i="1" dirty="0" smtClean="0">
                <a:solidFill>
                  <a:srgbClr val="0070C0"/>
                </a:solidFill>
                <a:latin typeface="Arial Black" panose="020B0A04020102020204" pitchFamily="34" charset="0"/>
                <a:cs typeface="Arial" panose="020B0604020202020204" pitchFamily="34" charset="0"/>
              </a:rPr>
              <a:t>- не </a:t>
            </a:r>
            <a:r>
              <a:rPr lang="uk-UA" sz="2000" i="1" dirty="0" smtClean="0">
                <a:solidFill>
                  <a:srgbClr val="0070C0"/>
                </a:solidFill>
                <a:latin typeface="Arial Black" panose="020B0A04020102020204" pitchFamily="34" charset="0"/>
                <a:cs typeface="Arial" panose="020B0604020202020204" pitchFamily="34" charset="0"/>
              </a:rPr>
              <a:t>запізнитися</a:t>
            </a:r>
            <a:r>
              <a:rPr lang="uk-UA" sz="2000" b="1" i="1" dirty="0" smtClean="0">
                <a:solidFill>
                  <a:srgbClr val="0070C0"/>
                </a:solidFill>
                <a:latin typeface="Arial Black" panose="020B0A04020102020204" pitchFamily="34" charset="0"/>
                <a:cs typeface="Arial" panose="020B0604020202020204" pitchFamily="34" charset="0"/>
              </a:rPr>
              <a:t>, не пропустити той момент, коли виховні зусилля будуть найефективнішими, коли робота, проведена педагогом, дасть високий результат</a:t>
            </a:r>
            <a:r>
              <a:rPr lang="uk-UA" sz="2000" i="1" dirty="0" smtClean="0">
                <a:solidFill>
                  <a:srgbClr val="0070C0"/>
                </a:solidFill>
                <a:latin typeface="Arial Black" panose="020B0A04020102020204" pitchFamily="34" charset="0"/>
                <a:cs typeface="Arial" panose="020B0604020202020204" pitchFamily="34" charset="0"/>
              </a:rPr>
              <a:t>.</a:t>
            </a:r>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val="0"/>
              </a:ext>
            </a:extLst>
          </a:blip>
          <a:srcRect r="1507" b="8640"/>
          <a:stretch/>
        </p:blipFill>
        <p:spPr>
          <a:xfrm>
            <a:off x="1027876" y="4210785"/>
            <a:ext cx="1879098" cy="2086397"/>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val="0"/>
              </a:ext>
            </a:extLst>
          </a:blip>
          <a:srcRect r="1507" b="8640"/>
          <a:stretch/>
        </p:blipFill>
        <p:spPr>
          <a:xfrm>
            <a:off x="7142116" y="4241727"/>
            <a:ext cx="1906347" cy="2116652"/>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9290" y="4351911"/>
            <a:ext cx="3250510" cy="2165340"/>
          </a:xfrm>
          <a:prstGeom prst="rect">
            <a:avLst/>
          </a:prstGeom>
        </p:spPr>
      </p:pic>
    </p:spTree>
    <p:extLst>
      <p:ext uri="{BB962C8B-B14F-4D97-AF65-F5344CB8AC3E}">
        <p14:creationId xmlns:p14="http://schemas.microsoft.com/office/powerpoint/2010/main" val="1113777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8360" y="218666"/>
            <a:ext cx="3211956" cy="3008542"/>
          </a:xfrm>
          <a:prstGeom prst="rect">
            <a:avLst/>
          </a:prstGeom>
          <a:solidFill>
            <a:srgbClr val="FFFFFF">
              <a:shade val="85000"/>
            </a:srgbClr>
          </a:solidFill>
          <a:ln w="88900" cap="sq">
            <a:solidFill>
              <a:srgbClr val="FF99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9184" y="284907"/>
            <a:ext cx="4377376" cy="2722829"/>
          </a:xfrm>
          <a:prstGeom prst="rect">
            <a:avLst/>
          </a:prstGeom>
          <a:solidFill>
            <a:srgbClr val="FFFFFF">
              <a:shade val="85000"/>
            </a:srgbClr>
          </a:solidFill>
          <a:ln w="88900" cap="sq">
            <a:solidFill>
              <a:srgbClr val="FF66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6694" y="284907"/>
            <a:ext cx="2787731" cy="2855311"/>
          </a:xfrm>
          <a:prstGeom prst="rect">
            <a:avLst/>
          </a:prstGeom>
          <a:solidFill>
            <a:srgbClr val="FFFFFF">
              <a:shade val="85000"/>
            </a:srgbClr>
          </a:solidFill>
          <a:ln w="88900" cap="sq">
            <a:solidFill>
              <a:srgbClr val="FF99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shade val="50000"/>
            </a:schemeClr>
          </a:lnRef>
          <a:fillRef idx="1">
            <a:schemeClr val="accent1"/>
          </a:fillRef>
          <a:effectRef idx="0">
            <a:schemeClr val="accent1"/>
          </a:effectRef>
          <a:fontRef idx="minor">
            <a:schemeClr val="lt1"/>
          </a:fontRef>
        </p:style>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7310" y="3411687"/>
            <a:ext cx="2305822" cy="3082353"/>
          </a:xfrm>
          <a:prstGeom prst="rect">
            <a:avLst/>
          </a:prstGeom>
          <a:solidFill>
            <a:srgbClr val="FFFFFF">
              <a:shade val="85000"/>
            </a:srgbClr>
          </a:solidFill>
          <a:ln w="88900" cap="sq">
            <a:solidFill>
              <a:srgbClr val="FF99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02694" y="3371746"/>
            <a:ext cx="2640486" cy="3122294"/>
          </a:xfrm>
          <a:prstGeom prst="rect">
            <a:avLst/>
          </a:prstGeom>
          <a:solidFill>
            <a:srgbClr val="FFFFFF">
              <a:shade val="85000"/>
            </a:srgbClr>
          </a:solidFill>
          <a:ln w="88900" cap="sq">
            <a:solidFill>
              <a:srgbClr val="FF99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895" y="3497364"/>
            <a:ext cx="2361881" cy="2996676"/>
          </a:xfrm>
          <a:prstGeom prst="rect">
            <a:avLst/>
          </a:prstGeom>
          <a:solidFill>
            <a:srgbClr val="FFFFFF">
              <a:shade val="85000"/>
            </a:srgbClr>
          </a:solidFill>
          <a:ln w="88900" cap="sq">
            <a:solidFill>
              <a:srgbClr val="FF99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44666" y="3411688"/>
            <a:ext cx="2796494" cy="2995662"/>
          </a:xfrm>
          <a:prstGeom prst="rect">
            <a:avLst/>
          </a:prstGeom>
          <a:solidFill>
            <a:srgbClr val="FFFFFF">
              <a:shade val="85000"/>
            </a:srgbClr>
          </a:solidFill>
          <a:ln w="88900" cap="sq">
            <a:solidFill>
              <a:srgbClr val="FF999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5730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887102" y="5554638"/>
            <a:ext cx="8011238" cy="1296536"/>
          </a:xfrm>
        </p:spPr>
        <p:txBody>
          <a:bodyPr>
            <a:noAutofit/>
          </a:bodyPr>
          <a:lstStyle/>
          <a:p>
            <a:pPr algn="ctr"/>
            <a:r>
              <a:rPr lang="uk-UA" sz="6000"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Дякую за увагу</a:t>
            </a:r>
            <a:r>
              <a:rPr lang="ru-RU" sz="4400"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ru-RU" sz="4400" i="1"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ru-RU" sz="4400"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5149" y="46220"/>
            <a:ext cx="6632816" cy="5615883"/>
          </a:xfrm>
          <a:prstGeom prst="rect">
            <a:avLst/>
          </a:prstGeom>
        </p:spPr>
      </p:pic>
    </p:spTree>
    <p:extLst>
      <p:ext uri="{BB962C8B-B14F-4D97-AF65-F5344CB8AC3E}">
        <p14:creationId xmlns:p14="http://schemas.microsoft.com/office/powerpoint/2010/main" val="1764644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7922" y="1323179"/>
            <a:ext cx="3968670" cy="4654840"/>
          </a:xfrm>
        </p:spPr>
        <p:txBody>
          <a:bodyPr>
            <a:normAutofit/>
          </a:bodyPr>
          <a:lstStyle/>
          <a:p>
            <a:pPr marL="0" indent="0" algn="ctr">
              <a:buNone/>
            </a:pPr>
            <a:r>
              <a:rPr lang="uk-UA" sz="3600" i="1" dirty="0" smtClean="0">
                <a:solidFill>
                  <a:schemeClr val="accent2">
                    <a:lumMod val="50000"/>
                  </a:schemeClr>
                </a:solidFill>
                <a:latin typeface="Bahnschrift SemiBold" panose="020B0502040204020203" pitchFamily="34" charset="0"/>
                <a:cs typeface="Arial" panose="020B0604020202020204" pitchFamily="34" charset="0"/>
              </a:rPr>
              <a:t>«Без будь-кого з нас Батьківщина може обійтися, але будь-хто з нас без Батьківщини – ніщо»</a:t>
            </a:r>
          </a:p>
          <a:p>
            <a:pPr marL="0" indent="0">
              <a:buNone/>
            </a:pPr>
            <a:r>
              <a:rPr lang="uk-UA" sz="2400" b="1" i="1" dirty="0" smtClean="0">
                <a:solidFill>
                  <a:schemeClr val="accent2">
                    <a:lumMod val="50000"/>
                  </a:schemeClr>
                </a:solidFill>
                <a:latin typeface="Bahnschrift SemiBold" panose="020B0502040204020203" pitchFamily="34" charset="0"/>
                <a:cs typeface="Arial" panose="020B0604020202020204" pitchFamily="34" charset="0"/>
              </a:rPr>
              <a:t>Василь Сухомлинський</a:t>
            </a:r>
            <a:endParaRPr lang="ru-RU" sz="2400" i="1" dirty="0">
              <a:latin typeface="Bahnschrift SemiBold" panose="020B0502040204020203" pitchFamily="34" charset="0"/>
              <a:cs typeface="Arial" panose="020B0604020202020204" pitchFamily="34"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668" y="1323178"/>
            <a:ext cx="4203635" cy="4654841"/>
          </a:xfrm>
          <a:prstGeom prst="rect">
            <a:avLst/>
          </a:prstGeom>
          <a:ln w="190500" cap="sq">
            <a:solidFill>
              <a:schemeClr val="accent1">
                <a:lumMod val="60000"/>
                <a:lumOff val="4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760150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77422"/>
            <a:ext cx="8316541" cy="723330"/>
          </a:xfrm>
        </p:spPr>
        <p:txBody>
          <a:bodyPr>
            <a:normAutofit/>
          </a:bodyPr>
          <a:lstStyle/>
          <a:p>
            <a:pPr algn="ctr"/>
            <a:r>
              <a:rPr lang="uk-UA" sz="2000" b="1" dirty="0" smtClean="0">
                <a:solidFill>
                  <a:schemeClr val="accent2">
                    <a:lumMod val="50000"/>
                  </a:schemeClr>
                </a:solidFill>
                <a:latin typeface="Arial" panose="020B0604020202020204" pitchFamily="34" charset="0"/>
                <a:cs typeface="Arial" panose="020B0604020202020204" pitchFamily="34" charset="0"/>
              </a:rPr>
              <a:t>Основні нормативні документи в галузі дошкільної освіти щодо національно-патріотичного виховання</a:t>
            </a:r>
            <a:endParaRPr lang="ru-RU" sz="2000" b="1" dirty="0">
              <a:solidFill>
                <a:schemeClr val="accent2">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77334" y="900752"/>
            <a:ext cx="8596668" cy="4804013"/>
          </a:xfrm>
        </p:spPr>
        <p:txBody>
          <a:bodyPr>
            <a:normAutofit fontScale="77500" lnSpcReduction="20000"/>
          </a:bodyPr>
          <a:lstStyle/>
          <a:p>
            <a:pPr>
              <a:lnSpc>
                <a:spcPct val="110000"/>
              </a:lnSpc>
              <a:buFont typeface="Wingdings" panose="05000000000000000000" pitchFamily="2" charset="2"/>
              <a:buChar char="Ø"/>
            </a:pPr>
            <a:r>
              <a:rPr lang="uk-UA" sz="2000" b="1" dirty="0" smtClean="0">
                <a:solidFill>
                  <a:schemeClr val="bg2">
                    <a:lumMod val="10000"/>
                  </a:schemeClr>
                </a:solidFill>
                <a:latin typeface="Arial" panose="020B0604020202020204" pitchFamily="34" charset="0"/>
                <a:cs typeface="Arial" panose="020B0604020202020204" pitchFamily="34" charset="0"/>
              </a:rPr>
              <a:t>Закони України  «Про освіту» та «Про дошкільну освіту»</a:t>
            </a:r>
          </a:p>
          <a:p>
            <a:pPr>
              <a:lnSpc>
                <a:spcPct val="120000"/>
              </a:lnSpc>
              <a:buFont typeface="Wingdings" panose="05000000000000000000" pitchFamily="2" charset="2"/>
              <a:buChar char="Ø"/>
            </a:pPr>
            <a:r>
              <a:rPr lang="uk-UA" sz="2000" b="1" dirty="0">
                <a:solidFill>
                  <a:schemeClr val="bg2">
                    <a:lumMod val="10000"/>
                  </a:schemeClr>
                </a:solidFill>
                <a:latin typeface="Arial" panose="020B0604020202020204" pitchFamily="34" charset="0"/>
                <a:cs typeface="Arial" panose="020B0604020202020204" pitchFamily="34" charset="0"/>
              </a:rPr>
              <a:t>Базовий компонент дошкільної </a:t>
            </a:r>
            <a:r>
              <a:rPr lang="uk-UA" sz="2000" b="1" dirty="0" smtClean="0">
                <a:solidFill>
                  <a:schemeClr val="bg2">
                    <a:lumMod val="10000"/>
                  </a:schemeClr>
                </a:solidFill>
                <a:latin typeface="Arial" panose="020B0604020202020204" pitchFamily="34" charset="0"/>
                <a:cs typeface="Arial" panose="020B0604020202020204" pitchFamily="34" charset="0"/>
              </a:rPr>
              <a:t>освіти (затверджений наказом МОН  від 12.01.2021 року №33) </a:t>
            </a:r>
            <a:endParaRPr lang="uk-UA" sz="2000" b="1" dirty="0">
              <a:solidFill>
                <a:schemeClr val="bg2">
                  <a:lumMod val="10000"/>
                </a:schemeClr>
              </a:solidFill>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Ø"/>
            </a:pPr>
            <a:r>
              <a:rPr lang="uk-UA" sz="2000" b="1" dirty="0">
                <a:solidFill>
                  <a:schemeClr val="bg2">
                    <a:lumMod val="10000"/>
                  </a:schemeClr>
                </a:solidFill>
                <a:latin typeface="Arial" panose="020B0604020202020204" pitchFamily="34" charset="0"/>
                <a:cs typeface="Arial" panose="020B0604020202020204" pitchFamily="34" charset="0"/>
              </a:rPr>
              <a:t>Постанова Кабінету Міністрів України від 9 жовтня 2020 року №932 «Про затвердження реалізації Стратегії національно-патріотичного виховання на 2020-2025 </a:t>
            </a:r>
            <a:r>
              <a:rPr lang="uk-UA" sz="2000" b="1" dirty="0" smtClean="0">
                <a:solidFill>
                  <a:schemeClr val="bg2">
                    <a:lumMod val="10000"/>
                  </a:schemeClr>
                </a:solidFill>
                <a:latin typeface="Arial" panose="020B0604020202020204" pitchFamily="34" charset="0"/>
                <a:cs typeface="Arial" panose="020B0604020202020204" pitchFamily="34" charset="0"/>
              </a:rPr>
              <a:t>роки»</a:t>
            </a:r>
            <a:endParaRPr lang="uk-UA" sz="2000" b="1" dirty="0">
              <a:solidFill>
                <a:schemeClr val="bg2">
                  <a:lumMod val="10000"/>
                </a:schemeClr>
              </a:solidFill>
              <a:latin typeface="Arial" panose="020B0604020202020204" pitchFamily="34" charset="0"/>
              <a:cs typeface="Arial" panose="020B0604020202020204" pitchFamily="34" charset="0"/>
            </a:endParaRPr>
          </a:p>
          <a:p>
            <a:pPr>
              <a:lnSpc>
                <a:spcPct val="110000"/>
              </a:lnSpc>
              <a:buFont typeface="Wingdings" panose="05000000000000000000" pitchFamily="2" charset="2"/>
              <a:buChar char="Ø"/>
            </a:pPr>
            <a:r>
              <a:rPr lang="uk-UA" sz="2000" b="1" dirty="0" smtClean="0">
                <a:solidFill>
                  <a:schemeClr val="bg2">
                    <a:lumMod val="10000"/>
                  </a:schemeClr>
                </a:solidFill>
                <a:latin typeface="Arial" panose="020B0604020202020204" pitchFamily="34" charset="0"/>
                <a:cs typeface="Arial" panose="020B0604020202020204" pitchFamily="34" charset="0"/>
              </a:rPr>
              <a:t>Наказ Міністерства освіти і науки України від 6 червня 2022 року №527  « Про деякі питання національно-патріотичного виховання в закладах освіти України» ( затверджена КОНЦЕПЦІЯ НАЦІОНАЛЬНО-ПАТРІОТИЧНОГО ВИХОВАННЯ В СИСТЕМІ ОСВІТИ УКРАЇНИ до 2025 року)</a:t>
            </a:r>
          </a:p>
          <a:p>
            <a:pPr>
              <a:lnSpc>
                <a:spcPct val="110000"/>
              </a:lnSpc>
              <a:buFont typeface="Wingdings" panose="05000000000000000000" pitchFamily="2" charset="2"/>
              <a:buChar char="Ø"/>
            </a:pPr>
            <a:r>
              <a:rPr lang="uk-UA" sz="2000" b="1" dirty="0" smtClean="0">
                <a:solidFill>
                  <a:schemeClr val="bg2">
                    <a:lumMod val="10000"/>
                  </a:schemeClr>
                </a:solidFill>
                <a:latin typeface="Arial" panose="020B0604020202020204" pitchFamily="34" charset="0"/>
                <a:cs typeface="Arial" panose="020B0604020202020204" pitchFamily="34" charset="0"/>
              </a:rPr>
              <a:t> Листи МОН: </a:t>
            </a:r>
          </a:p>
          <a:p>
            <a:pPr>
              <a:lnSpc>
                <a:spcPct val="110000"/>
              </a:lnSpc>
              <a:buFont typeface="Wingdings" panose="05000000000000000000" pitchFamily="2" charset="2"/>
              <a:buChar char="Ø"/>
            </a:pPr>
            <a:r>
              <a:rPr lang="uk-UA" sz="2000" b="1" dirty="0">
                <a:solidFill>
                  <a:schemeClr val="bg2">
                    <a:lumMod val="10000"/>
                  </a:schemeClr>
                </a:solidFill>
                <a:latin typeface="Arial" panose="020B0604020202020204" pitchFamily="34" charset="0"/>
                <a:cs typeface="Arial" panose="020B0604020202020204" pitchFamily="34" charset="0"/>
              </a:rPr>
              <a:t>«Про рекомендації для працівників закладів дошкільної освіти на період дії воєнного стану в Україні» від 02.04.2022 року №1</a:t>
            </a:r>
            <a:r>
              <a:rPr lang="en-US" sz="2000" b="1" dirty="0">
                <a:solidFill>
                  <a:schemeClr val="bg2">
                    <a:lumMod val="10000"/>
                  </a:schemeClr>
                </a:solidFill>
                <a:latin typeface="Arial" panose="020B0604020202020204" pitchFamily="34" charset="0"/>
                <a:cs typeface="Arial" panose="020B0604020202020204" pitchFamily="34" charset="0"/>
              </a:rPr>
              <a:t>/</a:t>
            </a:r>
            <a:r>
              <a:rPr lang="uk-UA" sz="2000" b="1" dirty="0">
                <a:solidFill>
                  <a:schemeClr val="bg2">
                    <a:lumMod val="10000"/>
                  </a:schemeClr>
                </a:solidFill>
                <a:latin typeface="Arial" panose="020B0604020202020204" pitchFamily="34" charset="0"/>
                <a:cs typeface="Arial" panose="020B0604020202020204" pitchFamily="34" charset="0"/>
              </a:rPr>
              <a:t>3845-22</a:t>
            </a:r>
          </a:p>
          <a:p>
            <a:pPr>
              <a:lnSpc>
                <a:spcPct val="110000"/>
              </a:lnSpc>
              <a:buFont typeface="Wingdings" panose="05000000000000000000" pitchFamily="2" charset="2"/>
              <a:buChar char="Ø"/>
            </a:pPr>
            <a:r>
              <a:rPr lang="uk-UA" sz="2000" b="1" dirty="0">
                <a:solidFill>
                  <a:schemeClr val="bg2">
                    <a:lumMod val="10000"/>
                  </a:schemeClr>
                </a:solidFill>
                <a:latin typeface="Arial" panose="020B0604020202020204" pitchFamily="34" charset="0"/>
                <a:cs typeface="Arial" panose="020B0604020202020204" pitchFamily="34" charset="0"/>
              </a:rPr>
              <a:t>«Про методичні рекомендації щодо організації освітнього процесу в закладах дошкільної освіти в літній період» від 22.06.2022 року №1</a:t>
            </a:r>
            <a:r>
              <a:rPr lang="en-US" sz="2000" b="1" dirty="0">
                <a:solidFill>
                  <a:schemeClr val="bg2">
                    <a:lumMod val="10000"/>
                  </a:schemeClr>
                </a:solidFill>
                <a:latin typeface="Arial" panose="020B0604020202020204" pitchFamily="34" charset="0"/>
                <a:cs typeface="Arial" panose="020B0604020202020204" pitchFamily="34" charset="0"/>
              </a:rPr>
              <a:t>/</a:t>
            </a:r>
            <a:r>
              <a:rPr lang="uk-UA" sz="2000" b="1" dirty="0" smtClean="0">
                <a:solidFill>
                  <a:schemeClr val="bg2">
                    <a:lumMod val="10000"/>
                  </a:schemeClr>
                </a:solidFill>
                <a:latin typeface="Arial" panose="020B0604020202020204" pitchFamily="34" charset="0"/>
                <a:cs typeface="Arial" panose="020B0604020202020204" pitchFamily="34" charset="0"/>
              </a:rPr>
              <a:t>6894-22</a:t>
            </a:r>
          </a:p>
          <a:p>
            <a:pPr>
              <a:lnSpc>
                <a:spcPct val="110000"/>
              </a:lnSpc>
              <a:buFont typeface="Wingdings" panose="05000000000000000000" pitchFamily="2" charset="2"/>
              <a:buChar char="Ø"/>
            </a:pPr>
            <a:r>
              <a:rPr lang="uk-UA" sz="2000" b="1" dirty="0" smtClean="0">
                <a:solidFill>
                  <a:schemeClr val="bg2">
                    <a:lumMod val="10000"/>
                  </a:schemeClr>
                </a:solidFill>
                <a:latin typeface="Arial" panose="020B0604020202020204" pitchFamily="34" charset="0"/>
                <a:cs typeface="Arial" panose="020B0604020202020204" pitchFamily="34" charset="0"/>
              </a:rPr>
              <a:t> « </a:t>
            </a:r>
            <a:r>
              <a:rPr lang="uk-UA" sz="2000" b="1" dirty="0">
                <a:solidFill>
                  <a:schemeClr val="bg2">
                    <a:lumMod val="10000"/>
                  </a:schemeClr>
                </a:solidFill>
                <a:latin typeface="Arial" panose="020B0604020202020204" pitchFamily="34" charset="0"/>
                <a:cs typeface="Arial" panose="020B0604020202020204" pitchFamily="34" charset="0"/>
              </a:rPr>
              <a:t>П</a:t>
            </a:r>
            <a:r>
              <a:rPr lang="uk-UA" sz="2000" b="1" dirty="0" smtClean="0">
                <a:solidFill>
                  <a:schemeClr val="bg2">
                    <a:lumMod val="10000"/>
                  </a:schemeClr>
                </a:solidFill>
                <a:latin typeface="Arial" panose="020B0604020202020204" pitchFamily="34" charset="0"/>
                <a:cs typeface="Arial" panose="020B0604020202020204" pitchFamily="34" charset="0"/>
              </a:rPr>
              <a:t>ро окремі питання діяльності закладів дошкільної освіти у 2022</a:t>
            </a:r>
            <a:r>
              <a:rPr lang="en-US" sz="2000" b="1" dirty="0" smtClean="0">
                <a:solidFill>
                  <a:schemeClr val="bg2">
                    <a:lumMod val="10000"/>
                  </a:schemeClr>
                </a:solidFill>
                <a:latin typeface="Arial" panose="020B0604020202020204" pitchFamily="34" charset="0"/>
                <a:cs typeface="Arial" panose="020B0604020202020204" pitchFamily="34" charset="0"/>
              </a:rPr>
              <a:t>/</a:t>
            </a:r>
            <a:r>
              <a:rPr lang="uk-UA" sz="2000" b="1" dirty="0" smtClean="0">
                <a:solidFill>
                  <a:schemeClr val="bg2">
                    <a:lumMod val="10000"/>
                  </a:schemeClr>
                </a:solidFill>
                <a:latin typeface="Arial" panose="020B0604020202020204" pitchFamily="34" charset="0"/>
                <a:cs typeface="Arial" panose="020B0604020202020204" pitchFamily="34" charset="0"/>
              </a:rPr>
              <a:t>2023  навчальному році » від 27.07.2022 року №1</a:t>
            </a:r>
            <a:r>
              <a:rPr lang="en-US" sz="2000" b="1" dirty="0" smtClean="0">
                <a:solidFill>
                  <a:schemeClr val="bg2">
                    <a:lumMod val="10000"/>
                  </a:schemeClr>
                </a:solidFill>
                <a:latin typeface="Arial" panose="020B0604020202020204" pitchFamily="34" charset="0"/>
                <a:cs typeface="Arial" panose="020B0604020202020204" pitchFamily="34" charset="0"/>
              </a:rPr>
              <a:t>/8504</a:t>
            </a:r>
            <a:r>
              <a:rPr lang="uk-UA" sz="2000" b="1" dirty="0" smtClean="0">
                <a:solidFill>
                  <a:schemeClr val="bg2">
                    <a:lumMod val="10000"/>
                  </a:schemeClr>
                </a:solidFill>
                <a:latin typeface="Arial" panose="020B0604020202020204" pitchFamily="34" charset="0"/>
                <a:cs typeface="Arial" panose="020B0604020202020204" pitchFamily="34" charset="0"/>
              </a:rPr>
              <a:t>-22 </a:t>
            </a:r>
          </a:p>
          <a:p>
            <a:endParaRPr lang="uk-UA" dirty="0" smtClean="0">
              <a:latin typeface="Arial" panose="020B0604020202020204" pitchFamily="34" charset="0"/>
              <a:cs typeface="Arial" panose="020B0604020202020204" pitchFamily="34" charset="0"/>
            </a:endParaRPr>
          </a:p>
          <a:p>
            <a:endParaRPr lang="uk-UA" dirty="0" smtClean="0">
              <a:latin typeface="Arial" panose="020B0604020202020204" pitchFamily="34" charset="0"/>
              <a:cs typeface="Arial" panose="020B0604020202020204" pitchFamily="34" charset="0"/>
            </a:endParaRPr>
          </a:p>
          <a:p>
            <a:endParaRPr lang="uk-UA" dirty="0" smtClean="0">
              <a:latin typeface="Arial" panose="020B0604020202020204" pitchFamily="34" charset="0"/>
              <a:cs typeface="Arial" panose="020B0604020202020204" pitchFamily="34" charset="0"/>
            </a:endParaRPr>
          </a:p>
          <a:p>
            <a:pPr marL="0" indent="0">
              <a:buNone/>
            </a:pPr>
            <a:endParaRPr lang="ru-RU"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33251" y="5674798"/>
            <a:ext cx="3826856" cy="1183201"/>
          </a:xfrm>
          <a:prstGeom prst="rect">
            <a:avLst/>
          </a:prstGeom>
        </p:spPr>
      </p:pic>
    </p:spTree>
    <p:extLst>
      <p:ext uri="{BB962C8B-B14F-4D97-AF65-F5344CB8AC3E}">
        <p14:creationId xmlns:p14="http://schemas.microsoft.com/office/powerpoint/2010/main" val="236154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91070"/>
            <a:ext cx="8596668" cy="1119116"/>
          </a:xfrm>
        </p:spPr>
        <p:txBody>
          <a:bodyPr>
            <a:normAutofit/>
          </a:bodyPr>
          <a:lstStyle/>
          <a:p>
            <a:pPr algn="ctr"/>
            <a:r>
              <a:rPr lang="uk-UA" sz="2800" i="1" dirty="0" smtClean="0">
                <a:solidFill>
                  <a:schemeClr val="accent2">
                    <a:lumMod val="50000"/>
                  </a:schemeClr>
                </a:solidFill>
                <a:latin typeface="Bahnschrift SemiBold" panose="020B0502040204020203" pitchFamily="34" charset="0"/>
                <a:cs typeface="Arial" panose="020B0604020202020204" pitchFamily="34" charset="0"/>
              </a:rPr>
              <a:t>Перелік рекомендованих комплексних освітніх програм для закладів дошкільної освіти</a:t>
            </a:r>
            <a:endParaRPr lang="ru-RU" sz="2800" i="1" dirty="0">
              <a:solidFill>
                <a:schemeClr val="accent2">
                  <a:lumMod val="50000"/>
                </a:schemeClr>
              </a:solidFill>
              <a:latin typeface="Bahnschrift SemiBold" panose="020B0502040204020203" pitchFamily="34" charset="0"/>
              <a:cs typeface="Arial" panose="020B0604020202020204" pitchFamily="34" charset="0"/>
            </a:endParaRPr>
          </a:p>
        </p:txBody>
      </p:sp>
      <p:sp>
        <p:nvSpPr>
          <p:cNvPr id="3" name="Объект 2"/>
          <p:cNvSpPr>
            <a:spLocks noGrp="1"/>
          </p:cNvSpPr>
          <p:nvPr>
            <p:ph idx="1"/>
          </p:nvPr>
        </p:nvSpPr>
        <p:spPr>
          <a:xfrm>
            <a:off x="677334" y="1712195"/>
            <a:ext cx="3090954" cy="4470241"/>
          </a:xfrm>
        </p:spPr>
        <p:txBody>
          <a:bodyPr/>
          <a:lstStyle/>
          <a:p>
            <a:pPr>
              <a:buFont typeface="Wingdings" panose="05000000000000000000" pitchFamily="2" charset="2"/>
              <a:buChar char="q"/>
            </a:pPr>
            <a:r>
              <a:rPr lang="uk-UA" sz="2000" dirty="0" smtClean="0">
                <a:solidFill>
                  <a:schemeClr val="accent2">
                    <a:lumMod val="75000"/>
                  </a:schemeClr>
                </a:solidFill>
                <a:latin typeface="Arial" panose="020B0604020202020204" pitchFamily="34" charset="0"/>
                <a:cs typeface="Arial" panose="020B0604020202020204" pitchFamily="34" charset="0"/>
              </a:rPr>
              <a:t>Впевнений старт</a:t>
            </a:r>
          </a:p>
          <a:p>
            <a:pPr>
              <a:buFont typeface="Wingdings" panose="05000000000000000000" pitchFamily="2" charset="2"/>
              <a:buChar char="q"/>
            </a:pPr>
            <a:r>
              <a:rPr lang="uk-UA" sz="2000" b="1" u="sng" dirty="0" smtClean="0">
                <a:solidFill>
                  <a:schemeClr val="accent2">
                    <a:lumMod val="75000"/>
                  </a:schemeClr>
                </a:solidFill>
                <a:latin typeface="Arial" panose="020B0604020202020204" pitchFamily="34" charset="0"/>
                <a:cs typeface="Arial" panose="020B0604020202020204" pitchFamily="34" charset="0"/>
              </a:rPr>
              <a:t>Дитина </a:t>
            </a:r>
          </a:p>
          <a:p>
            <a:pPr>
              <a:buFont typeface="Wingdings" panose="05000000000000000000" pitchFamily="2" charset="2"/>
              <a:buChar char="q"/>
            </a:pPr>
            <a:r>
              <a:rPr lang="uk-UA" sz="2000" dirty="0" smtClean="0">
                <a:solidFill>
                  <a:schemeClr val="accent2">
                    <a:lumMod val="75000"/>
                  </a:schemeClr>
                </a:solidFill>
                <a:latin typeface="Arial" panose="020B0604020202020204" pitchFamily="34" charset="0"/>
                <a:cs typeface="Arial" panose="020B0604020202020204" pitchFamily="34" charset="0"/>
              </a:rPr>
              <a:t>Українське </a:t>
            </a:r>
            <a:r>
              <a:rPr lang="uk-UA" sz="2000" dirty="0" err="1" smtClean="0">
                <a:solidFill>
                  <a:schemeClr val="accent2">
                    <a:lumMod val="75000"/>
                  </a:schemeClr>
                </a:solidFill>
                <a:latin typeface="Arial" panose="020B0604020202020204" pitchFamily="34" charset="0"/>
                <a:cs typeface="Arial" panose="020B0604020202020204" pitchFamily="34" charset="0"/>
              </a:rPr>
              <a:t>дошкілля</a:t>
            </a:r>
            <a:r>
              <a:rPr lang="uk-UA" sz="2000" dirty="0" smtClean="0">
                <a:solidFill>
                  <a:schemeClr val="accent2">
                    <a:lumMod val="75000"/>
                  </a:schemeClr>
                </a:solidFill>
                <a:latin typeface="Arial" panose="020B0604020202020204" pitchFamily="34" charset="0"/>
                <a:cs typeface="Arial" panose="020B0604020202020204" pitchFamily="34" charset="0"/>
              </a:rPr>
              <a:t> </a:t>
            </a:r>
          </a:p>
          <a:p>
            <a:pPr>
              <a:buFont typeface="Wingdings" panose="05000000000000000000" pitchFamily="2" charset="2"/>
              <a:buChar char="q"/>
            </a:pPr>
            <a:r>
              <a:rPr lang="uk-UA" sz="2000" dirty="0" smtClean="0">
                <a:solidFill>
                  <a:schemeClr val="accent2">
                    <a:lumMod val="75000"/>
                  </a:schemeClr>
                </a:solidFill>
                <a:latin typeface="Arial" panose="020B0604020202020204" pitchFamily="34" charset="0"/>
                <a:cs typeface="Arial" panose="020B0604020202020204" pitchFamily="34" charset="0"/>
              </a:rPr>
              <a:t>Соняшник </a:t>
            </a:r>
          </a:p>
          <a:p>
            <a:pPr>
              <a:buFont typeface="Wingdings" panose="05000000000000000000" pitchFamily="2" charset="2"/>
              <a:buChar char="q"/>
            </a:pPr>
            <a:r>
              <a:rPr lang="uk-UA" sz="2000" dirty="0" smtClean="0">
                <a:solidFill>
                  <a:schemeClr val="accent2">
                    <a:lumMod val="75000"/>
                  </a:schemeClr>
                </a:solidFill>
                <a:latin typeface="Arial" panose="020B0604020202020204" pitchFamily="34" charset="0"/>
                <a:cs typeface="Arial" panose="020B0604020202020204" pitchFamily="34" charset="0"/>
              </a:rPr>
              <a:t>Я у світі </a:t>
            </a:r>
          </a:p>
          <a:p>
            <a:pPr>
              <a:buFont typeface="Wingdings" panose="05000000000000000000" pitchFamily="2" charset="2"/>
              <a:buChar char="q"/>
            </a:pPr>
            <a:r>
              <a:rPr lang="uk-UA" sz="2000" dirty="0" smtClean="0">
                <a:solidFill>
                  <a:schemeClr val="accent2">
                    <a:lumMod val="75000"/>
                  </a:schemeClr>
                </a:solidFill>
                <a:latin typeface="Arial" panose="020B0604020202020204" pitchFamily="34" charset="0"/>
                <a:cs typeface="Arial" panose="020B0604020202020204" pitchFamily="34" charset="0"/>
              </a:rPr>
              <a:t>Світ дитинства </a:t>
            </a:r>
          </a:p>
          <a:p>
            <a:pPr>
              <a:buFont typeface="Wingdings" panose="05000000000000000000" pitchFamily="2" charset="2"/>
              <a:buChar char="q"/>
            </a:pPr>
            <a:r>
              <a:rPr lang="uk-UA" sz="2000" dirty="0" smtClean="0">
                <a:solidFill>
                  <a:schemeClr val="accent2">
                    <a:lumMod val="75000"/>
                  </a:schemeClr>
                </a:solidFill>
                <a:latin typeface="Arial" panose="020B0604020202020204" pitchFamily="34" charset="0"/>
                <a:cs typeface="Arial" panose="020B0604020202020204" pitchFamily="34" charset="0"/>
              </a:rPr>
              <a:t>Освіта і піклування </a:t>
            </a:r>
          </a:p>
          <a:p>
            <a:pPr>
              <a:buFont typeface="Wingdings" panose="05000000000000000000" pitchFamily="2" charset="2"/>
              <a:buChar char="q"/>
            </a:pPr>
            <a:r>
              <a:rPr lang="uk-UA" sz="2000" dirty="0" smtClean="0">
                <a:solidFill>
                  <a:schemeClr val="accent2">
                    <a:lumMod val="75000"/>
                  </a:schemeClr>
                </a:solidFill>
                <a:latin typeface="Arial" panose="020B0604020202020204" pitchFamily="34" charset="0"/>
                <a:cs typeface="Arial" panose="020B0604020202020204" pitchFamily="34" charset="0"/>
              </a:rPr>
              <a:t>Стежинки у Всесвіт</a:t>
            </a:r>
            <a:r>
              <a:rPr lang="uk-UA" dirty="0" smtClean="0">
                <a:latin typeface="Arial" panose="020B0604020202020204" pitchFamily="34" charset="0"/>
                <a:cs typeface="Arial" panose="020B0604020202020204" pitchFamily="34" charset="0"/>
              </a:rPr>
              <a:t/>
            </a:r>
            <a:br>
              <a:rPr lang="uk-UA" dirty="0" smtClean="0">
                <a:latin typeface="Arial" panose="020B0604020202020204" pitchFamily="34" charset="0"/>
                <a:cs typeface="Arial" panose="020B0604020202020204" pitchFamily="34" charset="0"/>
              </a:rPr>
            </a:br>
            <a:endParaRPr lang="ru-RU" dirty="0">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7448" y="1712195"/>
            <a:ext cx="1510530" cy="213301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8288" y="4100975"/>
            <a:ext cx="1754941" cy="2193677"/>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7448" y="4100974"/>
            <a:ext cx="1659083" cy="2193677"/>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546" y="1714668"/>
            <a:ext cx="1616427" cy="2133017"/>
          </a:xfrm>
          <a:prstGeom prst="rect">
            <a:avLst/>
          </a:prstGeom>
        </p:spPr>
      </p:pic>
    </p:spTree>
    <p:extLst>
      <p:ext uri="{BB962C8B-B14F-4D97-AF65-F5344CB8AC3E}">
        <p14:creationId xmlns:p14="http://schemas.microsoft.com/office/powerpoint/2010/main" val="28990700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191070"/>
            <a:ext cx="8596668" cy="668740"/>
          </a:xfrm>
        </p:spPr>
        <p:txBody>
          <a:bodyPr>
            <a:normAutofit/>
          </a:bodyPr>
          <a:lstStyle/>
          <a:p>
            <a:pPr algn="ctr"/>
            <a:r>
              <a:rPr lang="uk-UA" sz="2400" b="1" i="1" dirty="0" smtClean="0">
                <a:solidFill>
                  <a:schemeClr val="accent2">
                    <a:lumMod val="50000"/>
                  </a:schemeClr>
                </a:solidFill>
                <a:latin typeface="Arial" panose="020B0604020202020204" pitchFamily="34" charset="0"/>
                <a:cs typeface="Arial" panose="020B0604020202020204" pitchFamily="34" charset="0"/>
              </a:rPr>
              <a:t>Сутність громадянського виховання</a:t>
            </a:r>
            <a:endParaRPr lang="ru-RU" sz="2400" b="1" i="1" dirty="0">
              <a:solidFill>
                <a:schemeClr val="accent2">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677334" y="1132765"/>
            <a:ext cx="8596668" cy="2060812"/>
          </a:xfrm>
        </p:spPr>
        <p:txBody>
          <a:bodyPr>
            <a:normAutofit/>
          </a:bodyPr>
          <a:lstStyle/>
          <a:p>
            <a:pPr marL="0" indent="0" algn="just">
              <a:buNone/>
            </a:pPr>
            <a:r>
              <a:rPr lang="uk-UA" sz="2000" dirty="0" smtClean="0">
                <a:solidFill>
                  <a:schemeClr val="bg2">
                    <a:lumMod val="25000"/>
                  </a:schemeClr>
                </a:solidFill>
                <a:latin typeface="Book Antiqua" panose="02040602050305030304" pitchFamily="18" charset="0"/>
                <a:cs typeface="Arial" panose="020B0604020202020204" pitchFamily="34" charset="0"/>
              </a:rPr>
              <a:t>Громадянське виховання дітей дошкільного віку – цілеспрямований процес педагогічного впливу на особистість дитини з метою збагачення її знань про Батьківщину, виховання патріотичних почуттів, формування умінь і навичок моральної поведінки, розвиток потреби у діяльності на загальну користь.</a:t>
            </a:r>
            <a:endParaRPr lang="ru-RU" sz="2000" dirty="0">
              <a:solidFill>
                <a:schemeClr val="bg2">
                  <a:lumMod val="25000"/>
                </a:schemeClr>
              </a:solidFill>
              <a:latin typeface="Book Antiqua" panose="02040602050305030304" pitchFamily="18" charset="0"/>
              <a:cs typeface="Arial" panose="020B0604020202020204"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552" y="2838734"/>
            <a:ext cx="4667534" cy="4019266"/>
          </a:xfrm>
          <a:prstGeom prst="rect">
            <a:avLst/>
          </a:prstGeom>
        </p:spPr>
      </p:pic>
    </p:spTree>
    <p:extLst>
      <p:ext uri="{BB962C8B-B14F-4D97-AF65-F5344CB8AC3E}">
        <p14:creationId xmlns:p14="http://schemas.microsoft.com/office/powerpoint/2010/main" val="890912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00251"/>
            <a:ext cx="8596668" cy="3057097"/>
          </a:xfrm>
        </p:spPr>
        <p:txBody>
          <a:bodyPr/>
          <a:lstStyle/>
          <a:p>
            <a:pPr marL="0" indent="0" algn="just">
              <a:buNone/>
            </a:pPr>
            <a:r>
              <a:rPr lang="uk-UA" sz="2400" i="1" dirty="0">
                <a:solidFill>
                  <a:schemeClr val="accent2">
                    <a:lumMod val="75000"/>
                  </a:schemeClr>
                </a:solidFill>
                <a:latin typeface="Arial" panose="020B0604020202020204" pitchFamily="34" charset="0"/>
                <a:cs typeface="Arial" panose="020B0604020202020204" pitchFamily="34" charset="0"/>
              </a:rPr>
              <a:t>Однією з важливих педагогічних задач, визначених Законом України «Про дошкільну освіту», є виховання у дітей любові до України, шанобливого ставлення до родини, поваги до народних традицій і звичаїв, державної та рідної мови, національних цінностей українського народу, а також цінностей інших націй і народів, свідомого ставлення до себе, оточення та довкілля.</a:t>
            </a:r>
          </a:p>
          <a:p>
            <a:pPr algn="just"/>
            <a:endParaRPr lang="uk-UA" dirty="0">
              <a:solidFill>
                <a:schemeClr val="tx1">
                  <a:lumMod val="85000"/>
                  <a:lumOff val="15000"/>
                </a:schemeClr>
              </a:solidFill>
              <a:latin typeface="Arial" panose="020B0604020202020204" pitchFamily="34" charset="0"/>
              <a:cs typeface="Arial" panose="020B0604020202020204" pitchFamily="34" charset="0"/>
            </a:endParaRPr>
          </a:p>
          <a:p>
            <a:endParaRPr lang="ru-RU" dirty="0"/>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815" y="3130411"/>
            <a:ext cx="7102569" cy="3727589"/>
          </a:xfrm>
          <a:prstGeom prst="rect">
            <a:avLst/>
          </a:prstGeom>
        </p:spPr>
      </p:pic>
    </p:spTree>
    <p:extLst>
      <p:ext uri="{BB962C8B-B14F-4D97-AF65-F5344CB8AC3E}">
        <p14:creationId xmlns:p14="http://schemas.microsoft.com/office/powerpoint/2010/main" val="3961282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1800" y="245660"/>
            <a:ext cx="8596668" cy="1241946"/>
          </a:xfrm>
        </p:spPr>
        <p:txBody>
          <a:bodyPr>
            <a:normAutofit/>
          </a:bodyPr>
          <a:lstStyle/>
          <a:p>
            <a:pPr algn="ctr"/>
            <a:r>
              <a:rPr lang="uk-UA" sz="2000" b="1" dirty="0">
                <a:solidFill>
                  <a:schemeClr val="accent2">
                    <a:lumMod val="50000"/>
                  </a:schemeClr>
                </a:solidFill>
                <a:latin typeface="Arial" panose="020B0604020202020204" pitchFamily="34" charset="0"/>
                <a:cs typeface="Arial" panose="020B0604020202020204" pitchFamily="34" charset="0"/>
              </a:rPr>
              <a:t>Рекомендації Міністерства освіти і науки України</a:t>
            </a:r>
            <a:br>
              <a:rPr lang="uk-UA" sz="2000" b="1" dirty="0">
                <a:solidFill>
                  <a:schemeClr val="accent2">
                    <a:lumMod val="50000"/>
                  </a:schemeClr>
                </a:solidFill>
                <a:latin typeface="Arial" panose="020B0604020202020204" pitchFamily="34" charset="0"/>
                <a:cs typeface="Arial" panose="020B0604020202020204" pitchFamily="34" charset="0"/>
              </a:rPr>
            </a:br>
            <a:r>
              <a:rPr lang="uk-UA" sz="2000" b="1" dirty="0">
                <a:solidFill>
                  <a:schemeClr val="accent2">
                    <a:lumMod val="50000"/>
                  </a:schemeClr>
                </a:solidFill>
                <a:latin typeface="Arial" panose="020B0604020202020204" pitchFamily="34" charset="0"/>
                <a:cs typeface="Arial" panose="020B0604020202020204" pitchFamily="34" charset="0"/>
              </a:rPr>
              <a:t> (лист від 27.07. 2022 № 1/8504-22)</a:t>
            </a:r>
            <a:endParaRPr lang="ru-RU" sz="2000" dirty="0">
              <a:solidFill>
                <a:schemeClr val="accent2">
                  <a:lumMod val="50000"/>
                </a:schemeClr>
              </a:solidFill>
              <a:latin typeface="Arial" panose="020B0604020202020204" pitchFamily="34" charset="0"/>
              <a:cs typeface="Arial" panose="020B0604020202020204" pitchFamily="34" charset="0"/>
            </a:endParaRPr>
          </a:p>
        </p:txBody>
      </p:sp>
      <p:sp>
        <p:nvSpPr>
          <p:cNvPr id="14" name="Объект 13"/>
          <p:cNvSpPr>
            <a:spLocks noGrp="1"/>
          </p:cNvSpPr>
          <p:nvPr>
            <p:ph idx="1"/>
          </p:nvPr>
        </p:nvSpPr>
        <p:spPr>
          <a:xfrm>
            <a:off x="677334" y="1119116"/>
            <a:ext cx="8596668" cy="4922246"/>
          </a:xfrm>
        </p:spPr>
        <p:txBody>
          <a:bodyPr/>
          <a:lstStyle/>
          <a:p>
            <a:pPr marL="0" indent="0" algn="just">
              <a:buNone/>
            </a:pPr>
            <a:r>
              <a:rPr lang="uk-UA" dirty="0" smtClean="0">
                <a:solidFill>
                  <a:schemeClr val="tx1">
                    <a:lumMod val="95000"/>
                    <a:lumOff val="5000"/>
                  </a:schemeClr>
                </a:solidFill>
                <a:latin typeface="Arial" panose="020B0604020202020204" pitchFamily="34" charset="0"/>
                <a:cs typeface="Arial" panose="020B0604020202020204" pitchFamily="34" charset="0"/>
              </a:rPr>
              <a:t> </a:t>
            </a:r>
            <a:r>
              <a:rPr lang="uk-UA" dirty="0" smtClean="0">
                <a:solidFill>
                  <a:srgbClr val="0070C0"/>
                </a:solidFill>
                <a:latin typeface="Arial" panose="020B0604020202020204" pitchFamily="34" charset="0"/>
                <a:cs typeface="Arial" panose="020B0604020202020204" pitchFamily="34" charset="0"/>
              </a:rPr>
              <a:t>Ми повинні звернути </a:t>
            </a:r>
            <a:r>
              <a:rPr lang="uk-UA" dirty="0">
                <a:solidFill>
                  <a:srgbClr val="0070C0"/>
                </a:solidFill>
                <a:latin typeface="Arial" panose="020B0604020202020204" pitchFamily="34" charset="0"/>
                <a:cs typeface="Arial" panose="020B0604020202020204" pitchFamily="34" charset="0"/>
              </a:rPr>
              <a:t>особливу </a:t>
            </a:r>
            <a:r>
              <a:rPr lang="uk-UA" dirty="0" smtClean="0">
                <a:solidFill>
                  <a:srgbClr val="0070C0"/>
                </a:solidFill>
                <a:latin typeface="Arial" panose="020B0604020202020204" pitchFamily="34" charset="0"/>
                <a:cs typeface="Arial" panose="020B0604020202020204" pitchFamily="34" charset="0"/>
              </a:rPr>
              <a:t>увагу на те, </a:t>
            </a:r>
            <a:r>
              <a:rPr lang="uk-UA" dirty="0">
                <a:solidFill>
                  <a:srgbClr val="0070C0"/>
                </a:solidFill>
                <a:latin typeface="Arial" panose="020B0604020202020204" pitchFamily="34" charset="0"/>
                <a:cs typeface="Arial" panose="020B0604020202020204" pitchFamily="34" charset="0"/>
              </a:rPr>
              <a:t>що одним із провідних напрямів діяльності ЗДО у 2022/2023 </a:t>
            </a:r>
            <a:r>
              <a:rPr lang="uk-UA" dirty="0" smtClean="0">
                <a:solidFill>
                  <a:srgbClr val="0070C0"/>
                </a:solidFill>
                <a:latin typeface="Arial" panose="020B0604020202020204" pitchFamily="34" charset="0"/>
                <a:cs typeface="Arial" panose="020B0604020202020204" pitchFamily="34" charset="0"/>
              </a:rPr>
              <a:t>навчальному році </a:t>
            </a:r>
            <a:r>
              <a:rPr lang="uk-UA" dirty="0">
                <a:solidFill>
                  <a:srgbClr val="0070C0"/>
                </a:solidFill>
                <a:latin typeface="Arial" panose="020B0604020202020204" pitchFamily="34" charset="0"/>
                <a:cs typeface="Arial" panose="020B0604020202020204" pitchFamily="34" charset="0"/>
              </a:rPr>
              <a:t>є формування соціально-громадянської компетентності дітей дошкільного віку. Важливо консолідувати зусилля педагогів і батьків для зміцнення національної ідентичності дітей як основи, яка виховує справжній патріотизм; сприяє формуванню у дітей позитивного образу своєї країни, утверджує активні позиції громадянина своєї країни, виховує ціннісне ставлення до своєї родини як частини свого народу, його історії, традицій, культури. Зміст сучасного патріотичного виховання старших дошкільників має бути збагачений категоріями особистісної та національної гідності, реальності сприйняття соціального сучасного життя – входження в яке є неодмінною умовою соціалізації дитини, життєвого досвіду, що стає надбанням особистості та актуалізує стан постійної готовності до безпеки, милосердя та практики підтримки життя, що, в цілому, характеризує </a:t>
            </a:r>
            <a:r>
              <a:rPr lang="uk-UA" dirty="0" err="1">
                <a:solidFill>
                  <a:srgbClr val="0070C0"/>
                </a:solidFill>
                <a:latin typeface="Arial" panose="020B0604020202020204" pitchFamily="34" charset="0"/>
                <a:cs typeface="Arial" panose="020B0604020202020204" pitchFamily="34" charset="0"/>
              </a:rPr>
              <a:t>гуманістично</a:t>
            </a:r>
            <a:r>
              <a:rPr lang="uk-UA" dirty="0">
                <a:solidFill>
                  <a:srgbClr val="0070C0"/>
                </a:solidFill>
                <a:latin typeface="Arial" panose="020B0604020202020204" pitchFamily="34" charset="0"/>
                <a:cs typeface="Arial" panose="020B0604020202020204" pitchFamily="34" charset="0"/>
              </a:rPr>
              <a:t> орієнтовану поведінку </a:t>
            </a:r>
            <a:r>
              <a:rPr lang="uk-UA" dirty="0" smtClean="0">
                <a:solidFill>
                  <a:srgbClr val="0070C0"/>
                </a:solidFill>
                <a:latin typeface="Arial" panose="020B0604020202020204" pitchFamily="34" charset="0"/>
                <a:cs typeface="Arial" panose="020B0604020202020204" pitchFamily="34" charset="0"/>
              </a:rPr>
              <a:t>дитини.</a:t>
            </a:r>
            <a:endParaRPr lang="ru-RU" dirty="0">
              <a:solidFill>
                <a:srgbClr val="0070C0"/>
              </a:solidFill>
              <a:latin typeface="Arial" panose="020B0604020202020204" pitchFamily="34" charset="0"/>
              <a:cs typeface="Arial" panose="020B0604020202020204" pitchFamily="34" charset="0"/>
            </a:endParaRPr>
          </a:p>
        </p:txBody>
      </p:sp>
      <p:pic>
        <p:nvPicPr>
          <p:cNvPr id="15" name="Рисунок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592" y="5366079"/>
            <a:ext cx="7514152" cy="1023021"/>
          </a:xfrm>
          <a:prstGeom prst="rect">
            <a:avLst/>
          </a:prstGeom>
        </p:spPr>
      </p:pic>
    </p:spTree>
    <p:extLst>
      <p:ext uri="{BB962C8B-B14F-4D97-AF65-F5344CB8AC3E}">
        <p14:creationId xmlns:p14="http://schemas.microsoft.com/office/powerpoint/2010/main" val="1720257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7837" y="436728"/>
            <a:ext cx="7920754" cy="914400"/>
          </a:xfrm>
        </p:spPr>
        <p:txBody>
          <a:bodyPr>
            <a:noAutofit/>
          </a:bodyPr>
          <a:lstStyle/>
          <a:p>
            <a:pPr algn="ctr"/>
            <a:r>
              <a:rPr lang="uk-UA" sz="2000" b="1" dirty="0" smtClean="0">
                <a:solidFill>
                  <a:schemeClr val="accent2">
                    <a:lumMod val="50000"/>
                  </a:schemeClr>
                </a:solidFill>
                <a:latin typeface="Arial" panose="020B0604020202020204" pitchFamily="34" charset="0"/>
                <a:cs typeface="Arial" panose="020B0604020202020204" pitchFamily="34" charset="0"/>
              </a:rPr>
              <a:t>Завдання громадянського виховання відповідно до змісту  Базового компонента дошкільної освіти за освітніми напрямами</a:t>
            </a:r>
            <a:endParaRPr lang="uk-UA" sz="2000" b="1" dirty="0">
              <a:solidFill>
                <a:schemeClr val="accent2">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464025" y="1610435"/>
            <a:ext cx="8297838" cy="5145207"/>
          </a:xfrm>
        </p:spPr>
        <p:txBody>
          <a:bodyPr>
            <a:normAutofit fontScale="92500" lnSpcReduction="10000"/>
          </a:bodyPr>
          <a:lstStyle/>
          <a:p>
            <a:pPr marL="0" indent="0">
              <a:buNone/>
            </a:pPr>
            <a:r>
              <a:rPr lang="uk-UA" sz="1700" b="1" dirty="0" smtClean="0">
                <a:solidFill>
                  <a:schemeClr val="tx1">
                    <a:lumMod val="95000"/>
                    <a:lumOff val="5000"/>
                  </a:schemeClr>
                </a:solidFill>
                <a:latin typeface="Arial" panose="020B0604020202020204" pitchFamily="34" charset="0"/>
                <a:cs typeface="Arial" panose="020B0604020202020204" pitchFamily="34" charset="0"/>
              </a:rPr>
              <a:t>Особистість дитини </a:t>
            </a:r>
            <a:r>
              <a:rPr lang="uk-UA" sz="1700" dirty="0" smtClean="0">
                <a:solidFill>
                  <a:schemeClr val="tx1">
                    <a:lumMod val="95000"/>
                    <a:lumOff val="5000"/>
                  </a:schemeClr>
                </a:solidFill>
                <a:latin typeface="Arial" panose="020B0604020202020204" pitchFamily="34" charset="0"/>
                <a:cs typeface="Arial" panose="020B0604020202020204" pitchFamily="34" charset="0"/>
              </a:rPr>
              <a:t>– формувати елементарні уявлення дитини про себе як носія свідомості та самосвідомості, сприйняття себе в контексті відносин з іншими.</a:t>
            </a:r>
          </a:p>
          <a:p>
            <a:pPr marL="0" indent="0">
              <a:buNone/>
            </a:pPr>
            <a:r>
              <a:rPr lang="uk-UA" sz="1700" b="1" dirty="0" smtClean="0">
                <a:solidFill>
                  <a:schemeClr val="tx1">
                    <a:lumMod val="95000"/>
                    <a:lumOff val="5000"/>
                  </a:schemeClr>
                </a:solidFill>
                <a:latin typeface="Arial" panose="020B0604020202020204" pitchFamily="34" charset="0"/>
                <a:cs typeface="Arial" panose="020B0604020202020204" pitchFamily="34" charset="0"/>
              </a:rPr>
              <a:t>Дитина в соціумі </a:t>
            </a:r>
            <a:r>
              <a:rPr lang="uk-UA" sz="1700" dirty="0" smtClean="0">
                <a:solidFill>
                  <a:schemeClr val="tx1">
                    <a:lumMod val="95000"/>
                    <a:lumOff val="5000"/>
                  </a:schemeClr>
                </a:solidFill>
                <a:latin typeface="Arial" panose="020B0604020202020204" pitchFamily="34" charset="0"/>
                <a:cs typeface="Arial" panose="020B0604020202020204" pitchFamily="34" charset="0"/>
              </a:rPr>
              <a:t>– формувати уявлення дитини про країну, народи, нації, суспільство, людство. Виховувати готовність сприймати соціальний досвід, робити добрі вчинки.</a:t>
            </a:r>
          </a:p>
          <a:p>
            <a:pPr marL="0" indent="0">
              <a:buNone/>
            </a:pPr>
            <a:r>
              <a:rPr lang="uk-UA" sz="1700" b="1" dirty="0" smtClean="0">
                <a:solidFill>
                  <a:schemeClr val="tx1">
                    <a:lumMod val="95000"/>
                    <a:lumOff val="5000"/>
                  </a:schemeClr>
                </a:solidFill>
                <a:latin typeface="Arial" panose="020B0604020202020204" pitchFamily="34" charset="0"/>
                <a:cs typeface="Arial" panose="020B0604020202020204" pitchFamily="34" charset="0"/>
              </a:rPr>
              <a:t>Дитина в природному довкіллі </a:t>
            </a:r>
            <a:r>
              <a:rPr lang="uk-UA" sz="1700" dirty="0" smtClean="0">
                <a:solidFill>
                  <a:schemeClr val="tx1">
                    <a:lumMod val="95000"/>
                    <a:lumOff val="5000"/>
                  </a:schemeClr>
                </a:solidFill>
                <a:latin typeface="Arial" panose="020B0604020202020204" pitchFamily="34" charset="0"/>
                <a:cs typeface="Arial" panose="020B0604020202020204" pitchFamily="34" charset="0"/>
              </a:rPr>
              <a:t>– формувати моральні норми гармонії та взаємодії з природним довкіллям. Виховувати любов до природи, рідного краю.</a:t>
            </a:r>
          </a:p>
          <a:p>
            <a:pPr marL="0" indent="0">
              <a:buNone/>
            </a:pPr>
            <a:r>
              <a:rPr lang="uk-UA" sz="1700" b="1" dirty="0" smtClean="0">
                <a:solidFill>
                  <a:schemeClr val="tx1">
                    <a:lumMod val="95000"/>
                    <a:lumOff val="5000"/>
                  </a:schemeClr>
                </a:solidFill>
                <a:latin typeface="Arial" panose="020B0604020202020204" pitchFamily="34" charset="0"/>
                <a:cs typeface="Arial" panose="020B0604020202020204" pitchFamily="34" charset="0"/>
              </a:rPr>
              <a:t>Дитина у світі мистецтва </a:t>
            </a:r>
            <a:r>
              <a:rPr lang="uk-UA" sz="1700" dirty="0" smtClean="0">
                <a:solidFill>
                  <a:schemeClr val="tx1">
                    <a:lumMod val="95000"/>
                    <a:lumOff val="5000"/>
                  </a:schemeClr>
                </a:solidFill>
                <a:latin typeface="Arial" panose="020B0604020202020204" pitchFamily="34" charset="0"/>
                <a:cs typeface="Arial" panose="020B0604020202020204" pitchFamily="34" charset="0"/>
              </a:rPr>
              <a:t>– залучати до надбань національної культури, формувати ціннісне ставлення до українських мистецьких традицій та творів українських митців. Виховувати інтерес до українського декоративно-прикладного мистецтва.</a:t>
            </a:r>
          </a:p>
          <a:p>
            <a:pPr marL="0" indent="0">
              <a:buNone/>
            </a:pPr>
            <a:r>
              <a:rPr lang="uk-UA" sz="1700" b="1" dirty="0" smtClean="0">
                <a:solidFill>
                  <a:schemeClr val="tx1">
                    <a:lumMod val="95000"/>
                    <a:lumOff val="5000"/>
                  </a:schemeClr>
                </a:solidFill>
                <a:latin typeface="Arial" panose="020B0604020202020204" pitchFamily="34" charset="0"/>
                <a:cs typeface="Arial" panose="020B0604020202020204" pitchFamily="34" charset="0"/>
              </a:rPr>
              <a:t>Гра дитини </a:t>
            </a:r>
            <a:r>
              <a:rPr lang="uk-UA" sz="1700" dirty="0" smtClean="0">
                <a:solidFill>
                  <a:schemeClr val="tx1">
                    <a:lumMod val="95000"/>
                    <a:lumOff val="5000"/>
                  </a:schemeClr>
                </a:solidFill>
                <a:latin typeface="Arial" panose="020B0604020202020204" pitchFamily="34" charset="0"/>
                <a:cs typeface="Arial" panose="020B0604020202020204" pitchFamily="34" charset="0"/>
              </a:rPr>
              <a:t>– ознайомити з українськими народними іграшками та місцями їх виготовлення. Вчити </a:t>
            </a:r>
            <a:r>
              <a:rPr lang="uk-UA" sz="1700" dirty="0" err="1" smtClean="0">
                <a:solidFill>
                  <a:schemeClr val="tx1">
                    <a:lumMod val="95000"/>
                    <a:lumOff val="5000"/>
                  </a:schemeClr>
                </a:solidFill>
                <a:latin typeface="Arial" panose="020B0604020202020204" pitchFamily="34" charset="0"/>
                <a:cs typeface="Arial" panose="020B0604020202020204" pitchFamily="34" charset="0"/>
              </a:rPr>
              <a:t>відповідально</a:t>
            </a:r>
            <a:r>
              <a:rPr lang="uk-UA" sz="1700" dirty="0" smtClean="0">
                <a:solidFill>
                  <a:schemeClr val="tx1">
                    <a:lumMod val="95000"/>
                    <a:lumOff val="5000"/>
                  </a:schemeClr>
                </a:solidFill>
                <a:latin typeface="Arial" panose="020B0604020202020204" pitchFamily="34" charset="0"/>
                <a:cs typeface="Arial" panose="020B0604020202020204" pitchFamily="34" charset="0"/>
              </a:rPr>
              <a:t> ставитись до </a:t>
            </a:r>
            <a:r>
              <a:rPr lang="uk-UA" sz="1700" dirty="0" err="1" smtClean="0">
                <a:solidFill>
                  <a:schemeClr val="tx1">
                    <a:lumMod val="95000"/>
                    <a:lumOff val="5000"/>
                  </a:schemeClr>
                </a:solidFill>
                <a:latin typeface="Arial" panose="020B0604020202020204" pitchFamily="34" charset="0"/>
                <a:cs typeface="Arial" panose="020B0604020202020204" pitchFamily="34" charset="0"/>
              </a:rPr>
              <a:t>обов</a:t>
            </a:r>
            <a:r>
              <a:rPr lang="en-US" sz="1700" dirty="0" smtClean="0">
                <a:solidFill>
                  <a:schemeClr val="tx1">
                    <a:lumMod val="95000"/>
                    <a:lumOff val="5000"/>
                  </a:schemeClr>
                </a:solidFill>
                <a:latin typeface="Arial" panose="020B0604020202020204" pitchFamily="34" charset="0"/>
                <a:cs typeface="Arial" panose="020B0604020202020204" pitchFamily="34" charset="0"/>
              </a:rPr>
              <a:t>’</a:t>
            </a:r>
            <a:r>
              <a:rPr lang="uk-UA" sz="1700" dirty="0" err="1" smtClean="0">
                <a:solidFill>
                  <a:schemeClr val="tx1">
                    <a:lumMod val="95000"/>
                    <a:lumOff val="5000"/>
                  </a:schemeClr>
                </a:solidFill>
                <a:latin typeface="Arial" panose="020B0604020202020204" pitchFamily="34" charset="0"/>
                <a:cs typeface="Arial" panose="020B0604020202020204" pitchFamily="34" charset="0"/>
              </a:rPr>
              <a:t>язків</a:t>
            </a:r>
            <a:r>
              <a:rPr lang="uk-UA" sz="1700" dirty="0" smtClean="0">
                <a:solidFill>
                  <a:schemeClr val="tx1">
                    <a:lumMod val="95000"/>
                    <a:lumOff val="5000"/>
                  </a:schemeClr>
                </a:solidFill>
                <a:latin typeface="Arial" panose="020B0604020202020204" pitchFamily="34" charset="0"/>
                <a:cs typeface="Arial" panose="020B0604020202020204" pitchFamily="34" charset="0"/>
              </a:rPr>
              <a:t> </a:t>
            </a:r>
            <a:r>
              <a:rPr lang="uk-UA" sz="1700" dirty="0" err="1" smtClean="0">
                <a:solidFill>
                  <a:schemeClr val="tx1">
                    <a:lumMod val="95000"/>
                    <a:lumOff val="5000"/>
                  </a:schemeClr>
                </a:solidFill>
                <a:latin typeface="Arial" panose="020B0604020202020204" pitchFamily="34" charset="0"/>
                <a:cs typeface="Arial" panose="020B0604020202020204" pitchFamily="34" charset="0"/>
              </a:rPr>
              <a:t>пов</a:t>
            </a:r>
            <a:r>
              <a:rPr lang="en-US" sz="1700" dirty="0" smtClean="0">
                <a:solidFill>
                  <a:schemeClr val="tx1">
                    <a:lumMod val="95000"/>
                    <a:lumOff val="5000"/>
                  </a:schemeClr>
                </a:solidFill>
                <a:latin typeface="Arial" panose="020B0604020202020204" pitchFamily="34" charset="0"/>
                <a:cs typeface="Arial" panose="020B0604020202020204" pitchFamily="34" charset="0"/>
              </a:rPr>
              <a:t>’</a:t>
            </a:r>
            <a:r>
              <a:rPr lang="uk-UA" sz="1700" dirty="0" err="1" smtClean="0">
                <a:solidFill>
                  <a:schemeClr val="tx1">
                    <a:lumMod val="95000"/>
                    <a:lumOff val="5000"/>
                  </a:schemeClr>
                </a:solidFill>
                <a:latin typeface="Arial" panose="020B0604020202020204" pitchFamily="34" charset="0"/>
                <a:cs typeface="Arial" panose="020B0604020202020204" pitchFamily="34" charset="0"/>
              </a:rPr>
              <a:t>язаних</a:t>
            </a:r>
            <a:r>
              <a:rPr lang="uk-UA" sz="1700" dirty="0" smtClean="0">
                <a:solidFill>
                  <a:schemeClr val="tx1">
                    <a:lumMod val="95000"/>
                    <a:lumOff val="5000"/>
                  </a:schemeClr>
                </a:solidFill>
                <a:latin typeface="Arial" panose="020B0604020202020204" pitchFamily="34" charset="0"/>
                <a:cs typeface="Arial" panose="020B0604020202020204" pitchFamily="34" charset="0"/>
              </a:rPr>
              <a:t> із роллю в грі.</a:t>
            </a:r>
            <a:endParaRPr lang="en-US" sz="1700" dirty="0" smtClean="0">
              <a:solidFill>
                <a:schemeClr val="tx1">
                  <a:lumMod val="95000"/>
                  <a:lumOff val="5000"/>
                </a:schemeClr>
              </a:solidFill>
              <a:latin typeface="Arial" panose="020B0604020202020204" pitchFamily="34" charset="0"/>
              <a:cs typeface="Arial" panose="020B0604020202020204" pitchFamily="34" charset="0"/>
            </a:endParaRPr>
          </a:p>
          <a:p>
            <a:pPr marL="0" indent="0">
              <a:buNone/>
            </a:pPr>
            <a:r>
              <a:rPr lang="uk-UA" sz="1700" b="1" dirty="0" smtClean="0">
                <a:solidFill>
                  <a:schemeClr val="tx1">
                    <a:lumMod val="95000"/>
                    <a:lumOff val="5000"/>
                  </a:schemeClr>
                </a:solidFill>
                <a:latin typeface="Arial" panose="020B0604020202020204" pitchFamily="34" charset="0"/>
                <a:cs typeface="Arial" panose="020B0604020202020204" pitchFamily="34" charset="0"/>
              </a:rPr>
              <a:t>Дитина в сенсорно-пізнавальному розвитку </a:t>
            </a:r>
            <a:r>
              <a:rPr lang="uk-UA" sz="1700" dirty="0" smtClean="0">
                <a:solidFill>
                  <a:schemeClr val="tx1">
                    <a:lumMod val="95000"/>
                    <a:lumOff val="5000"/>
                  </a:schemeClr>
                </a:solidFill>
                <a:latin typeface="Arial" panose="020B0604020202020204" pitchFamily="34" charset="0"/>
                <a:cs typeface="Arial" panose="020B0604020202020204" pitchFamily="34" charset="0"/>
              </a:rPr>
              <a:t>– формувати інтерес до довкілля та самої себе .Стимулювати активне сприймання людей та подій, що відбуваються у соціумі.</a:t>
            </a:r>
          </a:p>
          <a:p>
            <a:pPr marL="0" indent="0">
              <a:buNone/>
            </a:pPr>
            <a:r>
              <a:rPr lang="uk-UA" sz="1700" b="1" dirty="0" smtClean="0">
                <a:solidFill>
                  <a:schemeClr val="tx1">
                    <a:lumMod val="95000"/>
                    <a:lumOff val="5000"/>
                  </a:schemeClr>
                </a:solidFill>
                <a:latin typeface="Arial" panose="020B0604020202020204" pitchFamily="34" charset="0"/>
                <a:cs typeface="Arial" panose="020B0604020202020204" pitchFamily="34" charset="0"/>
              </a:rPr>
              <a:t>Мовлення дитини </a:t>
            </a:r>
            <a:r>
              <a:rPr lang="uk-UA" sz="1700" dirty="0" smtClean="0">
                <a:solidFill>
                  <a:schemeClr val="tx1">
                    <a:lumMod val="95000"/>
                    <a:lumOff val="5000"/>
                  </a:schemeClr>
                </a:solidFill>
                <a:latin typeface="Arial" panose="020B0604020202020204" pitchFamily="34" charset="0"/>
                <a:cs typeface="Arial" panose="020B0604020202020204" pitchFamily="34" charset="0"/>
              </a:rPr>
              <a:t>– формувати уявлення дітей про українську мову як державну. Вчити вести діалог використовуючи етикетну українську лексику.</a:t>
            </a:r>
            <a:r>
              <a:rPr lang="uk-UA" dirty="0" smtClean="0">
                <a:solidFill>
                  <a:schemeClr val="tx1">
                    <a:lumMod val="95000"/>
                    <a:lumOff val="5000"/>
                  </a:schemeClr>
                </a:solidFill>
                <a:latin typeface="Arial" panose="020B0604020202020204" pitchFamily="34" charset="0"/>
                <a:cs typeface="Arial" panose="020B0604020202020204" pitchFamily="34" charset="0"/>
              </a:rPr>
              <a:t/>
            </a:r>
            <a:br>
              <a:rPr lang="uk-UA" dirty="0" smtClean="0">
                <a:solidFill>
                  <a:schemeClr val="tx1">
                    <a:lumMod val="95000"/>
                    <a:lumOff val="5000"/>
                  </a:schemeClr>
                </a:solidFill>
                <a:latin typeface="Arial" panose="020B0604020202020204" pitchFamily="34" charset="0"/>
                <a:cs typeface="Arial" panose="020B0604020202020204" pitchFamily="34" charset="0"/>
              </a:rPr>
            </a:br>
            <a:r>
              <a:rPr lang="uk-UA" dirty="0" smtClean="0">
                <a:solidFill>
                  <a:schemeClr val="tx1">
                    <a:lumMod val="95000"/>
                    <a:lumOff val="5000"/>
                  </a:schemeClr>
                </a:solidFill>
                <a:latin typeface="Arial" panose="020B0604020202020204" pitchFamily="34" charset="0"/>
                <a:cs typeface="Arial" panose="020B0604020202020204" pitchFamily="34" charset="0"/>
              </a:rPr>
              <a:t> </a:t>
            </a:r>
            <a:endParaRPr lang="uk-UA"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1863" y="3360759"/>
            <a:ext cx="1340756" cy="1317009"/>
          </a:xfrm>
          <a:prstGeom prst="rect">
            <a:avLst/>
          </a:prstGeom>
        </p:spPr>
      </p:pic>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8294" y="1538784"/>
            <a:ext cx="1340756" cy="1317010"/>
          </a:xfrm>
          <a:prstGeom prst="rect">
            <a:avLst/>
          </a:prstGeom>
        </p:spPr>
      </p:pic>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1863" y="5182733"/>
            <a:ext cx="1340756" cy="1317010"/>
          </a:xfrm>
          <a:prstGeom prst="rect">
            <a:avLst/>
          </a:prstGeom>
        </p:spPr>
      </p:pic>
    </p:spTree>
    <p:extLst>
      <p:ext uri="{BB962C8B-B14F-4D97-AF65-F5344CB8AC3E}">
        <p14:creationId xmlns:p14="http://schemas.microsoft.com/office/powerpoint/2010/main" val="1424228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5322" y="245660"/>
            <a:ext cx="8213835" cy="1214649"/>
          </a:xfrm>
        </p:spPr>
        <p:txBody>
          <a:bodyPr>
            <a:normAutofit/>
          </a:bodyPr>
          <a:lstStyle/>
          <a:p>
            <a:pPr algn="ctr"/>
            <a:r>
              <a:rPr lang="uk-UA" sz="2800" b="1" i="1" dirty="0">
                <a:solidFill>
                  <a:schemeClr val="accent2">
                    <a:lumMod val="50000"/>
                  </a:schemeClr>
                </a:solidFill>
                <a:latin typeface="Arial" panose="020B0604020202020204" pitchFamily="34" charset="0"/>
                <a:cs typeface="Arial" panose="020B0604020202020204" pitchFamily="34" charset="0"/>
              </a:rPr>
              <a:t>Принципи</a:t>
            </a:r>
            <a:r>
              <a:rPr lang="ru-RU" sz="2800" b="1" i="1" dirty="0">
                <a:solidFill>
                  <a:schemeClr val="accent2">
                    <a:lumMod val="50000"/>
                  </a:schemeClr>
                </a:solidFill>
                <a:latin typeface="Arial" panose="020B0604020202020204" pitchFamily="34" charset="0"/>
                <a:cs typeface="Arial" panose="020B0604020202020204" pitchFamily="34" charset="0"/>
              </a:rPr>
              <a:t> </a:t>
            </a:r>
            <a:r>
              <a:rPr lang="uk-UA" sz="2800" b="1" i="1" dirty="0">
                <a:solidFill>
                  <a:schemeClr val="accent2">
                    <a:lumMod val="50000"/>
                  </a:schemeClr>
                </a:solidFill>
                <a:latin typeface="Arial" panose="020B0604020202020204" pitchFamily="34" charset="0"/>
                <a:cs typeface="Arial" panose="020B0604020202020204" pitchFamily="34" charset="0"/>
              </a:rPr>
              <a:t>громадянського</a:t>
            </a:r>
            <a:r>
              <a:rPr lang="ru-RU" sz="2800" b="1" i="1" dirty="0">
                <a:solidFill>
                  <a:schemeClr val="accent2">
                    <a:lumMod val="50000"/>
                  </a:schemeClr>
                </a:solidFill>
                <a:latin typeface="Arial" panose="020B0604020202020204" pitchFamily="34" charset="0"/>
                <a:cs typeface="Arial" panose="020B0604020202020204" pitchFamily="34" charset="0"/>
              </a:rPr>
              <a:t> </a:t>
            </a:r>
            <a:r>
              <a:rPr lang="uk-UA" sz="2800" b="1" i="1" dirty="0">
                <a:solidFill>
                  <a:schemeClr val="accent2">
                    <a:lumMod val="50000"/>
                  </a:schemeClr>
                </a:solidFill>
                <a:latin typeface="Arial" panose="020B0604020202020204" pitchFamily="34" charset="0"/>
                <a:cs typeface="Arial" panose="020B0604020202020204" pitchFamily="34" charset="0"/>
              </a:rPr>
              <a:t>виховання</a:t>
            </a:r>
            <a:r>
              <a:rPr lang="ru-RU" sz="2400" b="1" dirty="0">
                <a:solidFill>
                  <a:schemeClr val="accent2">
                    <a:lumMod val="50000"/>
                  </a:schemeClr>
                </a:solidFill>
                <a:latin typeface="Arial" panose="020B0604020202020204" pitchFamily="34" charset="0"/>
                <a:cs typeface="Arial" panose="020B0604020202020204" pitchFamily="34" charset="0"/>
              </a:rPr>
              <a:t/>
            </a:r>
            <a:br>
              <a:rPr lang="ru-RU" sz="2400" b="1" dirty="0">
                <a:solidFill>
                  <a:schemeClr val="accent2">
                    <a:lumMod val="50000"/>
                  </a:schemeClr>
                </a:solidFill>
                <a:latin typeface="Arial" panose="020B0604020202020204" pitchFamily="34" charset="0"/>
                <a:cs typeface="Arial" panose="020B0604020202020204" pitchFamily="34" charset="0"/>
              </a:rPr>
            </a:br>
            <a:endParaRPr lang="uk-UA" sz="2400" b="1" dirty="0">
              <a:solidFill>
                <a:schemeClr val="accent2">
                  <a:lumMod val="50000"/>
                </a:schemeClr>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1175824" y="1821976"/>
            <a:ext cx="5167691" cy="4121624"/>
          </a:xfrm>
        </p:spPr>
        <p:txBody>
          <a:bodyPr>
            <a:noAutofit/>
          </a:bodyPr>
          <a:lstStyle/>
          <a:p>
            <a:pPr lvl="0">
              <a:buFont typeface="Wingdings" panose="05000000000000000000" pitchFamily="2" charset="2"/>
              <a:buChar char="v"/>
            </a:pPr>
            <a:r>
              <a:rPr lang="uk-UA" sz="2000" i="1" dirty="0" err="1" smtClean="0">
                <a:solidFill>
                  <a:schemeClr val="accent2">
                    <a:lumMod val="75000"/>
                  </a:schemeClr>
                </a:solidFill>
                <a:latin typeface="Arial" panose="020B0604020202020204" pitchFamily="34" charset="0"/>
                <a:cs typeface="Arial" panose="020B0604020202020204" pitchFamily="34" charset="0"/>
              </a:rPr>
              <a:t>природовідповідності</a:t>
            </a:r>
            <a:r>
              <a:rPr lang="uk-UA" sz="2000" i="1" dirty="0" smtClean="0">
                <a:solidFill>
                  <a:schemeClr val="accent2">
                    <a:lumMod val="75000"/>
                  </a:schemeClr>
                </a:solidFill>
                <a:latin typeface="Arial" panose="020B0604020202020204" pitchFamily="34" charset="0"/>
                <a:cs typeface="Arial" panose="020B0604020202020204" pitchFamily="34" charset="0"/>
              </a:rPr>
              <a:t> </a:t>
            </a:r>
            <a:endParaRPr lang="ru-RU" sz="2000" i="1" dirty="0">
              <a:solidFill>
                <a:schemeClr val="accent2">
                  <a:lumMod val="75000"/>
                </a:schemeClr>
              </a:solidFill>
              <a:latin typeface="Arial" panose="020B0604020202020204" pitchFamily="34" charset="0"/>
              <a:cs typeface="Arial" panose="020B0604020202020204" pitchFamily="34" charset="0"/>
            </a:endParaRPr>
          </a:p>
          <a:p>
            <a:pPr lvl="0">
              <a:buFont typeface="Wingdings" panose="05000000000000000000" pitchFamily="2" charset="2"/>
              <a:buChar char="v"/>
            </a:pPr>
            <a:r>
              <a:rPr lang="uk-UA" sz="2000" i="1" dirty="0" err="1" smtClean="0">
                <a:solidFill>
                  <a:schemeClr val="accent2">
                    <a:lumMod val="75000"/>
                  </a:schemeClr>
                </a:solidFill>
                <a:latin typeface="Arial" panose="020B0604020202020204" pitchFamily="34" charset="0"/>
                <a:cs typeface="Arial" panose="020B0604020202020204" pitchFamily="34" charset="0"/>
              </a:rPr>
              <a:t>культуровідповідності</a:t>
            </a:r>
            <a:endParaRPr lang="ru-RU" sz="2000" i="1" dirty="0">
              <a:solidFill>
                <a:schemeClr val="accent2">
                  <a:lumMod val="75000"/>
                </a:schemeClr>
              </a:solidFill>
              <a:latin typeface="Arial" panose="020B0604020202020204" pitchFamily="34" charset="0"/>
              <a:cs typeface="Arial" panose="020B0604020202020204" pitchFamily="34" charset="0"/>
            </a:endParaRPr>
          </a:p>
          <a:p>
            <a:pPr lvl="0">
              <a:buFont typeface="Wingdings" panose="05000000000000000000" pitchFamily="2" charset="2"/>
              <a:buChar char="v"/>
            </a:pPr>
            <a:r>
              <a:rPr lang="uk-UA" sz="2000" i="1" dirty="0">
                <a:solidFill>
                  <a:schemeClr val="accent2">
                    <a:lumMod val="75000"/>
                  </a:schemeClr>
                </a:solidFill>
                <a:latin typeface="Arial" panose="020B0604020202020204" pitchFamily="34" charset="0"/>
                <a:cs typeface="Arial" panose="020B0604020202020204" pitchFamily="34" charset="0"/>
              </a:rPr>
              <a:t> </a:t>
            </a:r>
            <a:r>
              <a:rPr lang="uk-UA" sz="2000" i="1" dirty="0" err="1" smtClean="0">
                <a:solidFill>
                  <a:schemeClr val="accent2">
                    <a:lumMod val="75000"/>
                  </a:schemeClr>
                </a:solidFill>
                <a:latin typeface="Arial" panose="020B0604020202020204" pitchFamily="34" charset="0"/>
                <a:cs typeface="Arial" panose="020B0604020202020204" pitchFamily="34" charset="0"/>
              </a:rPr>
              <a:t>етнізації</a:t>
            </a:r>
            <a:endParaRPr lang="ru-RU" sz="2000" i="1" dirty="0">
              <a:solidFill>
                <a:schemeClr val="accent2">
                  <a:lumMod val="75000"/>
                </a:schemeClr>
              </a:solidFill>
              <a:latin typeface="Arial" panose="020B0604020202020204" pitchFamily="34" charset="0"/>
              <a:cs typeface="Arial" panose="020B0604020202020204" pitchFamily="34" charset="0"/>
            </a:endParaRPr>
          </a:p>
          <a:p>
            <a:pPr lvl="0">
              <a:buFont typeface="Wingdings" panose="05000000000000000000" pitchFamily="2" charset="2"/>
              <a:buChar char="v"/>
            </a:pPr>
            <a:r>
              <a:rPr lang="uk-UA" sz="2000" i="1" dirty="0">
                <a:solidFill>
                  <a:schemeClr val="accent2">
                    <a:lumMod val="75000"/>
                  </a:schemeClr>
                </a:solidFill>
                <a:latin typeface="Arial" panose="020B0604020202020204" pitchFamily="34" charset="0"/>
                <a:cs typeface="Arial" panose="020B0604020202020204" pitchFamily="34" charset="0"/>
              </a:rPr>
              <a:t> </a:t>
            </a:r>
            <a:r>
              <a:rPr lang="uk-UA" sz="2000" i="1" dirty="0" smtClean="0">
                <a:solidFill>
                  <a:schemeClr val="accent2">
                    <a:lumMod val="75000"/>
                  </a:schemeClr>
                </a:solidFill>
                <a:latin typeface="Arial" panose="020B0604020202020204" pitchFamily="34" charset="0"/>
                <a:cs typeface="Arial" panose="020B0604020202020204" pitchFamily="34" charset="0"/>
              </a:rPr>
              <a:t>гуманізму </a:t>
            </a:r>
            <a:endParaRPr lang="ru-RU" sz="2000" i="1" dirty="0">
              <a:solidFill>
                <a:schemeClr val="accent2">
                  <a:lumMod val="75000"/>
                </a:schemeClr>
              </a:solidFill>
              <a:latin typeface="Arial" panose="020B0604020202020204" pitchFamily="34" charset="0"/>
              <a:cs typeface="Arial" panose="020B0604020202020204" pitchFamily="34" charset="0"/>
            </a:endParaRPr>
          </a:p>
          <a:p>
            <a:pPr lvl="0">
              <a:buFont typeface="Wingdings" panose="05000000000000000000" pitchFamily="2" charset="2"/>
              <a:buChar char="v"/>
            </a:pPr>
            <a:r>
              <a:rPr lang="uk-UA" sz="2000" i="1" dirty="0" smtClean="0">
                <a:solidFill>
                  <a:schemeClr val="accent2">
                    <a:lumMod val="75000"/>
                  </a:schemeClr>
                </a:solidFill>
                <a:latin typeface="Arial" panose="020B0604020202020204" pitchFamily="34" charset="0"/>
                <a:cs typeface="Arial" panose="020B0604020202020204" pitchFamily="34" charset="0"/>
              </a:rPr>
              <a:t>демократизму</a:t>
            </a:r>
            <a:endParaRPr lang="ru-RU" sz="2000" i="1" dirty="0">
              <a:solidFill>
                <a:schemeClr val="accent2">
                  <a:lumMod val="75000"/>
                </a:schemeClr>
              </a:solidFill>
              <a:latin typeface="Arial" panose="020B0604020202020204" pitchFamily="34" charset="0"/>
              <a:cs typeface="Arial" panose="020B0604020202020204" pitchFamily="34" charset="0"/>
            </a:endParaRPr>
          </a:p>
          <a:p>
            <a:pPr lvl="0">
              <a:buFont typeface="Wingdings" panose="05000000000000000000" pitchFamily="2" charset="2"/>
              <a:buChar char="v"/>
            </a:pPr>
            <a:r>
              <a:rPr lang="uk-UA" sz="2000" i="1" dirty="0">
                <a:solidFill>
                  <a:schemeClr val="accent2">
                    <a:lumMod val="75000"/>
                  </a:schemeClr>
                </a:solidFill>
                <a:latin typeface="Arial" panose="020B0604020202020204" pitchFamily="34" charset="0"/>
                <a:cs typeface="Arial" panose="020B0604020202020204" pitchFamily="34" charset="0"/>
              </a:rPr>
              <a:t> єдності дитячого садка і </a:t>
            </a:r>
            <a:r>
              <a:rPr lang="uk-UA" sz="2000" i="1" dirty="0" smtClean="0">
                <a:solidFill>
                  <a:schemeClr val="accent2">
                    <a:lumMod val="75000"/>
                  </a:schemeClr>
                </a:solidFill>
                <a:latin typeface="Arial" panose="020B0604020202020204" pitchFamily="34" charset="0"/>
                <a:cs typeface="Arial" panose="020B0604020202020204" pitchFamily="34" charset="0"/>
              </a:rPr>
              <a:t>сім´ї</a:t>
            </a:r>
            <a:endParaRPr lang="ru-RU" sz="2000" i="1" dirty="0">
              <a:solidFill>
                <a:schemeClr val="accent2">
                  <a:lumMod val="75000"/>
                </a:schemeClr>
              </a:solidFill>
              <a:latin typeface="Arial" panose="020B0604020202020204" pitchFamily="34" charset="0"/>
              <a:cs typeface="Arial" panose="020B0604020202020204" pitchFamily="34" charset="0"/>
            </a:endParaRPr>
          </a:p>
          <a:p>
            <a:pPr lvl="0">
              <a:buFont typeface="Wingdings" panose="05000000000000000000" pitchFamily="2" charset="2"/>
              <a:buChar char="v"/>
            </a:pPr>
            <a:r>
              <a:rPr lang="uk-UA" sz="2000" i="1" dirty="0">
                <a:solidFill>
                  <a:schemeClr val="accent2">
                    <a:lumMod val="75000"/>
                  </a:schemeClr>
                </a:solidFill>
                <a:latin typeface="Arial" panose="020B0604020202020204" pitchFamily="34" charset="0"/>
                <a:cs typeface="Arial" panose="020B0604020202020204" pitchFamily="34" charset="0"/>
              </a:rPr>
              <a:t> наступності і спадкоємності </a:t>
            </a:r>
            <a:r>
              <a:rPr lang="uk-UA" sz="2000" i="1" dirty="0" smtClean="0">
                <a:solidFill>
                  <a:schemeClr val="accent2">
                    <a:lumMod val="75000"/>
                  </a:schemeClr>
                </a:solidFill>
                <a:latin typeface="Arial" panose="020B0604020202020204" pitchFamily="34" charset="0"/>
                <a:cs typeface="Arial" panose="020B0604020202020204" pitchFamily="34" charset="0"/>
              </a:rPr>
              <a:t>поколінь</a:t>
            </a:r>
            <a:endParaRPr lang="ru-RU" sz="2000" i="1" dirty="0">
              <a:solidFill>
                <a:schemeClr val="accent2">
                  <a:lumMod val="75000"/>
                </a:schemeClr>
              </a:solidFill>
              <a:latin typeface="Arial" panose="020B0604020202020204" pitchFamily="34" charset="0"/>
              <a:cs typeface="Arial" panose="020B0604020202020204" pitchFamily="34" charset="0"/>
            </a:endParaRPr>
          </a:p>
          <a:p>
            <a:pPr lvl="0">
              <a:buFont typeface="Wingdings" panose="05000000000000000000" pitchFamily="2" charset="2"/>
              <a:buChar char="v"/>
            </a:pPr>
            <a:r>
              <a:rPr lang="uk-UA" sz="2000" i="1" dirty="0" smtClean="0">
                <a:solidFill>
                  <a:schemeClr val="accent2">
                    <a:lumMod val="75000"/>
                  </a:schemeClr>
                </a:solidFill>
                <a:latin typeface="Arial" panose="020B0604020202020204" pitchFamily="34" charset="0"/>
                <a:cs typeface="Arial" panose="020B0604020202020204" pitchFamily="34" charset="0"/>
              </a:rPr>
              <a:t>цілісності</a:t>
            </a:r>
            <a:endParaRPr lang="ru-RU" sz="2000" i="1" dirty="0">
              <a:solidFill>
                <a:schemeClr val="accent2">
                  <a:lumMod val="75000"/>
                </a:schemeClr>
              </a:solidFill>
              <a:latin typeface="Arial" panose="020B0604020202020204" pitchFamily="34" charset="0"/>
              <a:cs typeface="Arial" panose="020B0604020202020204" pitchFamily="34" charset="0"/>
            </a:endParaRPr>
          </a:p>
          <a:p>
            <a:pPr algn="just"/>
            <a:endParaRPr lang="uk-UA"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0725" y="852984"/>
            <a:ext cx="2768432" cy="5397691"/>
          </a:xfrm>
          <a:prstGeom prst="rect">
            <a:avLst/>
          </a:prstGeom>
        </p:spPr>
      </p:pic>
    </p:spTree>
    <p:extLst>
      <p:ext uri="{BB962C8B-B14F-4D97-AF65-F5344CB8AC3E}">
        <p14:creationId xmlns:p14="http://schemas.microsoft.com/office/powerpoint/2010/main" val="1760089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1183</TotalTime>
  <Words>1246</Words>
  <Application>Microsoft Office PowerPoint</Application>
  <PresentationFormat>Широкоэкранный</PresentationFormat>
  <Paragraphs>91</Paragraphs>
  <Slides>18</Slides>
  <Notes>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18</vt:i4>
      </vt:variant>
    </vt:vector>
  </HeadingPairs>
  <TitlesOfParts>
    <vt:vector size="28" baseType="lpstr">
      <vt:lpstr>Arial</vt:lpstr>
      <vt:lpstr>Arial Black</vt:lpstr>
      <vt:lpstr>Bahnschrift SemiBold</vt:lpstr>
      <vt:lpstr>Book Antiqua</vt:lpstr>
      <vt:lpstr>Calibri</vt:lpstr>
      <vt:lpstr>Times New Roman</vt:lpstr>
      <vt:lpstr>Trebuchet MS</vt:lpstr>
      <vt:lpstr>Wingdings</vt:lpstr>
      <vt:lpstr>Wingdings 3</vt:lpstr>
      <vt:lpstr>Грань</vt:lpstr>
      <vt:lpstr>        Підготувала: Кушнір М.В. </vt:lpstr>
      <vt:lpstr>Презентация PowerPoint</vt:lpstr>
      <vt:lpstr>Основні нормативні документи в галузі дошкільної освіти щодо національно-патріотичного виховання</vt:lpstr>
      <vt:lpstr>Перелік рекомендованих комплексних освітніх програм для закладів дошкільної освіти</vt:lpstr>
      <vt:lpstr>Сутність громадянського виховання</vt:lpstr>
      <vt:lpstr>Презентация PowerPoint</vt:lpstr>
      <vt:lpstr>Рекомендації Міністерства освіти і науки України  (лист від 27.07. 2022 № 1/8504-22)</vt:lpstr>
      <vt:lpstr>Завдання громадянського виховання відповідно до змісту  Базового компонента дошкільної освіти за освітніми напрямами</vt:lpstr>
      <vt:lpstr>Принципи громадянського виховання </vt:lpstr>
      <vt:lpstr> Основні завдання національно-патріотичного виховання дошкільників </vt:lpstr>
      <vt:lpstr>Завдання педагогів у роботі з дітьми дошкільного віку</vt:lpstr>
      <vt:lpstr>Форми роботи та методи організації з громадянського виховання </vt:lpstr>
      <vt:lpstr>Засоби національно-патріотичного виховання</vt:lpstr>
      <vt:lpstr>Презентация PowerPoint</vt:lpstr>
      <vt:lpstr>Дитина старшого дошкільного  повинна знати  </vt:lpstr>
      <vt:lpstr>  </vt:lpstr>
      <vt:lpstr>Презентация PowerPoint</vt:lpstr>
      <vt:lpstr>Дякую за увагу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104</cp:revision>
  <dcterms:created xsi:type="dcterms:W3CDTF">2023-02-08T10:20:08Z</dcterms:created>
  <dcterms:modified xsi:type="dcterms:W3CDTF">2023-02-23T09:04:06Z</dcterms:modified>
</cp:coreProperties>
</file>