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65" r:id="rId4"/>
    <p:sldId id="263" r:id="rId5"/>
    <p:sldId id="267" r:id="rId6"/>
    <p:sldId id="264" r:id="rId7"/>
    <p:sldId id="259" r:id="rId8"/>
    <p:sldId id="266" r:id="rId9"/>
    <p:sldId id="260" r:id="rId10"/>
    <p:sldId id="262" r:id="rId11"/>
    <p:sldId id="261" r:id="rId12"/>
    <p:sldId id="25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Аркуш1!$B$1</c:f>
              <c:strCache>
                <c:ptCount val="1"/>
                <c:pt idx="0">
                  <c:v>онлайн тест</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uk-UA"/>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Аркуш1!$A$2:$A$5</c:f>
              <c:strCache>
                <c:ptCount val="4"/>
                <c:pt idx="0">
                  <c:v>Високий</c:v>
                </c:pt>
                <c:pt idx="1">
                  <c:v>Достатній</c:v>
                </c:pt>
                <c:pt idx="2">
                  <c:v>Середній</c:v>
                </c:pt>
                <c:pt idx="3">
                  <c:v>Низький</c:v>
                </c:pt>
              </c:strCache>
            </c:strRef>
          </c:cat>
          <c:val>
            <c:numRef>
              <c:f>Аркуш1!$B$2:$B$5</c:f>
              <c:numCache>
                <c:formatCode>General</c:formatCode>
                <c:ptCount val="4"/>
                <c:pt idx="0">
                  <c:v>11</c:v>
                </c:pt>
                <c:pt idx="1">
                  <c:v>5</c:v>
                </c:pt>
                <c:pt idx="2">
                  <c:v>13</c:v>
                </c:pt>
                <c:pt idx="3">
                  <c:v>0</c:v>
                </c:pt>
              </c:numCache>
            </c:numRef>
          </c:val>
          <c:smooth val="0"/>
          <c:extLst>
            <c:ext xmlns:c16="http://schemas.microsoft.com/office/drawing/2014/chart" uri="{C3380CC4-5D6E-409C-BE32-E72D297353CC}">
              <c16:uniqueId val="{00000000-005C-4F14-B392-E53F5C5D4913}"/>
            </c:ext>
          </c:extLst>
        </c:ser>
        <c:ser>
          <c:idx val="1"/>
          <c:order val="1"/>
          <c:tx>
            <c:strRef>
              <c:f>Аркуш1!$C$1</c:f>
              <c:strCache>
                <c:ptCount val="1"/>
                <c:pt idx="0">
                  <c:v>письмова робота</c:v>
                </c:pt>
              </c:strCache>
            </c:strRef>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uk-UA"/>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Аркуш1!$A$2:$A$5</c:f>
              <c:strCache>
                <c:ptCount val="4"/>
                <c:pt idx="0">
                  <c:v>Високий</c:v>
                </c:pt>
                <c:pt idx="1">
                  <c:v>Достатній</c:v>
                </c:pt>
                <c:pt idx="2">
                  <c:v>Середній</c:v>
                </c:pt>
                <c:pt idx="3">
                  <c:v>Низький</c:v>
                </c:pt>
              </c:strCache>
            </c:strRef>
          </c:cat>
          <c:val>
            <c:numRef>
              <c:f>Аркуш1!$C$2:$C$5</c:f>
              <c:numCache>
                <c:formatCode>General</c:formatCode>
                <c:ptCount val="4"/>
                <c:pt idx="0">
                  <c:v>7</c:v>
                </c:pt>
                <c:pt idx="1">
                  <c:v>9</c:v>
                </c:pt>
                <c:pt idx="2">
                  <c:v>10</c:v>
                </c:pt>
                <c:pt idx="3">
                  <c:v>3</c:v>
                </c:pt>
              </c:numCache>
            </c:numRef>
          </c:val>
          <c:smooth val="0"/>
          <c:extLst>
            <c:ext xmlns:c16="http://schemas.microsoft.com/office/drawing/2014/chart" uri="{C3380CC4-5D6E-409C-BE32-E72D297353CC}">
              <c16:uniqueId val="{00000001-005C-4F14-B392-E53F5C5D4913}"/>
            </c:ext>
          </c:extLst>
        </c:ser>
        <c:ser>
          <c:idx val="2"/>
          <c:order val="2"/>
          <c:tx>
            <c:strRef>
              <c:f>Аркуш1!$D$1</c:f>
              <c:strCache>
                <c:ptCount val="1"/>
                <c:pt idx="0">
                  <c:v>Стовпець1</c:v>
                </c:pt>
              </c:strCache>
            </c:strRef>
          </c:tx>
          <c:spPr>
            <a:ln w="31750" cap="rnd">
              <a:solidFill>
                <a:schemeClr val="accent3"/>
              </a:solidFill>
              <a:round/>
            </a:ln>
            <a:effectLst/>
          </c:spPr>
          <c:marker>
            <c:symbol val="circle"/>
            <c:size val="17"/>
            <c:spPr>
              <a:solidFill>
                <a:schemeClr val="accent3"/>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uk-UA"/>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Аркуш1!$A$2:$A$5</c:f>
              <c:strCache>
                <c:ptCount val="4"/>
                <c:pt idx="0">
                  <c:v>Високий</c:v>
                </c:pt>
                <c:pt idx="1">
                  <c:v>Достатній</c:v>
                </c:pt>
                <c:pt idx="2">
                  <c:v>Середній</c:v>
                </c:pt>
                <c:pt idx="3">
                  <c:v>Низький</c:v>
                </c:pt>
              </c:strCache>
            </c:strRef>
          </c:cat>
          <c:val>
            <c:numRef>
              <c:f>Аркуш1!$D$2:$D$5</c:f>
              <c:numCache>
                <c:formatCode>General</c:formatCode>
                <c:ptCount val="4"/>
              </c:numCache>
            </c:numRef>
          </c:val>
          <c:smooth val="0"/>
          <c:extLst>
            <c:ext xmlns:c16="http://schemas.microsoft.com/office/drawing/2014/chart" uri="{C3380CC4-5D6E-409C-BE32-E72D297353CC}">
              <c16:uniqueId val="{00000002-005C-4F14-B392-E53F5C5D4913}"/>
            </c:ext>
          </c:extLst>
        </c:ser>
        <c:dLbls>
          <c:dLblPos val="ctr"/>
          <c:showLegendKey val="0"/>
          <c:showVal val="1"/>
          <c:showCatName val="0"/>
          <c:showSerName val="0"/>
          <c:showPercent val="0"/>
          <c:showBubbleSize val="0"/>
        </c:dLbls>
        <c:marker val="1"/>
        <c:smooth val="0"/>
        <c:axId val="449744672"/>
        <c:axId val="449745000"/>
      </c:lineChart>
      <c:catAx>
        <c:axId val="44974467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uk-UA"/>
          </a:p>
        </c:txPr>
        <c:crossAx val="449745000"/>
        <c:crosses val="autoZero"/>
        <c:auto val="1"/>
        <c:lblAlgn val="ctr"/>
        <c:lblOffset val="100"/>
        <c:noMultiLvlLbl val="0"/>
      </c:catAx>
      <c:valAx>
        <c:axId val="44974500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449744672"/>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uk-U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uk-UA"/>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E1814789-7FE7-4DCF-B05D-7C27DC79D136}" type="datetimeFigureOut">
              <a:rPr lang="uk-UA" smtClean="0"/>
              <a:t>17.01.2023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BAC498C-B62C-4222-97B0-E8BE5A15A1BE}" type="slidenum">
              <a:rPr lang="uk-UA" smtClean="0"/>
              <a:t>‹№›</a:t>
            </a:fld>
            <a:endParaRPr lang="uk-U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269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E1814789-7FE7-4DCF-B05D-7C27DC79D136}" type="datetimeFigureOut">
              <a:rPr lang="uk-UA" smtClean="0"/>
              <a:t>17.01.2023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BAC498C-B62C-4222-97B0-E8BE5A15A1BE}" type="slidenum">
              <a:rPr lang="uk-UA" smtClean="0"/>
              <a:t>‹№›</a:t>
            </a:fld>
            <a:endParaRPr lang="uk-UA"/>
          </a:p>
        </p:txBody>
      </p:sp>
    </p:spTree>
    <p:extLst>
      <p:ext uri="{BB962C8B-B14F-4D97-AF65-F5344CB8AC3E}">
        <p14:creationId xmlns:p14="http://schemas.microsoft.com/office/powerpoint/2010/main" val="2750122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ий заголовок і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E1814789-7FE7-4DCF-B05D-7C27DC79D136}" type="datetimeFigureOut">
              <a:rPr lang="uk-UA" smtClean="0"/>
              <a:t>17.01.2023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BAC498C-B62C-4222-97B0-E8BE5A15A1BE}" type="slidenum">
              <a:rPr lang="uk-UA" smtClean="0"/>
              <a:t>‹№›</a:t>
            </a:fld>
            <a:endParaRPr lang="uk-UA"/>
          </a:p>
        </p:txBody>
      </p:sp>
    </p:spTree>
    <p:extLst>
      <p:ext uri="{BB962C8B-B14F-4D97-AF65-F5344CB8AC3E}">
        <p14:creationId xmlns:p14="http://schemas.microsoft.com/office/powerpoint/2010/main" val="2683503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E1814789-7FE7-4DCF-B05D-7C27DC79D136}" type="datetimeFigureOut">
              <a:rPr lang="uk-UA" smtClean="0"/>
              <a:t>17.01.2023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BAC498C-B62C-4222-97B0-E8BE5A15A1BE}" type="slidenum">
              <a:rPr lang="uk-UA" smtClean="0"/>
              <a:t>‹№›</a:t>
            </a:fld>
            <a:endParaRPr lang="uk-UA"/>
          </a:p>
        </p:txBody>
      </p:sp>
    </p:spTree>
    <p:extLst>
      <p:ext uri="{BB962C8B-B14F-4D97-AF65-F5344CB8AC3E}">
        <p14:creationId xmlns:p14="http://schemas.microsoft.com/office/powerpoint/2010/main" val="4100722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Назва розділу">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E1814789-7FE7-4DCF-B05D-7C27DC79D136}" type="datetimeFigureOut">
              <a:rPr lang="uk-UA" smtClean="0"/>
              <a:t>17.01.2023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BAC498C-B62C-4222-97B0-E8BE5A15A1BE}" type="slidenum">
              <a:rPr lang="uk-UA" smtClean="0"/>
              <a:t>‹№›</a:t>
            </a:fld>
            <a:endParaRPr lang="uk-U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393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E1814789-7FE7-4DCF-B05D-7C27DC79D136}" type="datetimeFigureOut">
              <a:rPr lang="uk-UA" smtClean="0"/>
              <a:t>17.01.2023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BBAC498C-B62C-4222-97B0-E8BE5A15A1BE}" type="slidenum">
              <a:rPr lang="uk-UA" smtClean="0"/>
              <a:t>‹№›</a:t>
            </a:fld>
            <a:endParaRPr lang="uk-UA"/>
          </a:p>
        </p:txBody>
      </p:sp>
    </p:spTree>
    <p:extLst>
      <p:ext uri="{BB962C8B-B14F-4D97-AF65-F5344CB8AC3E}">
        <p14:creationId xmlns:p14="http://schemas.microsoft.com/office/powerpoint/2010/main" val="650723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1097280" y="2582334"/>
            <a:ext cx="4937760" cy="3378200"/>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6217920" y="2582334"/>
            <a:ext cx="4937760" cy="3378200"/>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E1814789-7FE7-4DCF-B05D-7C27DC79D136}" type="datetimeFigureOut">
              <a:rPr lang="uk-UA" smtClean="0"/>
              <a:t>17.01.2023</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BBAC498C-B62C-4222-97B0-E8BE5A15A1BE}" type="slidenum">
              <a:rPr lang="uk-UA" smtClean="0"/>
              <a:t>‹№›</a:t>
            </a:fld>
            <a:endParaRPr lang="uk-UA"/>
          </a:p>
        </p:txBody>
      </p:sp>
    </p:spTree>
    <p:extLst>
      <p:ext uri="{BB962C8B-B14F-4D97-AF65-F5344CB8AC3E}">
        <p14:creationId xmlns:p14="http://schemas.microsoft.com/office/powerpoint/2010/main" val="927494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E1814789-7FE7-4DCF-B05D-7C27DC79D136}" type="datetimeFigureOut">
              <a:rPr lang="uk-UA" smtClean="0"/>
              <a:t>17.01.2023</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BBAC498C-B62C-4222-97B0-E8BE5A15A1BE}" type="slidenum">
              <a:rPr lang="uk-UA" smtClean="0"/>
              <a:t>‹№›</a:t>
            </a:fld>
            <a:endParaRPr lang="uk-UA"/>
          </a:p>
        </p:txBody>
      </p:sp>
    </p:spTree>
    <p:extLst>
      <p:ext uri="{BB962C8B-B14F-4D97-AF65-F5344CB8AC3E}">
        <p14:creationId xmlns:p14="http://schemas.microsoft.com/office/powerpoint/2010/main" val="1627408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и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1814789-7FE7-4DCF-B05D-7C27DC79D136}" type="datetimeFigureOut">
              <a:rPr lang="uk-UA" smtClean="0"/>
              <a:t>17.01.2023</a:t>
            </a:fld>
            <a:endParaRPr lang="uk-U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uk-UA"/>
          </a:p>
        </p:txBody>
      </p:sp>
      <p:sp>
        <p:nvSpPr>
          <p:cNvPr id="9" name="Slide Number Placeholder 8"/>
          <p:cNvSpPr>
            <a:spLocks noGrp="1"/>
          </p:cNvSpPr>
          <p:nvPr>
            <p:ph type="sldNum" sz="quarter" idx="12"/>
          </p:nvPr>
        </p:nvSpPr>
        <p:spPr/>
        <p:txBody>
          <a:bodyPr/>
          <a:lstStyle/>
          <a:p>
            <a:fld id="{BBAC498C-B62C-4222-97B0-E8BE5A15A1BE}" type="slidenum">
              <a:rPr lang="uk-UA" smtClean="0"/>
              <a:t>‹№›</a:t>
            </a:fld>
            <a:endParaRPr lang="uk-UA"/>
          </a:p>
        </p:txBody>
      </p:sp>
    </p:spTree>
    <p:extLst>
      <p:ext uri="{BB962C8B-B14F-4D97-AF65-F5344CB8AC3E}">
        <p14:creationId xmlns:p14="http://schemas.microsoft.com/office/powerpoint/2010/main" val="962674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Вміст і підпис">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1814789-7FE7-4DCF-B05D-7C27DC79D136}" type="datetimeFigureOut">
              <a:rPr lang="uk-UA" smtClean="0"/>
              <a:t>17.01.2023</a:t>
            </a:fld>
            <a:endParaRPr lang="uk-U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uk-U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BAC498C-B62C-4222-97B0-E8BE5A15A1BE}" type="slidenum">
              <a:rPr lang="uk-UA" smtClean="0"/>
              <a:t>‹№›</a:t>
            </a:fld>
            <a:endParaRPr lang="uk-UA"/>
          </a:p>
        </p:txBody>
      </p:sp>
    </p:spTree>
    <p:extLst>
      <p:ext uri="{BB962C8B-B14F-4D97-AF65-F5344CB8AC3E}">
        <p14:creationId xmlns:p14="http://schemas.microsoft.com/office/powerpoint/2010/main" val="1432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і підпис">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E1814789-7FE7-4DCF-B05D-7C27DC79D136}" type="datetimeFigureOut">
              <a:rPr lang="uk-UA" smtClean="0"/>
              <a:t>17.01.2023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BBAC498C-B62C-4222-97B0-E8BE5A15A1BE}" type="slidenum">
              <a:rPr lang="uk-UA" smtClean="0"/>
              <a:t>‹№›</a:t>
            </a:fld>
            <a:endParaRPr lang="uk-UA"/>
          </a:p>
        </p:txBody>
      </p:sp>
    </p:spTree>
    <p:extLst>
      <p:ext uri="{BB962C8B-B14F-4D97-AF65-F5344CB8AC3E}">
        <p14:creationId xmlns:p14="http://schemas.microsoft.com/office/powerpoint/2010/main" val="87030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1814789-7FE7-4DCF-B05D-7C27DC79D136}" type="datetimeFigureOut">
              <a:rPr lang="uk-UA" smtClean="0"/>
              <a:t>17.01.2023</a:t>
            </a:fld>
            <a:endParaRPr lang="uk-U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uk-U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BAC498C-B62C-4222-97B0-E8BE5A15A1BE}" type="slidenum">
              <a:rPr lang="uk-UA" smtClean="0"/>
              <a:t>‹№›</a:t>
            </a:fld>
            <a:endParaRPr lang="uk-U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5748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vseosvita.ua/lesson" TargetMode="External"/><Relationship Id="rId3" Type="http://schemas.openxmlformats.org/officeDocument/2006/relationships/hyperlink" Target="https://www.classtime.com/uk/" TargetMode="External"/><Relationship Id="rId7" Type="http://schemas.openxmlformats.org/officeDocument/2006/relationships/hyperlink" Target="https://vseosvita.ua/test" TargetMode="External"/><Relationship Id="rId2" Type="http://schemas.openxmlformats.org/officeDocument/2006/relationships/hyperlink" Target="https://www.google.com/intl/uk_ua/forms/about/" TargetMode="External"/><Relationship Id="rId1" Type="http://schemas.openxmlformats.org/officeDocument/2006/relationships/slideLayout" Target="../slideLayouts/slideLayout3.xml"/><Relationship Id="rId6" Type="http://schemas.openxmlformats.org/officeDocument/2006/relationships/hyperlink" Target="https://vseosvita.ua/webquest" TargetMode="External"/><Relationship Id="rId5" Type="http://schemas.openxmlformats.org/officeDocument/2006/relationships/hyperlink" Target="https://vseosvita.ua/library" TargetMode="External"/><Relationship Id="rId4" Type="http://schemas.openxmlformats.org/officeDocument/2006/relationships/hyperlink" Target="https://learningapps.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0DFC6EF-87FD-46FB-D842-4AC78969DB5C}"/>
              </a:ext>
            </a:extLst>
          </p:cNvPr>
          <p:cNvSpPr>
            <a:spLocks noGrp="1"/>
          </p:cNvSpPr>
          <p:nvPr>
            <p:ph type="ctrTitle"/>
          </p:nvPr>
        </p:nvSpPr>
        <p:spPr>
          <a:xfrm>
            <a:off x="1168302" y="519255"/>
            <a:ext cx="10058400" cy="3566160"/>
          </a:xfrm>
        </p:spPr>
        <p:txBody>
          <a:bodyPr>
            <a:normAutofit fontScale="90000"/>
          </a:bodyPr>
          <a:lstStyle/>
          <a:p>
            <a:r>
              <a:rPr lang="uk-UA" dirty="0"/>
              <a:t>Як правильно оцінити знання учня під час дистанційного навчання?</a:t>
            </a:r>
          </a:p>
        </p:txBody>
      </p:sp>
      <p:sp>
        <p:nvSpPr>
          <p:cNvPr id="3" name="Підзаголовок 2">
            <a:extLst>
              <a:ext uri="{FF2B5EF4-FFF2-40B4-BE49-F238E27FC236}">
                <a16:creationId xmlns:a16="http://schemas.microsoft.com/office/drawing/2014/main" id="{7BBA0F74-06EA-5659-597C-566CD5A0EC2C}"/>
              </a:ext>
            </a:extLst>
          </p:cNvPr>
          <p:cNvSpPr>
            <a:spLocks noGrp="1"/>
          </p:cNvSpPr>
          <p:nvPr>
            <p:ph type="subTitle" idx="1"/>
          </p:nvPr>
        </p:nvSpPr>
        <p:spPr/>
        <p:txBody>
          <a:bodyPr/>
          <a:lstStyle/>
          <a:p>
            <a:r>
              <a:rPr lang="uk-UA" dirty="0"/>
              <a:t>Вчитель математики Березівського ліцею </a:t>
            </a:r>
          </a:p>
          <a:p>
            <a:r>
              <a:rPr lang="uk-UA"/>
              <a:t>Кузьмич Олександр </a:t>
            </a:r>
            <a:r>
              <a:rPr lang="uk-UA" dirty="0"/>
              <a:t>Сергійович</a:t>
            </a:r>
          </a:p>
        </p:txBody>
      </p:sp>
    </p:spTree>
    <p:extLst>
      <p:ext uri="{BB962C8B-B14F-4D97-AF65-F5344CB8AC3E}">
        <p14:creationId xmlns:p14="http://schemas.microsoft.com/office/powerpoint/2010/main" val="2480391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0BF4C615-3280-ADF6-EF67-290BD7C46A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588536" cy="6858000"/>
          </a:xfrm>
          <a:prstGeom prst="rect">
            <a:avLst/>
          </a:prstGeom>
        </p:spPr>
      </p:pic>
    </p:spTree>
    <p:extLst>
      <p:ext uri="{BB962C8B-B14F-4D97-AF65-F5344CB8AC3E}">
        <p14:creationId xmlns:p14="http://schemas.microsoft.com/office/powerpoint/2010/main" val="1343274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Діаграма відповідей у Формах. Назва запитання: На скільки добре ви засвоїли матеріал з теми &quot;Тотожності&quot;. Кількість відповідей: 5 відповідей.">
            <a:extLst>
              <a:ext uri="{FF2B5EF4-FFF2-40B4-BE49-F238E27FC236}">
                <a16:creationId xmlns:a16="http://schemas.microsoft.com/office/drawing/2014/main" id="{456A1772-A104-A1B0-AFFA-FC0876C277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971"/>
          <a:stretch/>
        </p:blipFill>
        <p:spPr bwMode="auto">
          <a:xfrm>
            <a:off x="0" y="1961965"/>
            <a:ext cx="12192000" cy="39509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135AB34-5F44-3293-7A14-1F70E8C9227F}"/>
              </a:ext>
            </a:extLst>
          </p:cNvPr>
          <p:cNvSpPr txBox="1"/>
          <p:nvPr/>
        </p:nvSpPr>
        <p:spPr>
          <a:xfrm>
            <a:off x="692458" y="683581"/>
            <a:ext cx="11052699" cy="923330"/>
          </a:xfrm>
          <a:prstGeom prst="rect">
            <a:avLst/>
          </a:prstGeom>
          <a:noFill/>
        </p:spPr>
        <p:txBody>
          <a:bodyPr wrap="square" rtlCol="0">
            <a:spAutoFit/>
          </a:bodyPr>
          <a:lstStyle/>
          <a:p>
            <a:r>
              <a:rPr lang="ru-RU" b="1" dirty="0"/>
              <a:t>На </a:t>
            </a:r>
            <a:r>
              <a:rPr lang="ru-RU" b="1" dirty="0" err="1"/>
              <a:t>скільки</a:t>
            </a:r>
            <a:r>
              <a:rPr lang="ru-RU" b="1" dirty="0"/>
              <a:t> добре </a:t>
            </a:r>
            <a:r>
              <a:rPr lang="ru-RU" b="1" dirty="0" err="1"/>
              <a:t>ви</a:t>
            </a:r>
            <a:r>
              <a:rPr lang="ru-RU" b="1" dirty="0"/>
              <a:t> </a:t>
            </a:r>
            <a:r>
              <a:rPr lang="ru-RU" b="1" dirty="0" err="1"/>
              <a:t>засвоїли</a:t>
            </a:r>
            <a:r>
              <a:rPr lang="ru-RU" b="1" dirty="0"/>
              <a:t> </a:t>
            </a:r>
            <a:r>
              <a:rPr lang="ru-RU" b="1" dirty="0" err="1"/>
              <a:t>матеріал</a:t>
            </a:r>
            <a:r>
              <a:rPr lang="ru-RU" b="1" dirty="0"/>
              <a:t> з теми «</a:t>
            </a:r>
            <a:r>
              <a:rPr lang="ru-RU" b="1" dirty="0" err="1"/>
              <a:t>Тотожності</a:t>
            </a:r>
            <a:r>
              <a:rPr lang="ru-RU" b="1" dirty="0"/>
              <a:t>»</a:t>
            </a:r>
          </a:p>
          <a:p>
            <a:endParaRPr lang="ru-RU" b="1" dirty="0"/>
          </a:p>
          <a:p>
            <a:r>
              <a:rPr lang="ru-RU" b="1" dirty="0"/>
              <a:t> 20 </a:t>
            </a:r>
            <a:r>
              <a:rPr lang="ru-RU" b="1" dirty="0" err="1"/>
              <a:t>відповідей</a:t>
            </a:r>
            <a:endParaRPr lang="uk-UA" b="1" dirty="0"/>
          </a:p>
        </p:txBody>
      </p:sp>
    </p:spTree>
    <p:extLst>
      <p:ext uri="{BB962C8B-B14F-4D97-AF65-F5344CB8AC3E}">
        <p14:creationId xmlns:p14="http://schemas.microsoft.com/office/powerpoint/2010/main" val="3155648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B657E0-4D54-CCE2-361C-D0F2DD2FC9B1}"/>
              </a:ext>
            </a:extLst>
          </p:cNvPr>
          <p:cNvSpPr>
            <a:spLocks noGrp="1"/>
          </p:cNvSpPr>
          <p:nvPr>
            <p:ph type="title"/>
          </p:nvPr>
        </p:nvSpPr>
        <p:spPr/>
        <p:txBody>
          <a:bodyPr>
            <a:normAutofit/>
          </a:bodyPr>
          <a:lstStyle/>
          <a:p>
            <a:pPr algn="ctr"/>
            <a:r>
              <a:rPr lang="uk-UA" sz="4000" b="1" dirty="0"/>
              <a:t>Порівняльні результати оцінювання самостійних робіт учнів 7-В класу</a:t>
            </a:r>
          </a:p>
        </p:txBody>
      </p:sp>
      <p:graphicFrame>
        <p:nvGraphicFramePr>
          <p:cNvPr id="6" name="Місце для вмісту 5">
            <a:extLst>
              <a:ext uri="{FF2B5EF4-FFF2-40B4-BE49-F238E27FC236}">
                <a16:creationId xmlns:a16="http://schemas.microsoft.com/office/drawing/2014/main" id="{40ECB3B9-BB48-F4CB-F15D-2379D949E896}"/>
              </a:ext>
            </a:extLst>
          </p:cNvPr>
          <p:cNvGraphicFramePr>
            <a:graphicFrameLocks noGrp="1"/>
          </p:cNvGraphicFramePr>
          <p:nvPr>
            <p:ph idx="1"/>
            <p:extLst>
              <p:ext uri="{D42A27DB-BD31-4B8C-83A1-F6EECF244321}">
                <p14:modId xmlns:p14="http://schemas.microsoft.com/office/powerpoint/2010/main" val="408999076"/>
              </p:ext>
            </p:extLst>
          </p:nvPr>
        </p:nvGraphicFramePr>
        <p:xfrm>
          <a:off x="1096963" y="1846263"/>
          <a:ext cx="10058400" cy="4022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65477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CC8E7C9-62E3-6416-9534-BC4BFDADF073}"/>
              </a:ext>
            </a:extLst>
          </p:cNvPr>
          <p:cNvSpPr txBox="1"/>
          <p:nvPr/>
        </p:nvSpPr>
        <p:spPr>
          <a:xfrm>
            <a:off x="1084865" y="1020932"/>
            <a:ext cx="10315852" cy="3970318"/>
          </a:xfrm>
          <a:prstGeom prst="rect">
            <a:avLst/>
          </a:prstGeom>
          <a:noFill/>
        </p:spPr>
        <p:txBody>
          <a:bodyPr wrap="square">
            <a:spAutoFit/>
          </a:bodyPr>
          <a:lstStyle/>
          <a:p>
            <a:pPr marL="0" indent="0">
              <a:buNone/>
            </a:pPr>
            <a:r>
              <a:rPr lang="ru-RU" sz="3600" b="1" cap="all" dirty="0"/>
              <a:t>РЕСУРСИ </a:t>
            </a:r>
            <a:r>
              <a:rPr lang="ru-RU" sz="3600" b="1" cap="all" dirty="0" err="1"/>
              <a:t>які</a:t>
            </a:r>
            <a:r>
              <a:rPr lang="ru-RU" sz="3600" b="1" cap="all" dirty="0"/>
              <a:t> </a:t>
            </a:r>
            <a:r>
              <a:rPr lang="ru-RU" sz="3600" b="1" cap="all" dirty="0" err="1"/>
              <a:t>допоможуть</a:t>
            </a:r>
            <a:r>
              <a:rPr lang="ru-RU" sz="3600" b="1" cap="all" dirty="0"/>
              <a:t> </a:t>
            </a:r>
            <a:r>
              <a:rPr lang="ru-RU" sz="3600" b="1" cap="all" dirty="0" err="1"/>
              <a:t>вчителю</a:t>
            </a:r>
            <a:endParaRPr lang="ru-RU" sz="3600" dirty="0"/>
          </a:p>
          <a:p>
            <a:r>
              <a:rPr lang="en-US" sz="2400" b="1" dirty="0">
                <a:hlinkClick r:id="rId2"/>
              </a:rPr>
              <a:t>Google-</a:t>
            </a:r>
            <a:r>
              <a:rPr lang="uk-UA" sz="2400" b="1" dirty="0">
                <a:hlinkClick r:id="rId2"/>
              </a:rPr>
              <a:t>форма</a:t>
            </a:r>
            <a:r>
              <a:rPr lang="uk-UA" sz="2400" dirty="0"/>
              <a:t>. Можна збирати відповіді учнів та учениць і потім проводити автоматичне оцінювання результатів тестування.</a:t>
            </a:r>
          </a:p>
          <a:p>
            <a:r>
              <a:rPr lang="en-US" sz="2400" b="1" dirty="0" err="1">
                <a:hlinkClick r:id="rId3"/>
              </a:rPr>
              <a:t>Classtime</a:t>
            </a:r>
            <a:r>
              <a:rPr lang="en-US" sz="2400" dirty="0"/>
              <a:t>. </a:t>
            </a:r>
            <a:r>
              <a:rPr lang="uk-UA" sz="2400" dirty="0"/>
              <a:t>Є бібліотека ресурсів, але є і можливість створювати запитання.</a:t>
            </a:r>
          </a:p>
          <a:p>
            <a:r>
              <a:rPr lang="en-US" sz="2400" b="1" dirty="0" err="1">
                <a:hlinkClick r:id="rId4"/>
              </a:rPr>
              <a:t>Learningapps</a:t>
            </a:r>
            <a:r>
              <a:rPr lang="en-US" sz="2400" dirty="0"/>
              <a:t>. </a:t>
            </a:r>
            <a:r>
              <a:rPr lang="uk-UA" sz="2400" dirty="0"/>
              <a:t>Дозволяє створювати вправи різних типів на різні теми або користуватися готовими.</a:t>
            </a:r>
            <a:endParaRPr lang="ru-RU" sz="2400" dirty="0"/>
          </a:p>
          <a:p>
            <a:pPr lvl="0"/>
            <a:r>
              <a:rPr lang="ru-RU" sz="2400" dirty="0" err="1"/>
              <a:t>Бібліотека</a:t>
            </a:r>
            <a:r>
              <a:rPr lang="ru-RU" sz="2400" dirty="0"/>
              <a:t> </a:t>
            </a:r>
            <a:r>
              <a:rPr lang="ru-RU" sz="2400" dirty="0" err="1"/>
              <a:t>методичних</a:t>
            </a:r>
            <a:r>
              <a:rPr lang="ru-RU" sz="2400" dirty="0"/>
              <a:t> </a:t>
            </a:r>
            <a:r>
              <a:rPr lang="ru-RU" sz="2400" dirty="0" err="1"/>
              <a:t>матеріалів</a:t>
            </a:r>
            <a:r>
              <a:rPr lang="ru-RU" sz="2400" dirty="0"/>
              <a:t>: </a:t>
            </a:r>
            <a:r>
              <a:rPr lang="ru-RU" sz="2400" dirty="0">
                <a:hlinkClick r:id="rId5"/>
              </a:rPr>
              <a:t>https://vseosvita.ua/library</a:t>
            </a:r>
            <a:endParaRPr lang="ru-RU" sz="2400" dirty="0"/>
          </a:p>
          <a:p>
            <a:pPr lvl="0"/>
            <a:r>
              <a:rPr lang="ru-RU" sz="2400" dirty="0" err="1"/>
              <a:t>Вебквести</a:t>
            </a:r>
            <a:r>
              <a:rPr lang="ru-RU" sz="2400" dirty="0"/>
              <a:t>: </a:t>
            </a:r>
            <a:r>
              <a:rPr lang="ru-RU" sz="2400" dirty="0">
                <a:hlinkClick r:id="rId6"/>
              </a:rPr>
              <a:t>https://vseosvita.ua/webquest</a:t>
            </a:r>
            <a:endParaRPr lang="ru-RU" sz="2400" dirty="0"/>
          </a:p>
          <a:p>
            <a:pPr lvl="0"/>
            <a:r>
              <a:rPr lang="ru-RU" sz="2400" dirty="0"/>
              <a:t>Тести: </a:t>
            </a:r>
            <a:r>
              <a:rPr lang="ru-RU" sz="2400" dirty="0">
                <a:hlinkClick r:id="rId7"/>
              </a:rPr>
              <a:t>https://vseosvita.ua/test</a:t>
            </a:r>
            <a:endParaRPr lang="ru-RU" sz="2400" dirty="0"/>
          </a:p>
          <a:p>
            <a:pPr lvl="0"/>
            <a:r>
              <a:rPr lang="ru-RU" sz="2400" dirty="0"/>
              <a:t>Уроки: </a:t>
            </a:r>
            <a:r>
              <a:rPr lang="ru-RU" sz="2400" dirty="0">
                <a:hlinkClick r:id="rId8"/>
              </a:rPr>
              <a:t>https://vseosvita.ua/lesson</a:t>
            </a:r>
            <a:endParaRPr lang="ru-RU" sz="2400" dirty="0"/>
          </a:p>
        </p:txBody>
      </p:sp>
    </p:spTree>
    <p:extLst>
      <p:ext uri="{BB962C8B-B14F-4D97-AF65-F5344CB8AC3E}">
        <p14:creationId xmlns:p14="http://schemas.microsoft.com/office/powerpoint/2010/main" val="2597402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F101CA-502E-4D6A-973D-F9E1B4F18EB5}"/>
              </a:ext>
            </a:extLst>
          </p:cNvPr>
          <p:cNvSpPr txBox="1"/>
          <p:nvPr/>
        </p:nvSpPr>
        <p:spPr>
          <a:xfrm>
            <a:off x="665826" y="259404"/>
            <a:ext cx="10324730" cy="5622052"/>
          </a:xfrm>
          <a:prstGeom prst="rect">
            <a:avLst/>
          </a:prstGeom>
          <a:noFill/>
        </p:spPr>
        <p:txBody>
          <a:bodyPr wrap="square" rtlCol="0">
            <a:spAutoFit/>
          </a:bodyPr>
          <a:lstStyle/>
          <a:p>
            <a:pPr>
              <a:spcAft>
                <a:spcPts val="800"/>
              </a:spcAft>
            </a:pPr>
            <a:r>
              <a:rPr lang="uk-UA" sz="2800" b="1" dirty="0">
                <a:effectLst/>
                <a:latin typeface="Times New Roman" panose="02020603050405020304" pitchFamily="18" charset="0"/>
                <a:ea typeface="Times New Roman" panose="02020603050405020304" pitchFamily="18" charset="0"/>
                <a:cs typeface="Times New Roman" panose="02020603050405020304" pitchFamily="18" charset="0"/>
              </a:rPr>
              <a:t>Оцінювання результатів навчальної діяльності може </a:t>
            </a:r>
            <a:r>
              <a:rPr lang="uk-UA" sz="2800" b="1" dirty="0" err="1">
                <a:effectLst/>
                <a:latin typeface="Times New Roman" panose="02020603050405020304" pitchFamily="18" charset="0"/>
                <a:ea typeface="Times New Roman" panose="02020603050405020304" pitchFamily="18" charset="0"/>
                <a:cs typeface="Times New Roman" panose="02020603050405020304" pitchFamily="18" charset="0"/>
              </a:rPr>
              <a:t>здійснюватись</a:t>
            </a:r>
            <a:r>
              <a:rPr lang="uk-UA" sz="2800" b="1" dirty="0">
                <a:effectLst/>
                <a:latin typeface="Times New Roman" panose="02020603050405020304" pitchFamily="18" charset="0"/>
                <a:ea typeface="Times New Roman" panose="02020603050405020304" pitchFamily="18" charset="0"/>
                <a:cs typeface="Times New Roman" panose="02020603050405020304" pitchFamily="18" charset="0"/>
              </a:rPr>
              <a:t> у синхронному або асинхронному режимі.</a:t>
            </a:r>
          </a:p>
          <a:p>
            <a:pPr>
              <a:spcAft>
                <a:spcPts val="800"/>
              </a:spcAft>
            </a:pPr>
            <a:endParaRPr lang="uk-UA" sz="2800" b="1" dirty="0">
              <a:effectLst/>
              <a:latin typeface="Times New Roman" panose="02020603050405020304" pitchFamily="18" charset="0"/>
              <a:ea typeface="Calibri" panose="020F0502020204030204" pitchFamily="34" charset="0"/>
              <a:cs typeface="Arial" panose="020B0604020202020204" pitchFamily="34" charset="0"/>
            </a:endParaRPr>
          </a:p>
          <a:p>
            <a:pPr>
              <a:spcAft>
                <a:spcPts val="800"/>
              </a:spcAft>
            </a:pPr>
            <a:r>
              <a:rPr lang="uk-UA" sz="2800" b="1" dirty="0">
                <a:effectLst/>
                <a:latin typeface="Times New Roman" panose="02020603050405020304" pitchFamily="18" charset="0"/>
                <a:ea typeface="Times New Roman" panose="02020603050405020304" pitchFamily="18" charset="0"/>
                <a:cs typeface="Times New Roman" panose="02020603050405020304" pitchFamily="18" charset="0"/>
              </a:rPr>
              <a:t>Синхронний режим дозволяє забезпечити більш об’єктивне оцінювання, проте вимагає відповідного технічного забезпечення у вчителя та всіх учнів.</a:t>
            </a:r>
          </a:p>
          <a:p>
            <a:pPr>
              <a:spcAft>
                <a:spcPts val="800"/>
              </a:spcAft>
            </a:pPr>
            <a:endParaRPr lang="uk-UA" sz="2800" b="1" dirty="0">
              <a:effectLst/>
              <a:latin typeface="Times New Roman" panose="02020603050405020304" pitchFamily="18" charset="0"/>
              <a:ea typeface="Calibri" panose="020F0502020204030204" pitchFamily="34" charset="0"/>
              <a:cs typeface="Arial" panose="020B0604020202020204" pitchFamily="34" charset="0"/>
            </a:endParaRPr>
          </a:p>
          <a:p>
            <a:pPr>
              <a:spcAft>
                <a:spcPts val="800"/>
              </a:spcAft>
            </a:pPr>
            <a:r>
              <a:rPr lang="uk-UA" sz="2800" b="1" dirty="0">
                <a:effectLst/>
                <a:latin typeface="Times New Roman" panose="02020603050405020304" pitchFamily="18" charset="0"/>
                <a:ea typeface="Times New Roman" panose="02020603050405020304" pitchFamily="18" charset="0"/>
                <a:cs typeface="Times New Roman" panose="02020603050405020304" pitchFamily="18" charset="0"/>
              </a:rPr>
              <a:t>Залишається ризик технічних збоїв під час виконання окремими учнями завдання, тому слід застосовувати індивідуальний підхід та передбачити можливість повторного виконання тесту (контрольної, самостійної роботи тощо).</a:t>
            </a:r>
            <a:endParaRPr lang="uk-UA" sz="2800" b="1" dirty="0">
              <a:effectLst/>
              <a:latin typeface="Times New Roman" panose="02020603050405020304" pitchFamily="18" charset="0"/>
              <a:ea typeface="Calibri" panose="020F0502020204030204" pitchFamily="34" charset="0"/>
              <a:cs typeface="Arial" panose="020B0604020202020204" pitchFamily="34" charset="0"/>
            </a:endParaRPr>
          </a:p>
          <a:p>
            <a:endParaRPr lang="uk-UA" dirty="0"/>
          </a:p>
        </p:txBody>
      </p:sp>
    </p:spTree>
    <p:extLst>
      <p:ext uri="{BB962C8B-B14F-4D97-AF65-F5344CB8AC3E}">
        <p14:creationId xmlns:p14="http://schemas.microsoft.com/office/powerpoint/2010/main" val="2028450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57A3073B-774C-0970-E9BD-3EDA4BEFAC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773" y="360219"/>
            <a:ext cx="11752453" cy="5278581"/>
          </a:xfrm>
          <a:prstGeom prst="rect">
            <a:avLst/>
          </a:prstGeom>
        </p:spPr>
      </p:pic>
    </p:spTree>
    <p:extLst>
      <p:ext uri="{BB962C8B-B14F-4D97-AF65-F5344CB8AC3E}">
        <p14:creationId xmlns:p14="http://schemas.microsoft.com/office/powerpoint/2010/main" val="1867954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A15A627E-BEC4-C272-5A05-4DF7474AA7FD}"/>
              </a:ext>
            </a:extLst>
          </p:cNvPr>
          <p:cNvSpPr>
            <a:spLocks noGrp="1"/>
          </p:cNvSpPr>
          <p:nvPr>
            <p:ph idx="1"/>
          </p:nvPr>
        </p:nvSpPr>
        <p:spPr>
          <a:xfrm>
            <a:off x="1097280" y="648070"/>
            <a:ext cx="10058400" cy="5221024"/>
          </a:xfrm>
        </p:spPr>
        <p:txBody>
          <a:bodyPr>
            <a:normAutofit lnSpcReduction="10000"/>
          </a:bodyPr>
          <a:lstStyle/>
          <a:p>
            <a:r>
              <a:rPr lang="uk-UA" sz="2800" b="1" dirty="0">
                <a:effectLst/>
                <a:latin typeface="Times New Roman" panose="02020603050405020304" pitchFamily="18" charset="0"/>
                <a:ea typeface="Times New Roman" panose="02020603050405020304" pitchFamily="18" charset="0"/>
                <a:cs typeface="Times New Roman" panose="02020603050405020304" pitchFamily="18" charset="0"/>
              </a:rPr>
              <a:t>Асинхронний режим є більш гнучким у застосуванні, оскільки учні можуть виконувати завдання у зручний час, проте менш об’єктивним. </a:t>
            </a:r>
          </a:p>
          <a:p>
            <a:r>
              <a:rPr lang="uk-UA" sz="2800" b="1" dirty="0">
                <a:effectLst/>
                <a:latin typeface="Times New Roman" panose="02020603050405020304" pitchFamily="18" charset="0"/>
                <a:ea typeface="Times New Roman" panose="02020603050405020304" pitchFamily="18" charset="0"/>
                <a:cs typeface="Times New Roman" panose="02020603050405020304" pitchFamily="18" charset="0"/>
              </a:rPr>
              <a:t>Для зменшення ризиків необ’єктивного оцінювання рекомендовано налаштувати опцію проходження тесту один раз та обмежити час на виконання завдання, встановити термін для здачі тесту (контрольної, практичної або самостійної роботи тощо), повідомляти результати (у разі неавтоматизованої перевірки робіт) індивідуально після здачі робіт всіма учнями. </a:t>
            </a:r>
          </a:p>
          <a:p>
            <a:r>
              <a:rPr lang="uk-UA" sz="2800" b="1" dirty="0">
                <a:effectLst/>
                <a:latin typeface="Times New Roman" panose="02020603050405020304" pitchFamily="18" charset="0"/>
                <a:ea typeface="Times New Roman" panose="02020603050405020304" pitchFamily="18" charset="0"/>
                <a:cs typeface="Times New Roman" panose="02020603050405020304" pitchFamily="18" charset="0"/>
              </a:rPr>
              <a:t>За необхідності учитель може провести додаткове усне опитування учнів за допомогою одного із засобів телефонного або </a:t>
            </a:r>
            <a:r>
              <a:rPr lang="uk-UA" sz="2800" b="1" dirty="0" err="1">
                <a:effectLst/>
                <a:latin typeface="Times New Roman" panose="02020603050405020304" pitchFamily="18" charset="0"/>
                <a:ea typeface="Times New Roman" panose="02020603050405020304" pitchFamily="18" charset="0"/>
                <a:cs typeface="Times New Roman" panose="02020603050405020304" pitchFamily="18" charset="0"/>
              </a:rPr>
              <a:t>відеозв’язку</a:t>
            </a:r>
            <a:r>
              <a:rPr lang="uk-UA" sz="2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uk-UA" sz="2800" b="1" dirty="0">
              <a:effectLst/>
              <a:latin typeface="Times New Roman" panose="02020603050405020304" pitchFamily="18" charset="0"/>
              <a:ea typeface="Calibri" panose="020F0502020204030204" pitchFamily="34" charset="0"/>
              <a:cs typeface="Arial" panose="020B0604020202020204" pitchFamily="34" charset="0"/>
            </a:endParaRPr>
          </a:p>
          <a:p>
            <a:endParaRPr lang="uk-UA" dirty="0"/>
          </a:p>
        </p:txBody>
      </p:sp>
    </p:spTree>
    <p:extLst>
      <p:ext uri="{BB962C8B-B14F-4D97-AF65-F5344CB8AC3E}">
        <p14:creationId xmlns:p14="http://schemas.microsoft.com/office/powerpoint/2010/main" val="4013759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A4763460-9B6F-C80D-E1F1-E0599E87BF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099" y="581891"/>
            <a:ext cx="11745801" cy="5167745"/>
          </a:xfrm>
          <a:prstGeom prst="rect">
            <a:avLst/>
          </a:prstGeom>
        </p:spPr>
      </p:pic>
    </p:spTree>
    <p:extLst>
      <p:ext uri="{BB962C8B-B14F-4D97-AF65-F5344CB8AC3E}">
        <p14:creationId xmlns:p14="http://schemas.microsoft.com/office/powerpoint/2010/main" val="3388815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a:extLst>
              <a:ext uri="{FF2B5EF4-FFF2-40B4-BE49-F238E27FC236}">
                <a16:creationId xmlns:a16="http://schemas.microsoft.com/office/drawing/2014/main" id="{D482DF2B-6754-EDF8-B2A6-20D2115DFF97}"/>
              </a:ext>
            </a:extLst>
          </p:cNvPr>
          <p:cNvSpPr>
            <a:spLocks noGrp="1"/>
          </p:cNvSpPr>
          <p:nvPr/>
        </p:nvSpPr>
        <p:spPr>
          <a:xfrm>
            <a:off x="684278" y="2781263"/>
            <a:ext cx="7770224" cy="3388986"/>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endParaRPr lang="ru-RU" dirty="0"/>
          </a:p>
        </p:txBody>
      </p:sp>
      <p:sp>
        <p:nvSpPr>
          <p:cNvPr id="5" name="Заголовок 1">
            <a:extLst>
              <a:ext uri="{FF2B5EF4-FFF2-40B4-BE49-F238E27FC236}">
                <a16:creationId xmlns:a16="http://schemas.microsoft.com/office/drawing/2014/main" id="{948DB17E-4678-E14D-C972-90716784112B}"/>
              </a:ext>
            </a:extLst>
          </p:cNvPr>
          <p:cNvSpPr>
            <a:spLocks noGrp="1"/>
          </p:cNvSpPr>
          <p:nvPr/>
        </p:nvSpPr>
        <p:spPr>
          <a:xfrm>
            <a:off x="229292" y="404816"/>
            <a:ext cx="8631609" cy="12303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ru-RU" dirty="0"/>
          </a:p>
        </p:txBody>
      </p:sp>
      <p:pic>
        <p:nvPicPr>
          <p:cNvPr id="6" name="Picture 2">
            <a:extLst>
              <a:ext uri="{FF2B5EF4-FFF2-40B4-BE49-F238E27FC236}">
                <a16:creationId xmlns:a16="http://schemas.microsoft.com/office/drawing/2014/main" id="{9CC572AD-8324-8BF7-B854-82EC3C3E84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9866"/>
            <a:ext cx="12348839" cy="7179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9101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328096-B96D-66BC-872E-AC0058AE6948}"/>
              </a:ext>
            </a:extLst>
          </p:cNvPr>
          <p:cNvSpPr>
            <a:spLocks noGrp="1"/>
          </p:cNvSpPr>
          <p:nvPr>
            <p:ph type="title"/>
          </p:nvPr>
        </p:nvSpPr>
        <p:spPr>
          <a:xfrm>
            <a:off x="875339" y="86047"/>
            <a:ext cx="10058400" cy="902859"/>
          </a:xfrm>
        </p:spPr>
        <p:txBody>
          <a:bodyPr/>
          <a:lstStyle/>
          <a:p>
            <a:pPr algn="ctr"/>
            <a:r>
              <a:rPr lang="uk-UA" b="1" dirty="0"/>
              <a:t>Наприклад</a:t>
            </a:r>
          </a:p>
        </p:txBody>
      </p:sp>
      <p:sp>
        <p:nvSpPr>
          <p:cNvPr id="3" name="Місце для вмісту 2">
            <a:extLst>
              <a:ext uri="{FF2B5EF4-FFF2-40B4-BE49-F238E27FC236}">
                <a16:creationId xmlns:a16="http://schemas.microsoft.com/office/drawing/2014/main" id="{F17157C3-6685-32B9-24EC-BB4581BE5EFD}"/>
              </a:ext>
            </a:extLst>
          </p:cNvPr>
          <p:cNvSpPr>
            <a:spLocks noGrp="1"/>
          </p:cNvSpPr>
          <p:nvPr>
            <p:ph idx="1"/>
          </p:nvPr>
        </p:nvSpPr>
        <p:spPr/>
        <p:txBody>
          <a:bodyPr>
            <a:normAutofit fontScale="92500"/>
          </a:bodyPr>
          <a:lstStyle/>
          <a:p>
            <a:r>
              <a:rPr lang="uk-UA" sz="2400" b="1" dirty="0"/>
              <a:t>Домашнє завдання: </a:t>
            </a:r>
          </a:p>
          <a:p>
            <a:r>
              <a:rPr lang="uk-UA" sz="2400" b="1" dirty="0"/>
              <a:t>Задаємо номери для закріплення знань з теми яку розглядали на сьогоднішньому </a:t>
            </a:r>
            <a:r>
              <a:rPr lang="uk-UA" sz="2400" b="1" dirty="0" err="1"/>
              <a:t>уроці</a:t>
            </a:r>
            <a:r>
              <a:rPr lang="uk-UA" sz="2400" b="1" dirty="0"/>
              <a:t>, а також наступний параграф для того, щоб на наступному </a:t>
            </a:r>
            <a:r>
              <a:rPr lang="uk-UA" sz="2400" b="1" dirty="0" err="1"/>
              <a:t>уроці</a:t>
            </a:r>
            <a:r>
              <a:rPr lang="uk-UA" sz="2400" b="1" dirty="0"/>
              <a:t> діти мали початкове розуміння тієї теми, яку будемо розбирати.</a:t>
            </a:r>
          </a:p>
          <a:p>
            <a:r>
              <a:rPr lang="uk-UA" sz="2400" i="1" dirty="0"/>
              <a:t>(Опрацювати Параграф 7.Прочитати сторінки 58-63, вивчити означення)</a:t>
            </a:r>
          </a:p>
          <a:p>
            <a:r>
              <a:rPr lang="uk-UA" sz="2400" b="1" dirty="0"/>
              <a:t>І вже на наступному  </a:t>
            </a:r>
            <a:r>
              <a:rPr lang="uk-UA" sz="2400" b="1" dirty="0" err="1"/>
              <a:t>уроці</a:t>
            </a:r>
            <a:r>
              <a:rPr lang="uk-UA" sz="2400" b="1" dirty="0"/>
              <a:t> пояснюючи тему дітям, вони вже самостійно зможуть сформулювати означення чи теорему. Таким чином лекційний матеріал діти опрацьовують вдома і для практичних завдань маємо більше часу. Це дає змогу розв’язати більше прикладів чи задач, або ж приділити увагу до якогось конкретного незрозумілого завдання</a:t>
            </a:r>
            <a:r>
              <a:rPr lang="uk-UA" dirty="0"/>
              <a:t>.</a:t>
            </a:r>
          </a:p>
        </p:txBody>
      </p:sp>
    </p:spTree>
    <p:extLst>
      <p:ext uri="{BB962C8B-B14F-4D97-AF65-F5344CB8AC3E}">
        <p14:creationId xmlns:p14="http://schemas.microsoft.com/office/powerpoint/2010/main" val="1560218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ідзаголовок 2">
            <a:extLst>
              <a:ext uri="{FF2B5EF4-FFF2-40B4-BE49-F238E27FC236}">
                <a16:creationId xmlns:a16="http://schemas.microsoft.com/office/drawing/2014/main" id="{8489BAC5-DE4B-7D99-E73D-A68507D8FE20}"/>
              </a:ext>
            </a:extLst>
          </p:cNvPr>
          <p:cNvSpPr>
            <a:spLocks noGrp="1"/>
          </p:cNvSpPr>
          <p:nvPr>
            <p:ph type="subTitle" idx="1"/>
          </p:nvPr>
        </p:nvSpPr>
        <p:spPr>
          <a:xfrm>
            <a:off x="257452" y="745724"/>
            <a:ext cx="10797400" cy="5157926"/>
          </a:xfrm>
        </p:spPr>
        <p:txBody>
          <a:bodyPr>
            <a:normAutofit lnSpcReduction="10000"/>
          </a:bodyPr>
          <a:lstStyle/>
          <a:p>
            <a:pPr algn="ctr"/>
            <a:r>
              <a:rPr lang="uk-UA" sz="2800" b="1" dirty="0">
                <a:latin typeface="Calibri" panose="020F0502020204030204" pitchFamily="34" charset="0"/>
                <a:cs typeface="Calibri" panose="020F0502020204030204" pitchFamily="34" charset="0"/>
              </a:rPr>
              <a:t>Анкетування </a:t>
            </a:r>
          </a:p>
          <a:p>
            <a:r>
              <a:rPr lang="uk-UA" sz="1600" dirty="0">
                <a:latin typeface="Calibri" panose="020F0502020204030204" pitchFamily="34" charset="0"/>
                <a:cs typeface="Calibri" panose="020F0502020204030204" pitchFamily="34" charset="0"/>
              </a:rPr>
              <a:t>Для проведення поточного контролю під час дистанційного навчання зручно використовувати різноманітні анкети. Анкета – достатньо гнучкий інструмент, оскільки питання можна ставити безліччю різних способів. У дистанційній освіті після освоєння кожної теми можна використовувати анкети, в яких учень сам оцінює свої результати навчання за такими показниками:</a:t>
            </a:r>
          </a:p>
          <a:p>
            <a:r>
              <a:rPr lang="uk-UA" sz="1600" dirty="0">
                <a:latin typeface="Calibri" panose="020F0502020204030204" pitchFamily="34" charset="0"/>
                <a:cs typeface="Calibri" panose="020F0502020204030204" pitchFamily="34" charset="0"/>
              </a:rPr>
              <a:t>– зрозумів / зрозуміла, можу вирішити самостійно;</a:t>
            </a:r>
          </a:p>
          <a:p>
            <a:r>
              <a:rPr lang="uk-UA" sz="1600" dirty="0">
                <a:latin typeface="Calibri" panose="020F0502020204030204" pitchFamily="34" charset="0"/>
                <a:cs typeface="Calibri" panose="020F0502020204030204" pitchFamily="34" charset="0"/>
              </a:rPr>
              <a:t>– зрозумів / зрозуміла можу вирішити з підказкою;</a:t>
            </a:r>
          </a:p>
          <a:p>
            <a:r>
              <a:rPr lang="uk-UA" sz="1600" dirty="0">
                <a:latin typeface="Calibri" panose="020F0502020204030204" pitchFamily="34" charset="0"/>
                <a:cs typeface="Calibri" panose="020F0502020204030204" pitchFamily="34" charset="0"/>
              </a:rPr>
              <a:t>– не зрозумів / не зрозуміла, не можу вирішити.</a:t>
            </a:r>
          </a:p>
          <a:p>
            <a:r>
              <a:rPr lang="uk-UA" sz="1600" dirty="0">
                <a:latin typeface="Calibri" panose="020F0502020204030204" pitchFamily="34" charset="0"/>
                <a:cs typeface="Calibri" panose="020F0502020204030204" pitchFamily="34" charset="0"/>
              </a:rPr>
              <a:t>Оскільки на сьогодні не розроблена єдина система оцінювання за дистанційною формою навчання, можна користуватися тими засобами, які комфортні для всіх учасників освітнього процесу.</a:t>
            </a:r>
          </a:p>
          <a:p>
            <a:r>
              <a:rPr lang="uk-UA" sz="1600" dirty="0">
                <a:latin typeface="Calibri" panose="020F0502020204030204" pitchFamily="34" charset="0"/>
                <a:cs typeface="Calibri" panose="020F0502020204030204" pitchFamily="34" charset="0"/>
              </a:rPr>
              <a:t>У разі неможливості застосовувати названі вище платформи, можна використовувати </a:t>
            </a:r>
            <a:r>
              <a:rPr lang="en-US" sz="1600" dirty="0">
                <a:latin typeface="Calibri" panose="020F0502020204030204" pitchFamily="34" charset="0"/>
                <a:cs typeface="Calibri" panose="020F0502020204030204" pitchFamily="34" charset="0"/>
              </a:rPr>
              <a:t>Viber </a:t>
            </a:r>
            <a:r>
              <a:rPr lang="uk-UA" sz="1600" dirty="0">
                <a:latin typeface="Calibri" panose="020F0502020204030204" pitchFamily="34" charset="0"/>
                <a:cs typeface="Calibri" panose="020F0502020204030204" pitchFamily="34" charset="0"/>
              </a:rPr>
              <a:t>або інші зручні месенджери.</a:t>
            </a:r>
          </a:p>
          <a:p>
            <a:r>
              <a:rPr lang="uk-UA" sz="1600" b="1" dirty="0">
                <a:latin typeface="Calibri" panose="020F0502020204030204" pitchFamily="34" charset="0"/>
                <a:cs typeface="Calibri" panose="020F0502020204030204" pitchFamily="34" charset="0"/>
              </a:rPr>
              <a:t>Важливо:</a:t>
            </a:r>
            <a:r>
              <a:rPr lang="uk-UA" sz="1600" dirty="0">
                <a:latin typeface="Calibri" panose="020F0502020204030204" pitchFamily="34" charset="0"/>
                <a:cs typeface="Calibri" panose="020F0502020204030204" pitchFamily="34" charset="0"/>
              </a:rPr>
              <a:t> Потрібно не лише збирати зворотний зв’язок від учнів, а й надавати їм свій: що виконано добре, над чим варто попрацювати, де найближча зона розвитку учня чи учениці. Намагайтесь надавати дітям більше підтримки, ніж критики, вони й так страждають від соціальної ізоляції та вимушеного перебування вдома.</a:t>
            </a:r>
          </a:p>
          <a:p>
            <a:endParaRPr lang="uk-UA" sz="1000" dirty="0"/>
          </a:p>
        </p:txBody>
      </p:sp>
    </p:spTree>
    <p:extLst>
      <p:ext uri="{BB962C8B-B14F-4D97-AF65-F5344CB8AC3E}">
        <p14:creationId xmlns:p14="http://schemas.microsoft.com/office/powerpoint/2010/main" val="1118077544"/>
      </p:ext>
    </p:extLst>
  </p:cSld>
  <p:clrMapOvr>
    <a:masterClrMapping/>
  </p:clrMapOvr>
</p:sld>
</file>

<file path=ppt/theme/theme1.xml><?xml version="1.0" encoding="utf-8"?>
<a:theme xmlns:a="http://schemas.openxmlformats.org/drawingml/2006/main" name="Ретроспектива">
  <a:themeElements>
    <a:clrScheme name="Ретроспектива">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Ретроспектива">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спектива">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243</TotalTime>
  <Words>553</Words>
  <Application>Microsoft Office PowerPoint</Application>
  <PresentationFormat>Широкий екран</PresentationFormat>
  <Paragraphs>36</Paragraphs>
  <Slides>12</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12</vt:i4>
      </vt:variant>
    </vt:vector>
  </HeadingPairs>
  <TitlesOfParts>
    <vt:vector size="17" baseType="lpstr">
      <vt:lpstr>Calibri</vt:lpstr>
      <vt:lpstr>Calibri Light</vt:lpstr>
      <vt:lpstr>Symbol</vt:lpstr>
      <vt:lpstr>Times New Roman</vt:lpstr>
      <vt:lpstr>Ретроспектива</vt:lpstr>
      <vt:lpstr>Як правильно оцінити знання учня під час дистанційного навчання?</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Наприклад</vt:lpstr>
      <vt:lpstr>Презентація PowerPoint</vt:lpstr>
      <vt:lpstr>Презентація PowerPoint</vt:lpstr>
      <vt:lpstr>Презентація PowerPoint</vt:lpstr>
      <vt:lpstr>Порівняльні результати оцінювання самостійних робіт учнів 7-В класу</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Як правильно оцінити знання учня під час дистанційного навчання?</dc:title>
  <dc:creator>Саша Кузьмич</dc:creator>
  <cp:lastModifiedBy>Саша Кузьмич</cp:lastModifiedBy>
  <cp:revision>2</cp:revision>
  <dcterms:created xsi:type="dcterms:W3CDTF">2023-01-17T15:32:56Z</dcterms:created>
  <dcterms:modified xsi:type="dcterms:W3CDTF">2023-01-17T19:36:57Z</dcterms:modified>
</cp:coreProperties>
</file>