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79" r:id="rId4"/>
    <p:sldId id="280" r:id="rId5"/>
    <p:sldId id="281" r:id="rId6"/>
    <p:sldId id="260" r:id="rId7"/>
    <p:sldId id="258" r:id="rId8"/>
    <p:sldId id="287" r:id="rId9"/>
    <p:sldId id="259" r:id="rId10"/>
    <p:sldId id="278" r:id="rId11"/>
    <p:sldId id="261" r:id="rId12"/>
    <p:sldId id="288" r:id="rId13"/>
    <p:sldId id="262" r:id="rId14"/>
    <p:sldId id="263" r:id="rId15"/>
    <p:sldId id="265" r:id="rId16"/>
    <p:sldId id="266" r:id="rId17"/>
    <p:sldId id="267" r:id="rId18"/>
    <p:sldId id="268" r:id="rId19"/>
    <p:sldId id="269" r:id="rId20"/>
    <p:sldId id="283" r:id="rId21"/>
    <p:sldId id="284" r:id="rId22"/>
    <p:sldId id="285" r:id="rId23"/>
    <p:sldId id="289" r:id="rId24"/>
    <p:sldId id="264" r:id="rId25"/>
    <p:sldId id="286" r:id="rId2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>
        <p:scale>
          <a:sx n="140" d="100"/>
          <a:sy n="140" d="100"/>
        </p:scale>
        <p:origin x="-924" y="-8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064B9B-D560-488D-A8A2-CE871CE3F8C5}" type="datetimeFigureOut">
              <a:rPr lang="ru-RU" smtClean="0"/>
              <a:t>28.02.2023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1E6398-81AB-4D0B-99E5-A6DBF52F1038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61317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064B9B-D560-488D-A8A2-CE871CE3F8C5}" type="datetimeFigureOut">
              <a:rPr lang="ru-RU" smtClean="0"/>
              <a:t>28.02.2023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1E6398-81AB-4D0B-99E5-A6DBF52F1038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766918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064B9B-D560-488D-A8A2-CE871CE3F8C5}" type="datetimeFigureOut">
              <a:rPr lang="ru-RU" smtClean="0"/>
              <a:t>28.02.2023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1E6398-81AB-4D0B-99E5-A6DBF52F1038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14494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064B9B-D560-488D-A8A2-CE871CE3F8C5}" type="datetimeFigureOut">
              <a:rPr lang="ru-RU" smtClean="0"/>
              <a:t>28.02.2023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1E6398-81AB-4D0B-99E5-A6DBF52F1038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243669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064B9B-D560-488D-A8A2-CE871CE3F8C5}" type="datetimeFigureOut">
              <a:rPr lang="ru-RU" smtClean="0"/>
              <a:t>28.02.2023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1E6398-81AB-4D0B-99E5-A6DBF52F1038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911387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064B9B-D560-488D-A8A2-CE871CE3F8C5}" type="datetimeFigureOut">
              <a:rPr lang="ru-RU" smtClean="0"/>
              <a:t>28.02.2023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1E6398-81AB-4D0B-99E5-A6DBF52F1038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24734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064B9B-D560-488D-A8A2-CE871CE3F8C5}" type="datetimeFigureOut">
              <a:rPr lang="ru-RU" smtClean="0"/>
              <a:t>28.02.2023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1E6398-81AB-4D0B-99E5-A6DBF52F1038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373138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064B9B-D560-488D-A8A2-CE871CE3F8C5}" type="datetimeFigureOut">
              <a:rPr lang="ru-RU" smtClean="0"/>
              <a:t>28.02.2023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1E6398-81AB-4D0B-99E5-A6DBF52F1038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22558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064B9B-D560-488D-A8A2-CE871CE3F8C5}" type="datetimeFigureOut">
              <a:rPr lang="ru-RU" smtClean="0"/>
              <a:t>28.02.2023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1E6398-81AB-4D0B-99E5-A6DBF52F1038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79474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064B9B-D560-488D-A8A2-CE871CE3F8C5}" type="datetimeFigureOut">
              <a:rPr lang="ru-RU" smtClean="0"/>
              <a:t>28.02.2023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1E6398-81AB-4D0B-99E5-A6DBF52F1038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72048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064B9B-D560-488D-A8A2-CE871CE3F8C5}" type="datetimeFigureOut">
              <a:rPr lang="ru-RU" smtClean="0"/>
              <a:t>28.02.2023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1E6398-81AB-4D0B-99E5-A6DBF52F1038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55081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064B9B-D560-488D-A8A2-CE871CE3F8C5}" type="datetimeFigureOut">
              <a:rPr lang="ru-RU" smtClean="0"/>
              <a:t>28.02.2023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1E6398-81AB-4D0B-99E5-A6DBF52F1038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44469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54182" y="1814588"/>
            <a:ext cx="7910945" cy="2387600"/>
          </a:xfrm>
        </p:spPr>
        <p:txBody>
          <a:bodyPr>
            <a:normAutofit fontScale="90000"/>
          </a:bodyPr>
          <a:lstStyle/>
          <a:p>
            <a:r>
              <a:rPr lang="uk-UA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</a:t>
            </a:r>
            <a:r>
              <a:rPr lang="uk-UA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світня діяльність сучасного вчителя фізичної культури</a:t>
            </a:r>
            <a:endParaRPr lang="ru-RU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862945" y="5162876"/>
            <a:ext cx="3789218" cy="734435"/>
          </a:xfrm>
        </p:spPr>
        <p:txBody>
          <a:bodyPr>
            <a:normAutofit lnSpcReduction="10000"/>
          </a:bodyPr>
          <a:lstStyle/>
          <a:p>
            <a:pPr algn="l">
              <a:spcBef>
                <a:spcPts val="0"/>
              </a:spcBef>
            </a:pPr>
            <a:r>
              <a:rPr lang="uk-UA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Підготував </a:t>
            </a:r>
          </a:p>
          <a:p>
            <a:pPr algn="l">
              <a:spcBef>
                <a:spcPts val="0"/>
              </a:spcBef>
            </a:pPr>
            <a:r>
              <a:rPr lang="uk-UA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ОГОРОДНІК Олександр Павлович,</a:t>
            </a:r>
          </a:p>
          <a:p>
            <a:pPr algn="l">
              <a:spcBef>
                <a:spcPts val="0"/>
              </a:spcBef>
            </a:pPr>
            <a:r>
              <a:rPr lang="uk-UA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вчитель фізичної культури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одзаголовок 2"/>
          <p:cNvSpPr txBox="1">
            <a:spLocks/>
          </p:cNvSpPr>
          <p:nvPr/>
        </p:nvSpPr>
        <p:spPr>
          <a:xfrm>
            <a:off x="1143000" y="715170"/>
            <a:ext cx="6858000" cy="31511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uk-UA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МАСЕВИЦЬКИЙ ЛІЦЕЙ РОКИТНІВСЬКОЇ СЕЛИЩНОЇ РАДИ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7391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  <p:sp>
        <p:nvSpPr>
          <p:cNvPr id="4" name="Місце для вмісту 3"/>
          <p:cNvSpPr txBox="1">
            <a:spLocks/>
          </p:cNvSpPr>
          <p:nvPr/>
        </p:nvSpPr>
        <p:spPr>
          <a:xfrm>
            <a:off x="3583708" y="1038526"/>
            <a:ext cx="5403273" cy="542692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uk-UA" sz="36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>
                  <a:lumMod val="95000"/>
                  <a:lumOff val="5000"/>
                </a:sys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8852534" y="6334780"/>
            <a:ext cx="364203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8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</a:t>
            </a:r>
            <a:endParaRPr kumimoji="0" lang="ru-RU" sz="28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607608" y="492105"/>
            <a:ext cx="8244926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1" i="1" u="sng" strike="noStrike" kern="1200" cap="none" spc="0" normalizeH="0" baseline="0" noProof="0" dirty="0" err="1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Основні</a:t>
            </a:r>
            <a:r>
              <a:rPr kumimoji="0" lang="ru-RU" sz="4400" b="1" i="1" u="sng" strike="noStrike" kern="1200" cap="none" spc="0" normalizeH="0" baseline="0" noProof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ru-RU" sz="4400" b="1" i="1" u="sng" strike="noStrike" kern="1200" cap="none" spc="0" normalizeH="0" baseline="0" noProof="0" dirty="0" err="1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принципи</a:t>
            </a:r>
            <a:r>
              <a:rPr kumimoji="0" lang="ru-RU" sz="4400" b="1" i="1" u="sng" strike="noStrike" kern="1200" cap="none" spc="0" normalizeH="0" baseline="0" noProof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ru-RU" sz="4400" b="1" i="1" u="sng" strike="noStrike" kern="1200" cap="none" spc="0" normalizeH="0" baseline="0" noProof="0" dirty="0" smtClean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</a:t>
            </a:r>
            <a:r>
              <a:rPr kumimoji="0" lang="uk-UA" sz="4400" b="1" i="1" u="sng" strike="noStrike" kern="1200" cap="none" spc="0" normalizeH="0" baseline="0" noProof="0" dirty="0" err="1" smtClean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едагогіки</a:t>
            </a:r>
            <a:r>
              <a:rPr kumimoji="0" lang="uk-UA" sz="4400" b="1" i="1" u="sng" strike="noStrike" kern="1200" cap="none" spc="0" normalizeH="0" baseline="0" noProof="0" dirty="0" smtClean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партнерства</a:t>
            </a:r>
            <a:endParaRPr kumimoji="0" lang="ru-RU" sz="4400" b="1" i="1" u="sng" strike="noStrike" kern="1200" cap="none" spc="0" normalizeH="0" baseline="0" noProof="0" dirty="0">
              <a:ln>
                <a:noFill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299705" y="2007686"/>
            <a:ext cx="6077099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ru-RU" sz="2400" b="1" i="1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повага</a:t>
            </a:r>
            <a:r>
              <a:rPr kumimoji="0" lang="ru-RU" sz="2400" b="1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до </a:t>
            </a:r>
            <a:r>
              <a:rPr kumimoji="0" lang="ru-RU" sz="2400" b="1" i="1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особистості</a:t>
            </a:r>
            <a:r>
              <a:rPr kumimoji="0" lang="ru-RU" sz="2400" b="1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; </a:t>
            </a:r>
            <a:endParaRPr kumimoji="0" lang="ru-RU" sz="2400" b="1" i="1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ru-RU" sz="2400" b="1" i="1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доброзичливість</a:t>
            </a:r>
            <a:r>
              <a:rPr kumimoji="0" lang="ru-RU" sz="2400" b="1" i="1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ru-RU" sz="2400" b="1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і </a:t>
            </a:r>
            <a:r>
              <a:rPr kumimoji="0" lang="ru-RU" sz="2400" b="1" i="1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позитивне</a:t>
            </a:r>
            <a:r>
              <a:rPr kumimoji="0" lang="ru-RU" sz="2400" b="1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ru-RU" sz="2400" b="1" i="1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ставлення</a:t>
            </a:r>
            <a:r>
              <a:rPr kumimoji="0" lang="ru-RU" sz="2400" b="1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; 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ru-RU" sz="2400" b="1" i="1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довіра</a:t>
            </a:r>
            <a:r>
              <a:rPr kumimoji="0" lang="ru-RU" sz="2400" b="1" i="1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ru-RU" sz="2400" b="1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у </a:t>
            </a:r>
            <a:r>
              <a:rPr kumimoji="0" lang="ru-RU" sz="2400" b="1" i="1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відносинах</a:t>
            </a:r>
            <a:r>
              <a:rPr kumimoji="0" lang="ru-RU" sz="2400" b="1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; </a:t>
            </a:r>
            <a:endParaRPr kumimoji="0" lang="ru-RU" sz="2400" b="1" i="1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ru-RU" sz="2400" b="1" i="1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діалог</a:t>
            </a:r>
            <a:r>
              <a:rPr kumimoji="0" lang="ru-RU" sz="2400" b="1" i="1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ru-RU" sz="2400" b="1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– </a:t>
            </a:r>
            <a:r>
              <a:rPr kumimoji="0" lang="ru-RU" sz="2400" b="1" i="1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взаємодія</a:t>
            </a:r>
            <a:r>
              <a:rPr kumimoji="0" lang="ru-RU" sz="2400" b="1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– </a:t>
            </a:r>
            <a:r>
              <a:rPr kumimoji="0" lang="ru-RU" sz="2400" b="1" i="1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взаємоповага</a:t>
            </a:r>
            <a:r>
              <a:rPr kumimoji="0" lang="ru-RU" sz="2400" b="1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607608" y="3946678"/>
            <a:ext cx="787137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1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Основа </a:t>
            </a:r>
            <a:r>
              <a:rPr kumimoji="0" lang="ru-RU" sz="2400" b="1" i="1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педагогіки</a:t>
            </a:r>
            <a:r>
              <a:rPr kumimoji="0" lang="ru-RU" sz="2400" b="1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партнерства – </a:t>
            </a:r>
            <a:r>
              <a:rPr kumimoji="0" lang="ru-RU" sz="2400" b="1" i="1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спілкування</a:t>
            </a:r>
            <a:r>
              <a:rPr kumimoji="0" lang="ru-RU" sz="2400" b="1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ru-RU" sz="2400" b="1" i="1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взаємодія</a:t>
            </a:r>
            <a:r>
              <a:rPr kumimoji="0" lang="ru-RU" sz="2400" b="1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та </a:t>
            </a:r>
            <a:r>
              <a:rPr kumimoji="0" lang="ru-RU" sz="2400" b="1" i="1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співпраця</a:t>
            </a:r>
            <a:r>
              <a:rPr kumimoji="0" lang="ru-RU" sz="2400" b="1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ru-RU" sz="2400" b="1" i="1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між</a:t>
            </a:r>
            <a:r>
              <a:rPr kumimoji="0" lang="ru-RU" sz="2400" b="1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учителем, </a:t>
            </a:r>
            <a:r>
              <a:rPr kumimoji="0" lang="ru-RU" sz="2400" b="1" i="1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учнем</a:t>
            </a:r>
            <a:r>
              <a:rPr kumimoji="0" lang="ru-RU" sz="2400" b="1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і батьками. </a:t>
            </a:r>
            <a:r>
              <a:rPr kumimoji="0" lang="ru-RU" sz="2400" b="1" i="1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Учні</a:t>
            </a:r>
            <a:r>
              <a:rPr kumimoji="0" lang="ru-RU" sz="2400" b="1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батьки та </a:t>
            </a:r>
            <a:r>
              <a:rPr kumimoji="0" lang="ru-RU" sz="2400" b="1" i="1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вчителі</a:t>
            </a:r>
            <a:r>
              <a:rPr kumimoji="0" lang="ru-RU" sz="2400" b="1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ru-RU" sz="2400" b="1" i="1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об’єднані</a:t>
            </a:r>
            <a:r>
              <a:rPr kumimoji="0" lang="ru-RU" sz="2400" b="1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ru-RU" sz="2400" b="1" i="1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спільними</a:t>
            </a:r>
            <a:r>
              <a:rPr kumimoji="0" lang="ru-RU" sz="2400" b="1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ru-RU" sz="2400" b="1" i="1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цілями</a:t>
            </a:r>
            <a:r>
              <a:rPr kumimoji="0" lang="ru-RU" sz="2400" b="1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та </a:t>
            </a:r>
            <a:r>
              <a:rPr kumimoji="0" lang="ru-RU" sz="2400" b="1" i="1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прагненнями</a:t>
            </a:r>
            <a:r>
              <a:rPr kumimoji="0" lang="ru-RU" sz="2400" b="1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є </a:t>
            </a:r>
            <a:r>
              <a:rPr kumimoji="0" lang="ru-RU" sz="2400" b="1" i="1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добровільними</a:t>
            </a:r>
            <a:r>
              <a:rPr kumimoji="0" lang="ru-RU" sz="2400" b="1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та </a:t>
            </a:r>
            <a:r>
              <a:rPr kumimoji="0" lang="ru-RU" sz="2400" b="1" i="1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зацікавленими</a:t>
            </a:r>
            <a:r>
              <a:rPr kumimoji="0" lang="ru-RU" sz="2400" b="1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ru-RU" sz="2400" b="1" i="1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однодумцями</a:t>
            </a:r>
            <a:r>
              <a:rPr kumimoji="0" lang="ru-RU" sz="2400" b="1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ru-RU" sz="2400" b="1" i="1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рівноправними</a:t>
            </a:r>
            <a:r>
              <a:rPr kumimoji="0" lang="ru-RU" sz="2400" b="1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ru-RU" sz="2400" b="1" i="1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учасниками</a:t>
            </a:r>
            <a:r>
              <a:rPr kumimoji="0" lang="ru-RU" sz="2400" b="1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ru-RU" sz="2400" b="1" i="1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освітнього</a:t>
            </a:r>
            <a:r>
              <a:rPr kumimoji="0" lang="ru-RU" sz="2400" b="1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ru-RU" sz="2400" b="1" i="1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процесу</a:t>
            </a:r>
            <a:r>
              <a:rPr kumimoji="0" lang="ru-RU" sz="2400" b="1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ru-RU" sz="2400" b="1" i="1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відповідальними</a:t>
            </a:r>
            <a:r>
              <a:rPr kumimoji="0" lang="ru-RU" sz="2400" b="1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за результат.</a:t>
            </a:r>
          </a:p>
        </p:txBody>
      </p:sp>
    </p:spTree>
    <p:extLst>
      <p:ext uri="{BB962C8B-B14F-4D97-AF65-F5344CB8AC3E}">
        <p14:creationId xmlns:p14="http://schemas.microsoft.com/office/powerpoint/2010/main" val="1680794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614508"/>
            <a:ext cx="7886700" cy="1325563"/>
          </a:xfrm>
        </p:spPr>
        <p:txBody>
          <a:bodyPr>
            <a:normAutofit/>
          </a:bodyPr>
          <a:lstStyle/>
          <a:p>
            <a:pPr algn="ctr"/>
            <a:r>
              <a:rPr lang="ru-RU" b="1" i="1" u="sng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</a:t>
            </a:r>
            <a:r>
              <a:rPr lang="ru-RU" b="1" i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собистісні</a:t>
            </a:r>
            <a:r>
              <a:rPr lang="ru-RU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i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якості</a:t>
            </a:r>
            <a:r>
              <a:rPr lang="ru-RU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i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сучасного</a:t>
            </a:r>
            <a:r>
              <a:rPr lang="ru-RU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учителя:</a:t>
            </a:r>
            <a:endParaRPr lang="ru-RU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47500" lnSpcReduction="20000"/>
          </a:bodyPr>
          <a:lstStyle/>
          <a:p>
            <a:pPr algn="just">
              <a:buFont typeface="Wingdings" panose="05000000000000000000" pitchFamily="2" charset="2"/>
              <a:buChar char="Ø"/>
            </a:pPr>
            <a:r>
              <a:rPr lang="ru-RU" sz="44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любити</a:t>
            </a:r>
            <a:r>
              <a:rPr lang="ru-RU" sz="4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дітей</a:t>
            </a:r>
            <a:r>
              <a:rPr lang="ru-RU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4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проявляється</a:t>
            </a:r>
            <a:r>
              <a:rPr lang="ru-RU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sz="4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гуманності</a:t>
            </a:r>
            <a:r>
              <a:rPr lang="ru-RU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4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доброті</a:t>
            </a:r>
            <a:r>
              <a:rPr lang="ru-RU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4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милосерді</a:t>
            </a:r>
            <a:r>
              <a:rPr lang="ru-RU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Педагог без </a:t>
            </a:r>
            <a:r>
              <a:rPr lang="ru-RU" sz="4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любові</a:t>
            </a:r>
            <a:r>
              <a:rPr lang="ru-RU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до </a:t>
            </a:r>
            <a:r>
              <a:rPr lang="ru-RU" sz="4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дитини</a:t>
            </a:r>
            <a:r>
              <a:rPr lang="ru-RU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писав В. </a:t>
            </a:r>
            <a:r>
              <a:rPr lang="ru-RU" sz="4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Сухомлинський</a:t>
            </a:r>
            <a:r>
              <a:rPr lang="ru-RU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«</a:t>
            </a:r>
            <a:r>
              <a:rPr lang="ru-RU" sz="4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це</a:t>
            </a:r>
            <a:r>
              <a:rPr lang="ru-RU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все одно, </a:t>
            </a:r>
            <a:r>
              <a:rPr lang="ru-RU" sz="4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співак</a:t>
            </a:r>
            <a:r>
              <a:rPr lang="ru-RU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без голосу, </a:t>
            </a:r>
            <a:r>
              <a:rPr lang="ru-RU" sz="4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музикант</a:t>
            </a:r>
            <a:r>
              <a:rPr lang="ru-RU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без слуху, </a:t>
            </a:r>
            <a:r>
              <a:rPr lang="ru-RU" sz="4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живописець</a:t>
            </a:r>
            <a:r>
              <a:rPr lang="ru-RU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без </a:t>
            </a:r>
            <a:r>
              <a:rPr lang="ru-RU" sz="4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відчуття</a:t>
            </a:r>
            <a:r>
              <a:rPr lang="ru-RU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кольору</a:t>
            </a:r>
            <a:r>
              <a:rPr lang="ru-RU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». </a:t>
            </a:r>
            <a:r>
              <a:rPr lang="ru-RU" sz="4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Йдеться</a:t>
            </a:r>
            <a:r>
              <a:rPr lang="ru-RU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про </a:t>
            </a:r>
            <a:r>
              <a:rPr lang="ru-RU" sz="4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мудру</a:t>
            </a:r>
            <a:r>
              <a:rPr lang="ru-RU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добру й </a:t>
            </a:r>
            <a:r>
              <a:rPr lang="ru-RU" sz="4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вимогливу</a:t>
            </a:r>
            <a:r>
              <a:rPr lang="ru-RU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любов</a:t>
            </a:r>
            <a:r>
              <a:rPr lang="ru-RU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4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вчить</a:t>
            </a:r>
            <a:r>
              <a:rPr lang="ru-RU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жити</a:t>
            </a:r>
            <a:r>
              <a:rPr lang="ru-RU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Учителю </a:t>
            </a:r>
            <a:r>
              <a:rPr lang="ru-RU" sz="4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слід</a:t>
            </a:r>
            <a:r>
              <a:rPr lang="ru-RU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свято </a:t>
            </a:r>
            <a:r>
              <a:rPr lang="ru-RU" sz="4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пам’ятати</a:t>
            </a:r>
            <a:r>
              <a:rPr lang="ru-RU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4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перед ним не просто </a:t>
            </a:r>
            <a:r>
              <a:rPr lang="ru-RU" sz="4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діти</a:t>
            </a:r>
            <a:r>
              <a:rPr lang="ru-RU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4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яких</a:t>
            </a:r>
            <a:r>
              <a:rPr lang="ru-RU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потрібно</a:t>
            </a:r>
            <a:r>
              <a:rPr lang="ru-RU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виховувати</a:t>
            </a:r>
            <a:r>
              <a:rPr lang="ru-RU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4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навчати</a:t>
            </a:r>
            <a:r>
              <a:rPr lang="ru-RU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а </a:t>
            </a:r>
            <a:r>
              <a:rPr lang="ru-RU" sz="4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яскраві</a:t>
            </a:r>
            <a:r>
              <a:rPr lang="ru-RU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неповторні</a:t>
            </a:r>
            <a:r>
              <a:rPr lang="ru-RU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особистості</a:t>
            </a:r>
            <a:r>
              <a:rPr lang="ru-RU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4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індивідуальності</a:t>
            </a:r>
            <a:r>
              <a:rPr lang="ru-RU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4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які</a:t>
            </a:r>
            <a:r>
              <a:rPr lang="ru-RU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він</a:t>
            </a:r>
            <a:r>
              <a:rPr lang="ru-RU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повинен </a:t>
            </a:r>
            <a:r>
              <a:rPr lang="ru-RU" sz="4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поважати</a:t>
            </a:r>
            <a:r>
              <a:rPr lang="ru-RU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4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цінувати</a:t>
            </a:r>
            <a:r>
              <a:rPr lang="ru-RU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з </a:t>
            </a:r>
            <a:r>
              <a:rPr lang="ru-RU" sz="4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повагою</a:t>
            </a:r>
            <a:r>
              <a:rPr lang="ru-RU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ставитися</a:t>
            </a:r>
            <a:r>
              <a:rPr lang="ru-RU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до </a:t>
            </a:r>
            <a:r>
              <a:rPr lang="ru-RU" sz="4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дітей</a:t>
            </a:r>
            <a:r>
              <a:rPr lang="ru-RU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різних</a:t>
            </a:r>
            <a:r>
              <a:rPr lang="ru-RU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національностей</a:t>
            </a:r>
            <a:r>
              <a:rPr lang="ru-RU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4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віросповідань</a:t>
            </a:r>
            <a:r>
              <a:rPr lang="ru-RU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4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культурних</a:t>
            </a:r>
            <a:r>
              <a:rPr lang="ru-RU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традицій</a:t>
            </a:r>
            <a:r>
              <a:rPr lang="ru-RU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4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допомогти</a:t>
            </a:r>
            <a:r>
              <a:rPr lang="ru-RU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їм</a:t>
            </a:r>
            <a:r>
              <a:rPr lang="ru-RU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стати </a:t>
            </a:r>
            <a:r>
              <a:rPr lang="ru-RU" sz="4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досконалішими</a:t>
            </a:r>
            <a:r>
              <a:rPr lang="ru-RU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4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здоровішими</a:t>
            </a:r>
            <a:r>
              <a:rPr lang="ru-RU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endParaRPr lang="en-US" sz="4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Font typeface="Wingdings" panose="05000000000000000000" pitchFamily="2" charset="2"/>
              <a:buChar char="Ø"/>
            </a:pPr>
            <a:r>
              <a:rPr lang="ru-RU" sz="44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мати</a:t>
            </a:r>
            <a:r>
              <a:rPr lang="ru-RU" sz="4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стабільний</a:t>
            </a:r>
            <a:r>
              <a:rPr lang="ru-RU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позитивний</a:t>
            </a:r>
            <a:r>
              <a:rPr lang="ru-RU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настрій</a:t>
            </a:r>
            <a:r>
              <a:rPr lang="ru-RU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4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володіти</a:t>
            </a:r>
            <a:r>
              <a:rPr lang="ru-RU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почуттям</a:t>
            </a:r>
            <a:r>
              <a:rPr lang="ru-RU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гумору</a:t>
            </a:r>
            <a:r>
              <a:rPr lang="ru-RU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endParaRPr lang="en-US" sz="4400" b="1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Font typeface="Wingdings" panose="05000000000000000000" pitchFamily="2" charset="2"/>
              <a:buChar char="Ø"/>
            </a:pPr>
            <a:r>
              <a:rPr lang="ru-RU" sz="44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мати</a:t>
            </a:r>
            <a:r>
              <a:rPr lang="ru-RU" sz="4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здатність</a:t>
            </a:r>
            <a:r>
              <a:rPr lang="ru-RU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розуміти</a:t>
            </a:r>
            <a:r>
              <a:rPr lang="ru-RU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природу </a:t>
            </a:r>
            <a:r>
              <a:rPr lang="ru-RU" sz="4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людських</a:t>
            </a:r>
            <a:r>
              <a:rPr lang="ru-RU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стосунків</a:t>
            </a:r>
            <a:r>
              <a:rPr lang="ru-RU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endParaRPr lang="en-US" sz="4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Font typeface="Wingdings" panose="05000000000000000000" pitchFamily="2" charset="2"/>
              <a:buChar char="Ø"/>
            </a:pPr>
            <a:r>
              <a:rPr lang="ru-RU" sz="44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оптимістично</a:t>
            </a:r>
            <a:r>
              <a:rPr lang="ru-RU" sz="4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підходити</a:t>
            </a:r>
            <a:r>
              <a:rPr lang="ru-RU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до </a:t>
            </a:r>
            <a:r>
              <a:rPr lang="ru-RU" sz="4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учня</a:t>
            </a:r>
            <a:r>
              <a:rPr lang="ru-RU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 </a:t>
            </a:r>
            <a:r>
              <a:rPr lang="ru-RU" sz="4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упевненістю</a:t>
            </a:r>
            <a:r>
              <a:rPr lang="ru-RU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4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він</a:t>
            </a:r>
            <a:r>
              <a:rPr lang="ru-RU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завжди</a:t>
            </a:r>
            <a:r>
              <a:rPr lang="ru-RU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може</a:t>
            </a:r>
            <a:r>
              <a:rPr lang="ru-RU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бути </a:t>
            </a:r>
            <a:r>
              <a:rPr lang="ru-RU" sz="4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кращим</a:t>
            </a:r>
            <a:r>
              <a:rPr lang="ru-RU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4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фізично</a:t>
            </a:r>
            <a:r>
              <a:rPr lang="ru-RU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й духовно </a:t>
            </a:r>
            <a:r>
              <a:rPr lang="ru-RU" sz="4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досконалішим</a:t>
            </a:r>
            <a:r>
              <a:rPr lang="ru-RU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endParaRPr lang="en-US" sz="4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4037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74073" y="620279"/>
            <a:ext cx="8030441" cy="4351338"/>
          </a:xfrm>
        </p:spPr>
        <p:txBody>
          <a:bodyPr>
            <a:noAutofit/>
          </a:bodyPr>
          <a:lstStyle/>
          <a:p>
            <a:pPr lvl="0" algn="just">
              <a:buFont typeface="Wingdings" panose="05000000000000000000" pitchFamily="2" charset="2"/>
              <a:buChar char="Ø"/>
            </a:pPr>
            <a:r>
              <a:rPr lang="ru-RU" sz="22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уміти </a:t>
            </a:r>
            <a:r>
              <a:rPr lang="ru-RU" sz="22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знаходити</a:t>
            </a:r>
            <a:r>
              <a:rPr lang="ru-RU" sz="22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спільну</a:t>
            </a:r>
            <a:r>
              <a:rPr lang="ru-RU" sz="22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мову</a:t>
            </a:r>
            <a:r>
              <a:rPr lang="ru-RU" sz="22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із</a:t>
            </a:r>
            <a:r>
              <a:rPr lang="ru-RU" sz="22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школярами, батьками, </a:t>
            </a:r>
            <a:r>
              <a:rPr lang="ru-RU" sz="22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педколективом</a:t>
            </a:r>
            <a:r>
              <a:rPr lang="ru-RU" sz="22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22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соціальним</a:t>
            </a:r>
            <a:r>
              <a:rPr lang="ru-RU" sz="22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оточенням</a:t>
            </a:r>
            <a:r>
              <a:rPr lang="ru-RU" sz="22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2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причетним</a:t>
            </a:r>
            <a:r>
              <a:rPr lang="ru-RU" sz="22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до проблем </a:t>
            </a:r>
            <a:r>
              <a:rPr lang="ru-RU" sz="22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збереження</a:t>
            </a:r>
            <a:r>
              <a:rPr lang="ru-RU" sz="22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sz="22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зміцнення</a:t>
            </a:r>
            <a:r>
              <a:rPr lang="ru-RU" sz="22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здоров’я</a:t>
            </a:r>
            <a:r>
              <a:rPr lang="ru-RU" sz="22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молодого </a:t>
            </a:r>
            <a:r>
              <a:rPr lang="ru-RU" sz="22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покоління</a:t>
            </a:r>
            <a:r>
              <a:rPr lang="ru-RU" sz="22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ru-RU" sz="2200" b="1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професіоналізм</a:t>
            </a:r>
            <a:r>
              <a:rPr lang="ru-RU" sz="22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2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бездоганне</a:t>
            </a:r>
            <a:r>
              <a:rPr lang="ru-RU" sz="22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володіння</a:t>
            </a:r>
            <a:r>
              <a:rPr lang="ru-RU" sz="22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теорією</a:t>
            </a:r>
            <a:r>
              <a:rPr lang="ru-RU" sz="22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і методикою </a:t>
            </a:r>
            <a:r>
              <a:rPr lang="ru-RU" sz="22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фізичного</a:t>
            </a:r>
            <a:r>
              <a:rPr lang="ru-RU" sz="22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виховання</a:t>
            </a:r>
            <a:r>
              <a:rPr lang="ru-RU" sz="22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яку </a:t>
            </a:r>
            <a:r>
              <a:rPr lang="ru-RU" sz="22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викладає</a:t>
            </a:r>
            <a:r>
              <a:rPr lang="ru-RU" sz="22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вчитель</a:t>
            </a:r>
            <a:r>
              <a:rPr lang="ru-RU" sz="22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2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глибока</a:t>
            </a:r>
            <a:r>
              <a:rPr lang="ru-RU" sz="22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й </a:t>
            </a:r>
            <a:r>
              <a:rPr lang="ru-RU" sz="22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оптимістична</a:t>
            </a:r>
            <a:r>
              <a:rPr lang="ru-RU" sz="22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переконаність</a:t>
            </a:r>
            <a:r>
              <a:rPr lang="ru-RU" sz="22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ru-RU" sz="22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правильності</a:t>
            </a:r>
            <a:r>
              <a:rPr lang="ru-RU" sz="22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власних</a:t>
            </a:r>
            <a:r>
              <a:rPr lang="ru-RU" sz="22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професійних</a:t>
            </a:r>
            <a:r>
              <a:rPr lang="ru-RU" sz="22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дій</a:t>
            </a:r>
            <a:r>
              <a:rPr lang="ru-RU" sz="22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endParaRPr lang="en-US" sz="2200" b="1" i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>
              <a:buFont typeface="Wingdings" panose="05000000000000000000" pitchFamily="2" charset="2"/>
              <a:buChar char="Ø"/>
            </a:pPr>
            <a:r>
              <a:rPr lang="ru-RU" sz="22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бути </a:t>
            </a:r>
            <a:r>
              <a:rPr lang="ru-RU" sz="22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творчою</a:t>
            </a:r>
            <a:r>
              <a:rPr lang="ru-RU" sz="22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конкурентно-</a:t>
            </a:r>
            <a:r>
              <a:rPr lang="ru-RU" sz="22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спроможною</a:t>
            </a:r>
            <a:r>
              <a:rPr lang="ru-RU" sz="22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особистістю</a:t>
            </a:r>
            <a:r>
              <a:rPr lang="ru-RU" sz="22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2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постійно</a:t>
            </a:r>
            <a:r>
              <a:rPr lang="ru-RU" sz="22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вдосконалювати</a:t>
            </a:r>
            <a:r>
              <a:rPr lang="ru-RU" sz="22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свою </a:t>
            </a:r>
            <a:r>
              <a:rPr lang="ru-RU" sz="22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майстерність</a:t>
            </a:r>
            <a:r>
              <a:rPr lang="ru-RU" sz="22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ru-RU" sz="22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вивчати</a:t>
            </a:r>
            <a:r>
              <a:rPr lang="ru-RU" sz="22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провідний</a:t>
            </a:r>
            <a:r>
              <a:rPr lang="ru-RU" sz="22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педагогічний</a:t>
            </a:r>
            <a:r>
              <a:rPr lang="ru-RU" sz="22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досвід</a:t>
            </a:r>
            <a:r>
              <a:rPr lang="ru-RU" sz="22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2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творчо</a:t>
            </a:r>
            <a:r>
              <a:rPr lang="ru-RU" sz="22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застосовувати</a:t>
            </a:r>
            <a:r>
              <a:rPr lang="ru-RU" sz="22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й </a:t>
            </a:r>
            <a:r>
              <a:rPr lang="ru-RU" sz="22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розвивати</a:t>
            </a:r>
            <a:r>
              <a:rPr lang="ru-RU" sz="22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його</a:t>
            </a:r>
            <a:r>
              <a:rPr lang="ru-RU" sz="22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2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постійно</a:t>
            </a:r>
            <a:r>
              <a:rPr lang="ru-RU" sz="22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стежити</a:t>
            </a:r>
            <a:r>
              <a:rPr lang="ru-RU" sz="22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за новинками </a:t>
            </a:r>
            <a:r>
              <a:rPr lang="ru-RU" sz="22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педагогічної</a:t>
            </a:r>
            <a:r>
              <a:rPr lang="ru-RU" sz="22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2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методичної</a:t>
            </a:r>
            <a:r>
              <a:rPr lang="ru-RU" sz="22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2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психологічної</a:t>
            </a:r>
            <a:r>
              <a:rPr lang="ru-RU" sz="22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літератури</a:t>
            </a:r>
            <a:r>
              <a:rPr lang="ru-RU" sz="22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2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фахових</a:t>
            </a:r>
            <a:r>
              <a:rPr lang="ru-RU" sz="22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видань</a:t>
            </a:r>
            <a:r>
              <a:rPr lang="ru-RU" sz="22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2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володіти</a:t>
            </a:r>
            <a:r>
              <a:rPr lang="ru-RU" sz="22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різноманітними</a:t>
            </a:r>
            <a:r>
              <a:rPr lang="ru-RU" sz="22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методиками </a:t>
            </a:r>
            <a:r>
              <a:rPr lang="ru-RU" sz="22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фізичного</a:t>
            </a:r>
            <a:r>
              <a:rPr lang="ru-RU" sz="22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виховання</a:t>
            </a:r>
            <a:r>
              <a:rPr lang="ru-RU" sz="22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дітей</a:t>
            </a:r>
            <a:r>
              <a:rPr lang="ru-RU" sz="22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endParaRPr lang="en-US" sz="2200" b="1" i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>
              <a:buFont typeface="Wingdings" panose="05000000000000000000" pitchFamily="2" charset="2"/>
              <a:buChar char="Ø"/>
            </a:pPr>
            <a:r>
              <a:rPr lang="ru-RU" sz="22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бути </a:t>
            </a:r>
            <a:r>
              <a:rPr lang="ru-RU" sz="22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інтелігентною</a:t>
            </a:r>
            <a:r>
              <a:rPr lang="ru-RU" sz="22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особистістю</a:t>
            </a:r>
            <a:r>
              <a:rPr lang="ru-RU" sz="22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яку </a:t>
            </a:r>
            <a:r>
              <a:rPr lang="ru-RU" sz="22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характеризує</a:t>
            </a:r>
            <a:r>
              <a:rPr lang="ru-RU" sz="22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ерудиція</a:t>
            </a:r>
            <a:r>
              <a:rPr lang="ru-RU" sz="22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2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високий</a:t>
            </a:r>
            <a:r>
              <a:rPr lang="ru-RU" sz="22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рівень</a:t>
            </a:r>
            <a:r>
              <a:rPr lang="ru-RU" sz="22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культури</a:t>
            </a:r>
            <a:r>
              <a:rPr lang="ru-RU" sz="22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2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здатність</a:t>
            </a:r>
            <a:r>
              <a:rPr lang="ru-RU" sz="22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до </a:t>
            </a:r>
            <a:r>
              <a:rPr lang="ru-RU" sz="22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глибокого</a:t>
            </a:r>
            <a:r>
              <a:rPr lang="ru-RU" sz="22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самоаналізу</a:t>
            </a:r>
            <a:r>
              <a:rPr lang="ru-RU" sz="22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2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постійний</a:t>
            </a:r>
            <a:r>
              <a:rPr lang="ru-RU" sz="22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інтерес</a:t>
            </a:r>
            <a:r>
              <a:rPr lang="ru-RU" sz="22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до </a:t>
            </a:r>
            <a:r>
              <a:rPr lang="ru-RU" sz="22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всього</a:t>
            </a:r>
            <a:r>
              <a:rPr lang="ru-RU" sz="22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нового, </a:t>
            </a:r>
            <a:r>
              <a:rPr lang="ru-RU" sz="22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прогресивного</a:t>
            </a:r>
            <a:endParaRPr lang="ru-RU" sz="2200" b="1" i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200" dirty="0"/>
          </a:p>
        </p:txBody>
      </p:sp>
    </p:spTree>
    <p:extLst>
      <p:ext uri="{BB962C8B-B14F-4D97-AF65-F5344CB8AC3E}">
        <p14:creationId xmlns:p14="http://schemas.microsoft.com/office/powerpoint/2010/main" val="25134849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i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Сучасний</a:t>
            </a:r>
            <a:r>
              <a:rPr lang="ru-RU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i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вчитель</a:t>
            </a:r>
            <a:r>
              <a:rPr lang="ru-RU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повинен </a:t>
            </a:r>
            <a:r>
              <a:rPr lang="ru-RU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знати і </a:t>
            </a:r>
            <a:r>
              <a:rPr lang="ru-RU" b="1" i="1" u="sng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вміти</a:t>
            </a:r>
            <a:endParaRPr lang="ru-RU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74073" y="1690689"/>
            <a:ext cx="8141277" cy="4351338"/>
          </a:xfrm>
        </p:spPr>
        <p:txBody>
          <a:bodyPr>
            <a:noAutofit/>
          </a:bodyPr>
          <a:lstStyle/>
          <a:p>
            <a:pPr algn="just">
              <a:spcBef>
                <a:spcPts val="0"/>
              </a:spcBef>
            </a:pPr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Як </a:t>
            </a:r>
            <a:r>
              <a:rPr lang="ru-RU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організувати</a:t>
            </a:r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заняття</a:t>
            </a:r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 </a:t>
            </a:r>
            <a:r>
              <a:rPr lang="ru-RU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дітьми</a:t>
            </a:r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 </a:t>
            </a:r>
            <a:r>
              <a:rPr lang="ru-RU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різним</a:t>
            </a:r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станом </a:t>
            </a:r>
            <a:r>
              <a:rPr lang="ru-RU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здоров’я</a:t>
            </a:r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рівнем</a:t>
            </a:r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фізичної</a:t>
            </a:r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підготовленості</a:t>
            </a:r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endParaRPr lang="ru-RU" sz="2400" b="1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ts val="0"/>
              </a:spcBef>
            </a:pPr>
            <a:r>
              <a:rPr lang="ru-RU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Як </a:t>
            </a:r>
            <a:r>
              <a:rPr lang="ru-RU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зробити</a:t>
            </a:r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заняття</a:t>
            </a:r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цікавими</a:t>
            </a:r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щоб</a:t>
            </a:r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викликати</a:t>
            </a:r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інтерес</a:t>
            </a:r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стимулювати</a:t>
            </a:r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бажання</a:t>
            </a:r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до </a:t>
            </a:r>
            <a:r>
              <a:rPr lang="ru-RU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фізичного</a:t>
            </a:r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самовдосконалення</a:t>
            </a:r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учнів</a:t>
            </a:r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</a:p>
          <a:p>
            <a:pPr algn="just">
              <a:spcBef>
                <a:spcPts val="0"/>
              </a:spcBef>
            </a:pPr>
            <a:r>
              <a:rPr lang="ru-RU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Як </a:t>
            </a:r>
            <a:r>
              <a:rPr lang="ru-RU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підготувати</a:t>
            </a:r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малят</a:t>
            </a:r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до </a:t>
            </a:r>
            <a:r>
              <a:rPr lang="ru-RU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шкільного</a:t>
            </a:r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режиму </a:t>
            </a:r>
            <a:r>
              <a:rPr lang="ru-RU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ще</a:t>
            </a:r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ru-RU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стінах</a:t>
            </a:r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дошкільних</a:t>
            </a:r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закладів</a:t>
            </a:r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endParaRPr lang="ru-RU" sz="2400" b="1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ts val="0"/>
              </a:spcBef>
            </a:pPr>
            <a:r>
              <a:rPr lang="ru-RU" sz="24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робити</a:t>
            </a:r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 </a:t>
            </a:r>
            <a:r>
              <a:rPr lang="ru-RU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обдарованими</a:t>
            </a:r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дітьми</a:t>
            </a:r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які</a:t>
            </a:r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прагнуть</a:t>
            </a:r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до </a:t>
            </a:r>
            <a:r>
              <a:rPr lang="ru-RU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спортивної</a:t>
            </a:r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досконалості</a:t>
            </a:r>
            <a:r>
              <a:rPr lang="ru-RU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algn="just">
              <a:spcBef>
                <a:spcPts val="0"/>
              </a:spcBef>
            </a:pPr>
            <a:r>
              <a:rPr lang="ru-RU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Як </a:t>
            </a:r>
            <a:r>
              <a:rPr lang="ru-RU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створити</a:t>
            </a:r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належну</a:t>
            </a:r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матеріальну</a:t>
            </a:r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базу</a:t>
            </a:r>
            <a:r>
              <a:rPr lang="ru-RU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algn="just">
              <a:spcBef>
                <a:spcPts val="0"/>
              </a:spcBef>
            </a:pPr>
            <a:r>
              <a:rPr lang="ru-RU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Як </a:t>
            </a:r>
            <a:r>
              <a:rPr lang="ru-RU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залучити</a:t>
            </a:r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до </a:t>
            </a:r>
            <a:r>
              <a:rPr lang="ru-RU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фізичного</a:t>
            </a:r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виховання</a:t>
            </a:r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весь </a:t>
            </a:r>
            <a:r>
              <a:rPr lang="ru-RU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педагогічний</a:t>
            </a:r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колектив</a:t>
            </a:r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медичних</a:t>
            </a:r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працівників</a:t>
            </a:r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громадські</a:t>
            </a:r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організації</a:t>
            </a:r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актив </a:t>
            </a:r>
            <a:r>
              <a:rPr lang="en-US" sz="24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pfrkfle</a:t>
            </a:r>
            <a:r>
              <a:rPr lang="en-US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endParaRPr lang="ru-RU" sz="2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2618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500062"/>
            <a:ext cx="7886700" cy="1325563"/>
          </a:xfrm>
        </p:spPr>
        <p:txBody>
          <a:bodyPr/>
          <a:lstStyle/>
          <a:p>
            <a:pPr algn="ctr"/>
            <a:r>
              <a:rPr lang="ru-RU" b="1" i="1" u="sng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І</a:t>
            </a:r>
            <a:r>
              <a:rPr lang="ru-RU" b="1" i="1" u="sng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грові</a:t>
            </a:r>
            <a:r>
              <a:rPr lang="ru-RU" b="1" i="1" u="sng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b="1" i="1" u="sng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технології</a:t>
            </a:r>
            <a:r>
              <a:rPr lang="ru-RU" b="1" i="1" u="sng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на урок </a:t>
            </a:r>
            <a:r>
              <a:rPr lang="ru-RU" b="1" i="1" u="sng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фізичної</a:t>
            </a:r>
            <a:r>
              <a:rPr lang="ru-RU" b="1" i="1" u="sng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b="1" i="1" u="sng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культури</a:t>
            </a:r>
            <a:endParaRPr lang="ru-RU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47500" lnSpcReduction="20000"/>
          </a:bodyPr>
          <a:lstStyle/>
          <a:p>
            <a:pPr algn="just">
              <a:lnSpc>
                <a:spcPct val="115000"/>
              </a:lnSpc>
              <a:spcBef>
                <a:spcPts val="0"/>
              </a:spcBef>
            </a:pPr>
            <a:r>
              <a:rPr lang="ru-RU" sz="44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Ігрова</a:t>
            </a:r>
            <a:r>
              <a:rPr lang="ru-RU" sz="44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4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діяльність</a:t>
            </a:r>
            <a:r>
              <a:rPr lang="ru-RU" sz="44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на уроках </a:t>
            </a:r>
            <a:r>
              <a:rPr lang="ru-RU" sz="44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фізичної</a:t>
            </a:r>
            <a:r>
              <a:rPr lang="ru-RU" sz="44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4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культури</a:t>
            </a:r>
            <a:r>
              <a:rPr lang="ru-RU" sz="44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4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займає</a:t>
            </a:r>
            <a:r>
              <a:rPr lang="ru-RU" sz="44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4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важливе</a:t>
            </a:r>
            <a:r>
              <a:rPr lang="ru-RU" sz="44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4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місце</a:t>
            </a:r>
            <a:r>
              <a:rPr lang="ru-RU" sz="44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sz="44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освітньому</a:t>
            </a:r>
            <a:r>
              <a:rPr lang="ru-RU" sz="44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4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процесі</a:t>
            </a:r>
            <a:r>
              <a:rPr lang="ru-RU" sz="44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44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Цінність</a:t>
            </a:r>
            <a:r>
              <a:rPr lang="ru-RU" sz="44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4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ігрової</a:t>
            </a:r>
            <a:r>
              <a:rPr lang="ru-RU" sz="44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4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діяльності</a:t>
            </a:r>
            <a:r>
              <a:rPr lang="ru-RU" sz="44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4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полягає</a:t>
            </a:r>
            <a:r>
              <a:rPr lang="ru-RU" sz="44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в тому, </a:t>
            </a:r>
            <a:r>
              <a:rPr lang="ru-RU" sz="44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sz="44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вона </a:t>
            </a:r>
            <a:r>
              <a:rPr lang="ru-RU" sz="44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враховує</a:t>
            </a:r>
            <a:r>
              <a:rPr lang="ru-RU" sz="44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4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педагогічну</a:t>
            </a:r>
            <a:r>
              <a:rPr lang="ru-RU" sz="44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44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та </a:t>
            </a:r>
            <a:r>
              <a:rPr lang="ru-RU" sz="44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психолог</a:t>
            </a:r>
            <a:r>
              <a:rPr lang="uk-UA" sz="44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ічну</a:t>
            </a:r>
            <a:r>
              <a:rPr lang="ru-RU" sz="44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природу дитяти, </a:t>
            </a:r>
            <a:r>
              <a:rPr lang="ru-RU" sz="44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відповідає</a:t>
            </a:r>
            <a:r>
              <a:rPr lang="ru-RU" sz="44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4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його</a:t>
            </a:r>
            <a:r>
              <a:rPr lang="ru-RU" sz="44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потребам і </a:t>
            </a:r>
            <a:r>
              <a:rPr lang="ru-RU" sz="44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інтересам</a:t>
            </a:r>
            <a:r>
              <a:rPr lang="ru-RU" sz="44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44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Гра</a:t>
            </a:r>
            <a:r>
              <a:rPr lang="ru-RU" sz="44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4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формує</a:t>
            </a:r>
            <a:r>
              <a:rPr lang="ru-RU" sz="44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4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типові</a:t>
            </a:r>
            <a:r>
              <a:rPr lang="ru-RU" sz="44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4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навики</a:t>
            </a:r>
            <a:r>
              <a:rPr lang="ru-RU" sz="44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4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соціальної</a:t>
            </a:r>
            <a:r>
              <a:rPr lang="ru-RU" sz="44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4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поведінки</a:t>
            </a:r>
            <a:r>
              <a:rPr lang="ru-RU" sz="44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44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специфічні</a:t>
            </a:r>
            <a:r>
              <a:rPr lang="ru-RU" sz="44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4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системи</a:t>
            </a:r>
            <a:r>
              <a:rPr lang="ru-RU" sz="44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4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цінностей</a:t>
            </a:r>
            <a:r>
              <a:rPr lang="ru-RU" sz="44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44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орієнтацію</a:t>
            </a:r>
            <a:r>
              <a:rPr lang="ru-RU" sz="44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sz="44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групові</a:t>
            </a:r>
            <a:r>
              <a:rPr lang="ru-RU" sz="44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sz="44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індивідуальні</a:t>
            </a:r>
            <a:r>
              <a:rPr lang="ru-RU" sz="44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4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дії</a:t>
            </a:r>
            <a:r>
              <a:rPr lang="ru-RU" sz="44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44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розвиває</a:t>
            </a:r>
            <a:r>
              <a:rPr lang="ru-RU" sz="44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4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стереотипи</a:t>
            </a:r>
            <a:r>
              <a:rPr lang="ru-RU" sz="44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4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поведінки</a:t>
            </a:r>
            <a:r>
              <a:rPr lang="ru-RU" sz="44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в</a:t>
            </a:r>
            <a:r>
              <a:rPr lang="uk-UA" sz="44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суспільстві</a:t>
            </a:r>
            <a:r>
              <a:rPr lang="ru-RU" sz="44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4400" b="1" i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Bef>
                <a:spcPts val="0"/>
              </a:spcBef>
            </a:pPr>
            <a:r>
              <a:rPr lang="ru-RU" sz="44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Ігрова</a:t>
            </a:r>
            <a:r>
              <a:rPr lang="ru-RU" sz="44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4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діяльність</a:t>
            </a:r>
            <a:r>
              <a:rPr lang="ru-RU" sz="44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на уроках в </a:t>
            </a:r>
            <a:r>
              <a:rPr lang="ru-RU" sz="44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школі</a:t>
            </a:r>
            <a:r>
              <a:rPr lang="ru-RU" sz="44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4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дає</a:t>
            </a:r>
            <a:r>
              <a:rPr lang="ru-RU" sz="44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4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можливість</a:t>
            </a:r>
            <a:r>
              <a:rPr lang="ru-RU" sz="44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4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підвищити</a:t>
            </a:r>
            <a:r>
              <a:rPr lang="ru-RU" sz="44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sz="44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учнів</a:t>
            </a:r>
            <a:r>
              <a:rPr lang="ru-RU" sz="44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4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інтерес</a:t>
            </a:r>
            <a:r>
              <a:rPr lang="ru-RU" sz="44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до </a:t>
            </a:r>
            <a:r>
              <a:rPr lang="uk-UA" sz="44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навчальних </a:t>
            </a:r>
            <a:r>
              <a:rPr lang="ru-RU" sz="44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занять. </a:t>
            </a:r>
            <a:r>
              <a:rPr lang="ru-RU" sz="44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Дозволяє</a:t>
            </a:r>
            <a:r>
              <a:rPr lang="ru-RU" sz="44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4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засвоїти</a:t>
            </a:r>
            <a:r>
              <a:rPr lang="ru-RU" sz="44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4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більшу</a:t>
            </a:r>
            <a:r>
              <a:rPr lang="ru-RU" sz="44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4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кількість</a:t>
            </a:r>
            <a:r>
              <a:rPr lang="ru-RU" sz="44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4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інформації</a:t>
            </a:r>
            <a:r>
              <a:rPr lang="ru-RU" sz="44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44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заснованої</a:t>
            </a:r>
            <a:r>
              <a:rPr lang="ru-RU" sz="44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на прикладах </a:t>
            </a:r>
            <a:r>
              <a:rPr lang="ru-RU" sz="44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конкретної</a:t>
            </a:r>
            <a:r>
              <a:rPr lang="ru-RU" sz="44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4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діяльності</a:t>
            </a:r>
            <a:r>
              <a:rPr lang="ru-RU" sz="44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44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sz="44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4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моделюється</a:t>
            </a:r>
            <a:r>
              <a:rPr lang="ru-RU" sz="44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sz="44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грі</a:t>
            </a:r>
            <a:r>
              <a:rPr lang="ru-RU" sz="44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44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допомагає</a:t>
            </a:r>
            <a:r>
              <a:rPr lang="ru-RU" sz="44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4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дітям</a:t>
            </a:r>
            <a:r>
              <a:rPr lang="ru-RU" sz="44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sz="44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процесі</a:t>
            </a:r>
            <a:r>
              <a:rPr lang="ru-RU" sz="44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4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гри</a:t>
            </a:r>
            <a:r>
              <a:rPr lang="ru-RU" sz="44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4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навчитися</a:t>
            </a:r>
            <a:r>
              <a:rPr lang="ru-RU" sz="44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4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приймати</a:t>
            </a:r>
            <a:r>
              <a:rPr lang="ru-RU" sz="44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4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відповідальні</a:t>
            </a:r>
            <a:r>
              <a:rPr lang="ru-RU" sz="44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4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рішення</a:t>
            </a:r>
            <a:r>
              <a:rPr lang="ru-RU" sz="44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sz="44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складних</a:t>
            </a:r>
            <a:r>
              <a:rPr lang="ru-RU" sz="44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4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ситуаціях</a:t>
            </a:r>
            <a:r>
              <a:rPr lang="ru-RU" sz="44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4400" b="1" i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49743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642217"/>
            <a:ext cx="7886700" cy="1325563"/>
          </a:xfrm>
        </p:spPr>
        <p:txBody>
          <a:bodyPr>
            <a:noAutofit/>
          </a:bodyPr>
          <a:lstStyle/>
          <a:p>
            <a:pPr algn="ctr">
              <a:lnSpc>
                <a:spcPct val="115000"/>
              </a:lnSpc>
              <a:spcAft>
                <a:spcPts val="1050"/>
              </a:spcAft>
            </a:pPr>
            <a:r>
              <a:rPr lang="ru-RU" b="1" i="1" u="sng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Функції</a:t>
            </a:r>
            <a:r>
              <a:rPr lang="ru-RU" b="1" i="1" u="sng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i="1" u="sng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ігрових</a:t>
            </a:r>
            <a:r>
              <a:rPr lang="ru-RU" b="1" i="1" u="sng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форм:</a:t>
            </a:r>
            <a:r>
              <a:rPr lang="ru-RU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342900" lvl="0" indent="-342900">
              <a:lnSpc>
                <a:spcPct val="100000"/>
              </a:lnSpc>
              <a:spcBef>
                <a:spcPts val="150"/>
              </a:spcBef>
              <a:spcAft>
                <a:spcPts val="75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24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навчальна</a:t>
            </a:r>
            <a:r>
              <a:rPr lang="ru-RU" sz="24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ru-RU" sz="2400" b="1" i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0000"/>
              </a:lnSpc>
              <a:spcBef>
                <a:spcPts val="150"/>
              </a:spcBef>
              <a:spcAft>
                <a:spcPts val="75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24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виховна</a:t>
            </a:r>
            <a:r>
              <a:rPr lang="ru-RU" sz="24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ru-RU" sz="2400" b="1" i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0000"/>
              </a:lnSpc>
              <a:spcBef>
                <a:spcPts val="150"/>
              </a:spcBef>
              <a:spcAft>
                <a:spcPts val="75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24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коректувально-розвивальна</a:t>
            </a:r>
            <a:r>
              <a:rPr lang="ru-RU" sz="24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ru-RU" sz="2400" b="1" i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0000"/>
              </a:lnSpc>
              <a:spcBef>
                <a:spcPts val="150"/>
              </a:spcBef>
              <a:spcAft>
                <a:spcPts val="75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24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психотехнічна</a:t>
            </a:r>
            <a:r>
              <a:rPr lang="ru-RU" sz="24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ru-RU" sz="2400" b="1" i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0000"/>
              </a:lnSpc>
              <a:spcBef>
                <a:spcPts val="150"/>
              </a:spcBef>
              <a:spcAft>
                <a:spcPts val="75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24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комунікативна</a:t>
            </a:r>
            <a:r>
              <a:rPr lang="ru-RU" sz="24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ru-RU" sz="2400" b="1" i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0000"/>
              </a:lnSpc>
              <a:spcBef>
                <a:spcPts val="150"/>
              </a:spcBef>
              <a:spcAft>
                <a:spcPts val="75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24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розважальна</a:t>
            </a:r>
            <a:r>
              <a:rPr lang="ru-RU" sz="24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ru-RU" sz="2400" b="1" i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0000"/>
              </a:lnSpc>
              <a:spcBef>
                <a:spcPts val="150"/>
              </a:spcBef>
              <a:spcAft>
                <a:spcPts val="75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24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релаксаційна</a:t>
            </a:r>
            <a:r>
              <a:rPr lang="ru-RU" sz="24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400" b="1" i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91331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500062"/>
            <a:ext cx="7886700" cy="1325563"/>
          </a:xfrm>
        </p:spPr>
        <p:txBody>
          <a:bodyPr/>
          <a:lstStyle/>
          <a:p>
            <a:pPr algn="ctr"/>
            <a:r>
              <a:rPr lang="ru-RU" b="1" i="1" u="sng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Використання</a:t>
            </a:r>
            <a:r>
              <a:rPr lang="ru-RU" b="1" i="1" u="sng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r>
              <a:rPr lang="ru-RU" b="1" i="1" u="sng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інформаційних</a:t>
            </a:r>
            <a:r>
              <a:rPr lang="ru-RU" b="1" i="1" u="sng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b="1" i="1" u="sng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комп'ютерних</a:t>
            </a:r>
            <a:r>
              <a:rPr lang="ru-RU" b="1" i="1" u="sng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b="1" i="1" u="sng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технологій</a:t>
            </a:r>
            <a:r>
              <a:rPr lang="ru-RU" b="1" i="1" u="sng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ru-RU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 marL="0" indent="0" algn="just">
              <a:lnSpc>
                <a:spcPct val="115000"/>
              </a:lnSpc>
              <a:spcAft>
                <a:spcPts val="1050"/>
              </a:spcAft>
              <a:buNone/>
            </a:pPr>
            <a:r>
              <a:rPr lang="ru-RU" sz="26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Не </a:t>
            </a:r>
            <a:r>
              <a:rPr lang="ru-RU" sz="26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дивлячись</a:t>
            </a:r>
            <a:r>
              <a:rPr lang="ru-RU" sz="26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на те, </a:t>
            </a:r>
            <a:r>
              <a:rPr lang="ru-RU" sz="26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sz="26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урок </a:t>
            </a:r>
            <a:r>
              <a:rPr lang="ru-RU" sz="26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фізкультури</a:t>
            </a:r>
            <a:r>
              <a:rPr lang="ru-RU" sz="26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ru-RU" sz="26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це</a:t>
            </a:r>
            <a:r>
              <a:rPr lang="ru-RU" sz="26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практика, тут є </a:t>
            </a:r>
            <a:r>
              <a:rPr lang="ru-RU" sz="26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місце</a:t>
            </a:r>
            <a:r>
              <a:rPr lang="ru-RU" sz="26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sz="26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теорії</a:t>
            </a:r>
            <a:r>
              <a:rPr lang="ru-RU" sz="26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6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Вчителеві</a:t>
            </a:r>
            <a:r>
              <a:rPr lang="ru-RU" sz="26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6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необхідно</a:t>
            </a:r>
            <a:r>
              <a:rPr lang="ru-RU" sz="26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6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знаходити</a:t>
            </a:r>
            <a:r>
              <a:rPr lang="ru-RU" sz="26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sz="26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використовувати</a:t>
            </a:r>
            <a:r>
              <a:rPr lang="ru-RU" sz="26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6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такі</a:t>
            </a:r>
            <a:r>
              <a:rPr lang="ru-RU" sz="26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6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методи</a:t>
            </a:r>
            <a:r>
              <a:rPr lang="ru-RU" sz="26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6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вчення</a:t>
            </a:r>
            <a:r>
              <a:rPr lang="ru-RU" sz="26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6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які</a:t>
            </a:r>
            <a:r>
              <a:rPr lang="ru-RU" sz="26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дозволили б кожному </a:t>
            </a:r>
            <a:r>
              <a:rPr lang="ru-RU" sz="26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учневі</a:t>
            </a:r>
            <a:r>
              <a:rPr lang="ru-RU" sz="26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6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проявити</a:t>
            </a:r>
            <a:r>
              <a:rPr lang="ru-RU" sz="26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свою </a:t>
            </a:r>
            <a:r>
              <a:rPr lang="ru-RU" sz="26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активність</a:t>
            </a:r>
            <a:r>
              <a:rPr lang="ru-RU" sz="26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свою </a:t>
            </a:r>
            <a:r>
              <a:rPr lang="ru-RU" sz="26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творчість</a:t>
            </a:r>
            <a:r>
              <a:rPr lang="ru-RU" sz="26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6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активізувати</a:t>
            </a:r>
            <a:r>
              <a:rPr lang="ru-RU" sz="26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6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рухову</a:t>
            </a:r>
            <a:r>
              <a:rPr lang="ru-RU" sz="26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sz="26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пізнавальну</a:t>
            </a:r>
            <a:r>
              <a:rPr lang="ru-RU" sz="26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6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діяльність</a:t>
            </a:r>
            <a:r>
              <a:rPr lang="ru-RU" sz="26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6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Сучасні</a:t>
            </a:r>
            <a:r>
              <a:rPr lang="ru-RU" sz="26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6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педагогічні</a:t>
            </a:r>
            <a:r>
              <a:rPr lang="ru-RU" sz="26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6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технології</a:t>
            </a:r>
            <a:r>
              <a:rPr lang="ru-RU" sz="26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а так само </a:t>
            </a:r>
            <a:r>
              <a:rPr lang="ru-RU" sz="26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використання</a:t>
            </a:r>
            <a:r>
              <a:rPr lang="ru-RU" sz="26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6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Інтернет</a:t>
            </a:r>
            <a:r>
              <a:rPr lang="ru-RU" sz="26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ru-RU" sz="26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ресурсів</a:t>
            </a:r>
            <a:r>
              <a:rPr lang="ru-RU" sz="26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6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нових</a:t>
            </a:r>
            <a:r>
              <a:rPr lang="ru-RU" sz="26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6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інформаційних</a:t>
            </a:r>
            <a:r>
              <a:rPr lang="ru-RU" sz="26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6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технологій</a:t>
            </a:r>
            <a:r>
              <a:rPr lang="ru-RU" sz="26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6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дають</a:t>
            </a:r>
            <a:r>
              <a:rPr lang="ru-RU" sz="26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6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можливість</a:t>
            </a:r>
            <a:r>
              <a:rPr lang="ru-RU" sz="26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6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педагогові</a:t>
            </a:r>
            <a:r>
              <a:rPr lang="ru-RU" sz="26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6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досягти</a:t>
            </a:r>
            <a:r>
              <a:rPr lang="ru-RU" sz="26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6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максимальних</a:t>
            </a:r>
            <a:r>
              <a:rPr lang="ru-RU" sz="26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6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результатів</a:t>
            </a:r>
            <a:r>
              <a:rPr lang="ru-RU" sz="26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600" b="1" i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15336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28650" y="1146752"/>
            <a:ext cx="7886700" cy="4351338"/>
          </a:xfrm>
        </p:spPr>
        <p:txBody>
          <a:bodyPr>
            <a:normAutofit/>
          </a:bodyPr>
          <a:lstStyle/>
          <a:p>
            <a:pPr algn="just"/>
            <a:r>
              <a:rPr lang="ru-RU" sz="24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Використання</a:t>
            </a:r>
            <a:r>
              <a:rPr lang="ru-RU" sz="24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4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презентацій</a:t>
            </a:r>
            <a:r>
              <a:rPr lang="ru-RU" sz="24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на уроках </a:t>
            </a:r>
            <a:r>
              <a:rPr lang="ru-RU" sz="24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дозволяє</a:t>
            </a:r>
            <a:r>
              <a:rPr lang="ru-RU" sz="24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4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детальніше</a:t>
            </a:r>
            <a:r>
              <a:rPr lang="ru-RU" sz="24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і </a:t>
            </a:r>
            <a:r>
              <a:rPr lang="ru-RU" sz="24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наочно</a:t>
            </a:r>
            <a:r>
              <a:rPr lang="ru-RU" sz="24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4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надавати</a:t>
            </a:r>
            <a:r>
              <a:rPr lang="ru-RU" sz="24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4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теоретичний</a:t>
            </a:r>
            <a:r>
              <a:rPr lang="ru-RU" sz="24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4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матеріал</a:t>
            </a:r>
            <a:r>
              <a:rPr lang="ru-RU" sz="24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ru-RU" sz="24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що</a:t>
            </a:r>
            <a:r>
              <a:rPr lang="ru-RU" sz="24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4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робить</a:t>
            </a:r>
            <a:r>
              <a:rPr lang="ru-RU" sz="24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4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процес</a:t>
            </a:r>
            <a:r>
              <a:rPr lang="ru-RU" sz="24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4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освіти</a:t>
            </a:r>
            <a:r>
              <a:rPr lang="ru-RU" sz="24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4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найбільш</a:t>
            </a:r>
            <a:r>
              <a:rPr lang="ru-RU" sz="24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400" b="1" i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ефективним</a:t>
            </a:r>
            <a:endParaRPr lang="ru-RU" sz="2400" b="1" i="1" dirty="0" smtClean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ru-RU" sz="24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За </a:t>
            </a:r>
            <a:r>
              <a:rPr lang="ru-RU" sz="24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допомогою</a:t>
            </a:r>
            <a:r>
              <a:rPr lang="ru-RU" sz="24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4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презентації</a:t>
            </a:r>
            <a:r>
              <a:rPr lang="ru-RU" sz="24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4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також</a:t>
            </a:r>
            <a:r>
              <a:rPr lang="ru-RU" sz="24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4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можна</a:t>
            </a:r>
            <a:r>
              <a:rPr lang="ru-RU" sz="24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доступно </a:t>
            </a:r>
            <a:r>
              <a:rPr lang="ru-RU" sz="24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пояснити</a:t>
            </a:r>
            <a:r>
              <a:rPr lang="ru-RU" sz="24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правила </a:t>
            </a:r>
            <a:r>
              <a:rPr lang="ru-RU" sz="24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спортивних</a:t>
            </a:r>
            <a:r>
              <a:rPr lang="ru-RU" sz="24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4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ігор</a:t>
            </a:r>
            <a:r>
              <a:rPr lang="ru-RU" sz="24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ru-RU" sz="24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тактичні</a:t>
            </a:r>
            <a:r>
              <a:rPr lang="ru-RU" sz="24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4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дії</a:t>
            </a:r>
            <a:r>
              <a:rPr lang="ru-RU" sz="24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4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гравців</a:t>
            </a:r>
            <a:r>
              <a:rPr lang="ru-RU" sz="24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ru-RU" sz="24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барвисто</a:t>
            </a:r>
            <a:r>
              <a:rPr lang="ru-RU" sz="24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4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піднести</a:t>
            </a:r>
            <a:r>
              <a:rPr lang="ru-RU" sz="24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4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історичні</a:t>
            </a:r>
            <a:r>
              <a:rPr lang="ru-RU" sz="24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4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події</a:t>
            </a:r>
            <a:r>
              <a:rPr lang="ru-RU" sz="24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ru-RU" sz="24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біографії</a:t>
            </a:r>
            <a:r>
              <a:rPr lang="ru-RU" sz="24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4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спортсменів</a:t>
            </a:r>
            <a:r>
              <a:rPr lang="ru-RU" sz="24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ru-RU" sz="24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Наявність</a:t>
            </a:r>
            <a:r>
              <a:rPr lang="ru-RU" sz="24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4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візуального</a:t>
            </a:r>
            <a:r>
              <a:rPr lang="ru-RU" sz="24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ряду </a:t>
            </a:r>
            <a:r>
              <a:rPr lang="ru-RU" sz="24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інформації</a:t>
            </a:r>
            <a:r>
              <a:rPr lang="ru-RU" sz="24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4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дозволяє</a:t>
            </a:r>
            <a:r>
              <a:rPr lang="ru-RU" sz="24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4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закріпити</a:t>
            </a:r>
            <a:r>
              <a:rPr lang="ru-RU" sz="24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в </a:t>
            </a:r>
            <a:r>
              <a:rPr lang="ru-RU" sz="24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пам'яті</a:t>
            </a:r>
            <a:r>
              <a:rPr lang="ru-RU" sz="2400" b="1" i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 algn="just"/>
            <a:r>
              <a:rPr lang="ru-RU" sz="24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Створення</a:t>
            </a:r>
            <a:r>
              <a:rPr lang="ru-RU" sz="24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4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флеш-презентацій</a:t>
            </a:r>
            <a:r>
              <a:rPr lang="ru-RU" sz="24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і </a:t>
            </a:r>
            <a:r>
              <a:rPr lang="ru-RU" sz="24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відеороликів</a:t>
            </a:r>
            <a:r>
              <a:rPr lang="ru-RU" sz="24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з комплексами </a:t>
            </a:r>
            <a:r>
              <a:rPr lang="ru-RU" sz="24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загальнорозвиваючих</a:t>
            </a:r>
            <a:r>
              <a:rPr lang="ru-RU" sz="24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4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вправ</a:t>
            </a:r>
            <a:r>
              <a:rPr lang="ru-RU" sz="24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(</a:t>
            </a:r>
            <a:r>
              <a:rPr lang="ru-RU" sz="24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зрв</a:t>
            </a:r>
            <a:r>
              <a:rPr lang="ru-RU" sz="24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) </a:t>
            </a:r>
            <a:r>
              <a:rPr lang="ru-RU" sz="24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можуть</a:t>
            </a:r>
            <a:r>
              <a:rPr lang="ru-RU" sz="24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стати </a:t>
            </a:r>
            <a:r>
              <a:rPr lang="ru-RU" sz="24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помічниками</a:t>
            </a:r>
            <a:r>
              <a:rPr lang="ru-RU" sz="24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4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вчителеві</a:t>
            </a:r>
            <a:r>
              <a:rPr lang="ru-RU" sz="24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endParaRPr lang="ru-RU" sz="2400" b="1" i="1" dirty="0"/>
          </a:p>
        </p:txBody>
      </p:sp>
    </p:spTree>
    <p:extLst>
      <p:ext uri="{BB962C8B-B14F-4D97-AF65-F5344CB8AC3E}">
        <p14:creationId xmlns:p14="http://schemas.microsoft.com/office/powerpoint/2010/main" val="2476147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28650" y="1493116"/>
            <a:ext cx="7886700" cy="4351338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24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Одним з </a:t>
            </a:r>
            <a:r>
              <a:rPr lang="ru-RU" sz="24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видів</a:t>
            </a:r>
            <a:r>
              <a:rPr lang="ru-RU" sz="24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4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домашнього</a:t>
            </a:r>
            <a:r>
              <a:rPr lang="ru-RU" sz="24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4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завдання</a:t>
            </a:r>
            <a:r>
              <a:rPr lang="ru-RU" sz="24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4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може</a:t>
            </a:r>
            <a:r>
              <a:rPr lang="ru-RU" sz="24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бути </a:t>
            </a:r>
            <a:r>
              <a:rPr lang="ru-RU" sz="24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створення</a:t>
            </a:r>
            <a:r>
              <a:rPr lang="ru-RU" sz="24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4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презентації</a:t>
            </a:r>
            <a:r>
              <a:rPr lang="ru-RU" sz="24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по темах «Здоровий </a:t>
            </a:r>
            <a:r>
              <a:rPr lang="ru-RU" sz="24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спосіб</a:t>
            </a:r>
            <a:r>
              <a:rPr lang="ru-RU" sz="24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4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життя</a:t>
            </a:r>
            <a:r>
              <a:rPr lang="ru-RU" sz="24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і я», «</a:t>
            </a:r>
            <a:r>
              <a:rPr lang="ru-RU" sz="24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Способи</a:t>
            </a:r>
            <a:r>
              <a:rPr lang="ru-RU" sz="24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4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гартування</a:t>
            </a:r>
            <a:r>
              <a:rPr lang="ru-RU" sz="24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», «</a:t>
            </a:r>
            <a:r>
              <a:rPr lang="ru-RU" sz="24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Шкідливі</a:t>
            </a:r>
            <a:r>
              <a:rPr lang="ru-RU" sz="24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4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звички</a:t>
            </a:r>
            <a:r>
              <a:rPr lang="ru-RU" sz="24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» «</a:t>
            </a:r>
            <a:r>
              <a:rPr lang="ru-RU" sz="24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Гімнастика</a:t>
            </a:r>
            <a:r>
              <a:rPr lang="ru-RU" sz="24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» і так </a:t>
            </a:r>
            <a:r>
              <a:rPr lang="ru-RU" sz="24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далі</a:t>
            </a:r>
            <a:r>
              <a:rPr lang="ru-RU" sz="24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ru-RU" sz="24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Діти</a:t>
            </a:r>
            <a:r>
              <a:rPr lang="ru-RU" sz="24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4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можуть</a:t>
            </a:r>
            <a:r>
              <a:rPr lang="ru-RU" sz="24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4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виконувати</a:t>
            </a:r>
            <a:r>
              <a:rPr lang="ru-RU" sz="24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4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такі</a:t>
            </a:r>
            <a:r>
              <a:rPr lang="ru-RU" sz="24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4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завдання</a:t>
            </a:r>
            <a:r>
              <a:rPr lang="ru-RU" sz="24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як </a:t>
            </a:r>
            <a:r>
              <a:rPr lang="ru-RU" sz="24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самостійно</a:t>
            </a:r>
            <a:r>
              <a:rPr lang="ru-RU" sz="24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так і в </a:t>
            </a:r>
            <a:r>
              <a:rPr lang="ru-RU" sz="24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групах</a:t>
            </a:r>
            <a:r>
              <a:rPr lang="ru-RU" sz="24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ru-RU" sz="24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що</a:t>
            </a:r>
            <a:r>
              <a:rPr lang="ru-RU" sz="24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4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дозволяє</a:t>
            </a:r>
            <a:r>
              <a:rPr lang="ru-RU" sz="24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4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переходити</a:t>
            </a:r>
            <a:r>
              <a:rPr lang="ru-RU" sz="24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4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їм</a:t>
            </a:r>
            <a:r>
              <a:rPr lang="ru-RU" sz="24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до </a:t>
            </a:r>
            <a:r>
              <a:rPr lang="ru-RU" sz="24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виконання</a:t>
            </a:r>
            <a:r>
              <a:rPr lang="ru-RU" sz="24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4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проектів</a:t>
            </a:r>
            <a:r>
              <a:rPr lang="ru-RU" sz="24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ru-RU" sz="24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проявляючи</a:t>
            </a:r>
            <a:r>
              <a:rPr lang="ru-RU" sz="24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свою </a:t>
            </a:r>
            <a:r>
              <a:rPr lang="ru-RU" sz="24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творчість</a:t>
            </a:r>
            <a:r>
              <a:rPr lang="ru-RU" sz="24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ru-RU" sz="2400" b="1" i="1" dirty="0"/>
          </a:p>
        </p:txBody>
      </p:sp>
    </p:spTree>
    <p:extLst>
      <p:ext uri="{BB962C8B-B14F-4D97-AF65-F5344CB8AC3E}">
        <p14:creationId xmlns:p14="http://schemas.microsoft.com/office/powerpoint/2010/main" val="2708577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614508"/>
            <a:ext cx="7886700" cy="1325563"/>
          </a:xfrm>
        </p:spPr>
        <p:txBody>
          <a:bodyPr/>
          <a:lstStyle/>
          <a:p>
            <a:pPr algn="ctr"/>
            <a:r>
              <a:rPr lang="uk-UA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Оцінювання </a:t>
            </a:r>
            <a:r>
              <a:rPr lang="uk-UA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результатів навчання учнів</a:t>
            </a:r>
            <a:endParaRPr lang="ru-RU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28650" y="2223366"/>
            <a:ext cx="7886700" cy="4351338"/>
          </a:xfrm>
        </p:spPr>
        <p:txBody>
          <a:bodyPr/>
          <a:lstStyle/>
          <a:p>
            <a:pPr indent="449580" algn="just">
              <a:lnSpc>
                <a:spcPct val="150000"/>
              </a:lnSpc>
              <a:spcAft>
                <a:spcPts val="0"/>
              </a:spcAft>
            </a:pPr>
            <a:r>
              <a:rPr lang="uk-UA" sz="2400" b="1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Формувальне;</a:t>
            </a:r>
          </a:p>
          <a:p>
            <a:pPr indent="449580" algn="just">
              <a:lnSpc>
                <a:spcPct val="150000"/>
              </a:lnSpc>
              <a:spcAft>
                <a:spcPts val="0"/>
              </a:spcAft>
            </a:pPr>
            <a:r>
              <a:rPr lang="uk-UA" sz="2400" b="1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Поточне;</a:t>
            </a:r>
            <a:endParaRPr lang="uk-UA" sz="2400" b="1" i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just">
              <a:lnSpc>
                <a:spcPct val="150000"/>
              </a:lnSpc>
              <a:spcAft>
                <a:spcPts val="0"/>
              </a:spcAft>
            </a:pPr>
            <a:r>
              <a:rPr lang="uk-UA" sz="2400" b="1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Підсумкове (тематичне</a:t>
            </a:r>
            <a:r>
              <a:rPr lang="uk-UA" sz="24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семестрове, </a:t>
            </a:r>
            <a:r>
              <a:rPr lang="uk-UA" sz="2400" b="1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річне).</a:t>
            </a:r>
          </a:p>
          <a:p>
            <a:pPr indent="0" algn="just">
              <a:lnSpc>
                <a:spcPct val="150000"/>
              </a:lnSpc>
              <a:spcAft>
                <a:spcPts val="0"/>
              </a:spcAft>
              <a:buNone/>
            </a:pPr>
            <a:endParaRPr lang="ru-RU" sz="2400" b="1" i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61836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90105" y="1409988"/>
            <a:ext cx="7886700" cy="4351338"/>
          </a:xfrm>
        </p:spPr>
        <p:txBody>
          <a:bodyPr/>
          <a:lstStyle/>
          <a:p>
            <a:pPr indent="0" algn="just">
              <a:spcAft>
                <a:spcPts val="0"/>
              </a:spcAft>
              <a:buNone/>
            </a:pPr>
            <a:r>
              <a:rPr lang="uk-UA" sz="24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Навчання фізичної культури в </a:t>
            </a:r>
            <a:r>
              <a:rPr lang="uk-UA" sz="2400" b="1" i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закладі освіти </a:t>
            </a:r>
            <a:r>
              <a:rPr lang="uk-UA" sz="24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спрямоване на досягнення загальної мети базової </a:t>
            </a:r>
            <a:r>
              <a:rPr lang="uk-UA" sz="2400" b="1" i="1" dirty="0">
                <a:solidFill>
                  <a:srgbClr val="1D212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загальної середньої освіти, що полягає у розвиткові і соціалізації особистості учнів, формуванні їхньої національної самосвідомості, загальної культури, світоглядних орієнтирів, екологічного стилю мислення і поведінки, творчих здібностей, дослідницьких і </a:t>
            </a:r>
            <a:r>
              <a:rPr lang="uk-UA" sz="2400" b="1" i="1" dirty="0" err="1">
                <a:solidFill>
                  <a:srgbClr val="1D212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життєзабезпечувальних</a:t>
            </a:r>
            <a:r>
              <a:rPr lang="uk-UA" sz="2400" b="1" i="1" dirty="0">
                <a:solidFill>
                  <a:srgbClr val="1D212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навичок, здатності до саморозвитку й самонавчання в умовах глобальних змін і викликів.</a:t>
            </a:r>
            <a:endParaRPr lang="ru-RU" sz="2400" b="1" i="1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2265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Критерії оцінювання</a:t>
            </a:r>
            <a:endParaRPr lang="ru-RU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2867" y="1440873"/>
            <a:ext cx="6562470" cy="4597545"/>
          </a:xfrm>
        </p:spPr>
      </p:pic>
    </p:spTree>
    <p:extLst>
      <p:ext uri="{BB962C8B-B14F-4D97-AF65-F5344CB8AC3E}">
        <p14:creationId xmlns:p14="http://schemas.microsoft.com/office/powerpoint/2010/main" val="380994544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272" y="706582"/>
            <a:ext cx="4174836" cy="31311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3962" y="2892137"/>
            <a:ext cx="4405747" cy="33043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28999"/>
            <a:ext cx="4247286" cy="28315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2858" y="309996"/>
            <a:ext cx="3873212" cy="25821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25956503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90480" y="691317"/>
            <a:ext cx="3056102" cy="54270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95240" y="691317"/>
            <a:ext cx="2995275" cy="53190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91317"/>
            <a:ext cx="2995275" cy="53190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64653759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t="17903" b="42934"/>
          <a:stretch/>
        </p:blipFill>
        <p:spPr>
          <a:xfrm>
            <a:off x="767292" y="789706"/>
            <a:ext cx="2793325" cy="23684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20450" y="789706"/>
            <a:ext cx="2999269" cy="53261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9983" y="3428999"/>
            <a:ext cx="4702461" cy="26480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14034960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1"/>
          </a:xfrm>
          <a:prstGeom prst="rect">
            <a:avLst/>
          </a:prstGeom>
        </p:spPr>
      </p:pic>
      <p:sp>
        <p:nvSpPr>
          <p:cNvPr id="4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uk-UA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Сучасний урок – це урок демократичний. Він проводиться не для учнів, а разом з нами. Його характеризує не навчання словом, а навчання справою!</a:t>
            </a:r>
            <a:endParaRPr lang="ru-RU" sz="36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1197259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28650" y="1964171"/>
            <a:ext cx="7886700" cy="435133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6600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ДЯКУЮ </a:t>
            </a:r>
          </a:p>
          <a:p>
            <a:pPr marL="0" indent="0" algn="ctr">
              <a:buNone/>
            </a:pPr>
            <a:r>
              <a:rPr lang="ru-RU" sz="6600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ЗА УВАГУ!!!</a:t>
            </a:r>
            <a:endParaRPr lang="ru-RU" sz="6600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68036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Навчальна програма </a:t>
            </a:r>
            <a:endParaRPr lang="ru-RU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28650" y="1690689"/>
            <a:ext cx="7786254" cy="4351338"/>
          </a:xfrm>
        </p:spPr>
        <p:txBody>
          <a:bodyPr>
            <a:normAutofit fontScale="77500" lnSpcReduction="20000"/>
          </a:bodyPr>
          <a:lstStyle/>
          <a:p>
            <a:pPr indent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-UA" sz="34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Розроблена на основі модельної навчальної </a:t>
            </a:r>
            <a:r>
              <a:rPr lang="uk-UA" sz="3400" b="1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програми</a:t>
            </a:r>
            <a:r>
              <a:rPr lang="ru-RU" sz="34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3400" b="1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«Фізична </a:t>
            </a:r>
            <a:r>
              <a:rPr lang="uk-UA" sz="34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культура. 5-6 класи» для закладів загальної середньої </a:t>
            </a:r>
            <a:r>
              <a:rPr lang="uk-UA" sz="3400" b="1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освіти</a:t>
            </a:r>
            <a:r>
              <a:rPr lang="ru-RU" sz="34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3400" b="1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(автори</a:t>
            </a:r>
            <a:r>
              <a:rPr lang="uk-UA" sz="34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uk-UA" sz="34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Педан</a:t>
            </a:r>
            <a:r>
              <a:rPr lang="uk-UA" sz="34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О.С., </a:t>
            </a:r>
            <a:r>
              <a:rPr lang="uk-UA" sz="34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Коломоєць</a:t>
            </a:r>
            <a:r>
              <a:rPr lang="uk-UA" sz="34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Г. А. , </a:t>
            </a:r>
            <a:r>
              <a:rPr lang="uk-UA" sz="34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Боляк</a:t>
            </a:r>
            <a:r>
              <a:rPr lang="uk-UA" sz="34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А. А., </a:t>
            </a:r>
            <a:r>
              <a:rPr lang="uk-UA" sz="34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Ребрина</a:t>
            </a:r>
            <a:r>
              <a:rPr lang="uk-UA" sz="34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А. А., </a:t>
            </a:r>
            <a:r>
              <a:rPr lang="uk-UA" sz="34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Деревянко</a:t>
            </a:r>
            <a:r>
              <a:rPr lang="uk-UA" sz="34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В. В., Стеценко В. Г., Остапенко О. І.,    </a:t>
            </a:r>
            <a:r>
              <a:rPr lang="uk-UA" sz="34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Лакіза</a:t>
            </a:r>
            <a:r>
              <a:rPr lang="uk-UA" sz="34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О. М., </a:t>
            </a:r>
            <a:r>
              <a:rPr lang="uk-UA" sz="34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Косик</a:t>
            </a:r>
            <a:r>
              <a:rPr lang="uk-UA" sz="34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В. М. та інші)</a:t>
            </a:r>
            <a:endParaRPr lang="ru-RU" sz="3400" b="1" i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-UA" sz="34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«Рекомендовано Міністерством освіти і науки України» наказ Міністерства освіти і науки України від 17.08.2022 року </a:t>
            </a:r>
            <a:r>
              <a:rPr lang="uk-UA" sz="3400" b="1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№ </a:t>
            </a:r>
            <a:r>
              <a:rPr lang="uk-UA" sz="34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752</a:t>
            </a:r>
            <a:endParaRPr lang="ru-RU" sz="3400" b="1" i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3630068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993197" y="1409989"/>
            <a:ext cx="7157605" cy="4351338"/>
          </a:xfrm>
        </p:spPr>
        <p:txBody>
          <a:bodyPr>
            <a:normAutofit/>
          </a:bodyPr>
          <a:lstStyle/>
          <a:p>
            <a:pPr marL="0" indent="0" algn="just">
              <a:lnSpc>
                <a:spcPct val="110000"/>
              </a:lnSpc>
              <a:spcAft>
                <a:spcPts val="0"/>
              </a:spcAft>
              <a:buNone/>
            </a:pPr>
            <a:r>
              <a:rPr lang="uk-UA" sz="24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 одному </a:t>
            </a:r>
            <a:r>
              <a:rPr lang="uk-UA" sz="2400" b="1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уроці</a:t>
            </a:r>
            <a:r>
              <a:rPr lang="uk-UA" sz="24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фізичної культури викладається 3(4) варіативні модулі і вони представлені на кожному </a:t>
            </a:r>
            <a:r>
              <a:rPr lang="uk-UA" sz="2400" b="1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уроці</a:t>
            </a:r>
            <a:r>
              <a:rPr lang="uk-UA" sz="24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На вивчення фізичної культури в 5 класі передбачено 105 годин вивчення на рік з яких:  І семестр 49 годин (І чверть) 21 година (з них 2 год – резервний час) ІІ чверть 28 годин (з них 2 год – резервний час). ІІ семестр (ІІІ чверть) 2 годин (з них 2 год – резервний час) І</a:t>
            </a:r>
            <a:r>
              <a:rPr lang="en-US" sz="24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uk-UA" sz="24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чверть 2  годин (з них 2 год – резервний час).</a:t>
            </a:r>
            <a:endParaRPr lang="ru-RU" sz="2400" b="1" i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8891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Модулі </a:t>
            </a:r>
            <a:endParaRPr lang="ru-RU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94904" y="1811770"/>
            <a:ext cx="5093277" cy="4351338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  <a:buFont typeface="Wingdings" panose="05000000000000000000" pitchFamily="2" charset="2"/>
              <a:buChar char="v"/>
            </a:pPr>
            <a:r>
              <a:rPr lang="uk-UA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Футбол</a:t>
            </a:r>
          </a:p>
          <a:p>
            <a:pPr>
              <a:spcBef>
                <a:spcPts val="0"/>
              </a:spcBef>
              <a:buFont typeface="Wingdings" panose="05000000000000000000" pitchFamily="2" charset="2"/>
              <a:buChar char="v"/>
            </a:pPr>
            <a:r>
              <a:rPr lang="uk-UA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Легка атлетика</a:t>
            </a:r>
          </a:p>
          <a:p>
            <a:pPr>
              <a:spcBef>
                <a:spcPts val="0"/>
              </a:spcBef>
              <a:buFont typeface="Wingdings" panose="05000000000000000000" pitchFamily="2" charset="2"/>
              <a:buChar char="v"/>
            </a:pPr>
            <a:r>
              <a:rPr lang="uk-UA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Рухливі ігри</a:t>
            </a:r>
          </a:p>
          <a:p>
            <a:pPr>
              <a:spcBef>
                <a:spcPts val="0"/>
              </a:spcBef>
              <a:buFont typeface="Wingdings" panose="05000000000000000000" pitchFamily="2" charset="2"/>
              <a:buChar char="v"/>
            </a:pPr>
            <a:r>
              <a:rPr lang="uk-UA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Волейбол</a:t>
            </a:r>
            <a:endParaRPr lang="uk-UA" sz="2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0"/>
              </a:spcBef>
              <a:buFont typeface="Wingdings" panose="05000000000000000000" pitchFamily="2" charset="2"/>
              <a:buChar char="v"/>
            </a:pPr>
            <a:r>
              <a:rPr lang="uk-UA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Гандбол</a:t>
            </a:r>
            <a:endParaRPr lang="uk-UA" sz="2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0"/>
              </a:spcBef>
              <a:buFont typeface="Wingdings" panose="05000000000000000000" pitchFamily="2" charset="2"/>
              <a:buChar char="v"/>
            </a:pPr>
            <a:r>
              <a:rPr lang="uk-UA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Гімнастика</a:t>
            </a:r>
            <a:endParaRPr lang="uk-UA" sz="2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0"/>
              </a:spcBef>
              <a:buFont typeface="Wingdings" panose="05000000000000000000" pitchFamily="2" charset="2"/>
              <a:buChar char="v"/>
            </a:pPr>
            <a:r>
              <a:rPr lang="uk-UA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Баскетбол</a:t>
            </a:r>
            <a:endParaRPr lang="uk-UA" sz="2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0"/>
              </a:spcBef>
              <a:buFont typeface="Wingdings" panose="05000000000000000000" pitchFamily="2" charset="2"/>
              <a:buChar char="v"/>
            </a:pPr>
            <a:r>
              <a:rPr lang="uk-UA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Настільний теніс</a:t>
            </a:r>
          </a:p>
          <a:p>
            <a:pPr>
              <a:spcBef>
                <a:spcPts val="0"/>
              </a:spcBef>
              <a:buFont typeface="Wingdings" panose="05000000000000000000" pitchFamily="2" charset="2"/>
              <a:buChar char="v"/>
            </a:pPr>
            <a:r>
              <a:rPr lang="uk-UA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Шашки</a:t>
            </a:r>
            <a:endParaRPr lang="uk-UA" sz="2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0"/>
              </a:spcBef>
              <a:buFont typeface="Wingdings" panose="05000000000000000000" pitchFamily="2" charset="2"/>
              <a:buChar char="v"/>
            </a:pPr>
            <a:r>
              <a:rPr lang="uk-UA" sz="24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Петанк</a:t>
            </a:r>
            <a:endParaRPr lang="uk-UA" sz="2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0"/>
              </a:spcBef>
              <a:buFont typeface="Wingdings" panose="05000000000000000000" pitchFamily="2" charset="2"/>
              <a:buChar char="v"/>
            </a:pPr>
            <a:r>
              <a:rPr lang="uk-UA" sz="24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Футзал</a:t>
            </a:r>
            <a:endParaRPr lang="uk-UA" sz="2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0"/>
              </a:spcBef>
              <a:buFont typeface="Wingdings" panose="05000000000000000000" pitchFamily="2" charset="2"/>
              <a:buChar char="v"/>
            </a:pPr>
            <a:r>
              <a:rPr lang="uk-UA" sz="24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Доджбол</a:t>
            </a:r>
            <a:endParaRPr lang="ru-RU" sz="2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9919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493817" y="1253330"/>
            <a:ext cx="5786005" cy="1711543"/>
          </a:xfrm>
        </p:spPr>
        <p:txBody>
          <a:bodyPr/>
          <a:lstStyle/>
          <a:p>
            <a:pPr marL="0" indent="0" algn="just">
              <a:buNone/>
            </a:pPr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ru-RU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Діти</a:t>
            </a:r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сьогодні</a:t>
            </a:r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хочуть</a:t>
            </a:r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сучасних</a:t>
            </a:r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діти</a:t>
            </a:r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сьогодні</a:t>
            </a:r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хочуть</a:t>
            </a:r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креативних</a:t>
            </a:r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діти</a:t>
            </a:r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сьогодні</a:t>
            </a:r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хочуть</a:t>
            </a:r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учителів</a:t>
            </a:r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які</a:t>
            </a:r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насамперед</a:t>
            </a:r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розуміють</a:t>
            </a:r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їх</a:t>
            </a:r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”.</a:t>
            </a:r>
          </a:p>
        </p:txBody>
      </p:sp>
    </p:spTree>
    <p:extLst>
      <p:ext uri="{BB962C8B-B14F-4D97-AF65-F5344CB8AC3E}">
        <p14:creationId xmlns:p14="http://schemas.microsoft.com/office/powerpoint/2010/main" val="177014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>
              <a:spcAft>
                <a:spcPts val="0"/>
              </a:spcAft>
            </a:pPr>
            <a:r>
              <a:rPr lang="uk-UA" b="1" i="1" u="sng" dirty="0" smtClean="0">
                <a:solidFill>
                  <a:srgbClr val="1D212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Вимоги </a:t>
            </a:r>
            <a:r>
              <a:rPr lang="uk-UA" b="1" i="1" u="sng" dirty="0">
                <a:solidFill>
                  <a:srgbClr val="1D212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до сучасного </a:t>
            </a:r>
            <a:r>
              <a:rPr lang="uk-UA" b="1" i="1" u="sng" dirty="0" smtClean="0">
                <a:solidFill>
                  <a:srgbClr val="1D212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уроку</a:t>
            </a:r>
            <a:endParaRPr lang="ru-RU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2618" y="1368425"/>
            <a:ext cx="8002732" cy="4351338"/>
          </a:xfrm>
        </p:spPr>
        <p:txBody>
          <a:bodyPr>
            <a:noAutofit/>
          </a:bodyPr>
          <a:lstStyle/>
          <a:p>
            <a:pPr marL="571500" indent="-34290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uk-UA" sz="2400" b="1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забезпечення </a:t>
            </a:r>
            <a:r>
              <a:rPr lang="uk-UA" sz="24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відповідності уроку програмі за засобами, застосування інноваційних методів навчання, міжпредметних </a:t>
            </a:r>
            <a:r>
              <a:rPr lang="uk-UA" sz="24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зв’язків</a:t>
            </a:r>
            <a:r>
              <a:rPr lang="uk-UA" sz="24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uk-UA" sz="24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компетентнісного</a:t>
            </a:r>
            <a:r>
              <a:rPr lang="uk-UA" sz="24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і діяльнісного підходів; </a:t>
            </a:r>
            <a:endParaRPr lang="ru-RU" sz="2400" b="1" i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71500" indent="-34290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uk-UA" sz="2400" b="1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забезпечення </a:t>
            </a:r>
            <a:r>
              <a:rPr lang="uk-UA" sz="24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дотримання принципів розвивального, практико-орієнтованого навчання, зв'язку із життям, освітньої, виховної, оздоровчої, розвивальної спрямованості освітнього </a:t>
            </a:r>
            <a:r>
              <a:rPr lang="uk-UA" sz="2400" b="1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процесу;</a:t>
            </a:r>
            <a:endParaRPr lang="en-US" sz="2400" b="1" i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71500" indent="-34290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uk-UA" sz="2400" b="1" i="1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формування </a:t>
            </a:r>
            <a:r>
              <a:rPr lang="uk-UA" sz="2400" b="1" i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учнів/учениць </a:t>
            </a:r>
            <a:r>
              <a:rPr lang="uk-UA" sz="2400" b="1" i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компетентностей</a:t>
            </a:r>
            <a:r>
              <a:rPr lang="uk-UA" sz="2400" b="1" i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самостійності, активності та ініціативи, умінь і навичок самостійно здійснювати фізкультурно-оздоровчу діяльність, створення умов для їх самореалізації та самовдосконалення; </a:t>
            </a:r>
            <a:endParaRPr lang="ru-RU" sz="2400" b="1" i="1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uk-UA" sz="2400" b="1" i="1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71500" indent="-34290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endParaRPr lang="ru-RU" sz="2400" b="1" i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4550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63236" y="914400"/>
            <a:ext cx="8252114" cy="5262563"/>
          </a:xfrm>
        </p:spPr>
        <p:txBody>
          <a:bodyPr>
            <a:normAutofit fontScale="70000" lnSpcReduction="20000"/>
          </a:bodyPr>
          <a:lstStyle/>
          <a:p>
            <a:pPr marL="571500" lvl="0" indent="-342900" algn="just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uk-UA" sz="3100" b="1" i="1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забезпечення </a:t>
            </a:r>
            <a:r>
              <a:rPr lang="uk-UA" sz="3100" b="1" i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диференційованого підходу до організації освітнього процесу, підвищення функціональних можливостей організму і забезпечення гармонійного фізичного розвитку з урахуванням стану здоров’я, рівня фізичного розвитку, фізичної підготовленості та статі учнів/учениць, урахування їхніх мотивів та інтересів до занять фізичними вправами; </a:t>
            </a:r>
            <a:endParaRPr lang="en-US" sz="3100" b="1" i="1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71500" lvl="0" indent="-342900" algn="just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uk-UA" sz="3100" b="1" i="1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використання </a:t>
            </a:r>
            <a:r>
              <a:rPr lang="uk-UA" sz="3100" b="1" i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вчителем різноманітних організаційних форм, засобів, методів і прийомів навчання, подачі нового матеріалу, понять, розвивальних вправ, представлення результатів самостійної і групової роботи, виконання домашньої роботи, формувального оцінювання тощо; </a:t>
            </a:r>
            <a:endParaRPr lang="en-US" sz="3100" b="1" i="1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71500" lvl="0" indent="-342900" algn="just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uk-UA" sz="3100" b="1" i="1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досягнення </a:t>
            </a:r>
            <a:r>
              <a:rPr lang="uk-UA" sz="3100" b="1" i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оптимальної рухової активності всіх учнів/учениць упродовж кожного уроку з урахуванням стану здоров’я, фізичної підготовленості на основі управління моторною щільністю уроку, інтенсивністю і тривалістю застосування засобів, застосування методичних підходів, які дозволяють значно підвищити моторну щільність уроку.</a:t>
            </a:r>
            <a:endParaRPr lang="ru-RU" sz="3100" b="1" i="1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71500" lvl="0" indent="-342900" algn="just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endParaRPr lang="ru-RU" sz="2400" b="1" i="1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3812336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628650" y="643187"/>
            <a:ext cx="78867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1" i="1" u="sng" strike="noStrike" kern="1200" cap="none" spc="0" normalizeH="0" baseline="0" noProof="0" dirty="0" err="1" smtClean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Компетентност</a:t>
            </a:r>
            <a:r>
              <a:rPr kumimoji="0" lang="uk-UA" sz="4400" b="1" i="1" u="sng" strike="noStrike" kern="1200" cap="none" spc="0" normalizeH="0" baseline="0" noProof="0" dirty="0" smtClean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і</a:t>
            </a:r>
            <a:r>
              <a:rPr kumimoji="0" lang="ru-RU" sz="4400" b="1" i="1" u="sng" strike="noStrike" kern="1200" cap="none" spc="0" normalizeH="0" noProof="0" dirty="0" smtClean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на урок</a:t>
            </a:r>
            <a:r>
              <a:rPr kumimoji="0" lang="ru-RU" sz="4400" b="1" u="sng" strike="noStrike" kern="1200" cap="none" spc="0" normalizeH="0" noProof="0" dirty="0" smtClean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ах</a:t>
            </a:r>
            <a:endParaRPr kumimoji="0" lang="ru-RU" sz="4400" b="1" u="sng" strike="noStrike" kern="1200" cap="none" spc="0" normalizeH="0" baseline="0" noProof="0" dirty="0">
              <a:ln>
                <a:noFill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Объект 6"/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uk-UA" sz="2400" b="1" i="1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Спілкування державною мовою.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uk-UA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Інформаційно-цифрова компетентність.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uk-UA" sz="2400" b="1" i="1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Уміння</a:t>
            </a:r>
            <a:r>
              <a:rPr kumimoji="0" lang="uk-UA" sz="2400" b="1" i="1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вчитися впродовж життя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uk-UA" sz="2400" b="1" i="1" u="none" strike="noStrike" kern="1200" cap="none" spc="0" normalizeH="0" noProof="0" dirty="0" smtClean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lvl="0" indent="-457200" algn="just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Ø"/>
              <a:defRPr/>
            </a:pPr>
            <a:r>
              <a:rPr lang="ru-RU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Екологічна</a:t>
            </a:r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грамотність</a:t>
            </a:r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здорове</a:t>
            </a:r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життя</a:t>
            </a:r>
            <a:r>
              <a:rPr lang="en-US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ru-RU" sz="2400" b="1" i="1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7609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203</TotalTime>
  <Words>1301</Words>
  <Application>Microsoft Office PowerPoint</Application>
  <PresentationFormat>Екран (4:3)</PresentationFormat>
  <Paragraphs>83</Paragraphs>
  <Slides>25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25</vt:i4>
      </vt:variant>
    </vt:vector>
  </HeadingPairs>
  <TitlesOfParts>
    <vt:vector size="32" baseType="lpstr">
      <vt:lpstr>Arial</vt:lpstr>
      <vt:lpstr>Calibri</vt:lpstr>
      <vt:lpstr>Calibri Light</vt:lpstr>
      <vt:lpstr>Symbol</vt:lpstr>
      <vt:lpstr>Times New Roman</vt:lpstr>
      <vt:lpstr>Wingdings</vt:lpstr>
      <vt:lpstr>Тема Office</vt:lpstr>
      <vt:lpstr>Освітня діяльність сучасного вчителя фізичної культури</vt:lpstr>
      <vt:lpstr>Презентація PowerPoint</vt:lpstr>
      <vt:lpstr>Навчальна програма </vt:lpstr>
      <vt:lpstr>Презентація PowerPoint</vt:lpstr>
      <vt:lpstr>Модулі </vt:lpstr>
      <vt:lpstr>Презентація PowerPoint</vt:lpstr>
      <vt:lpstr>Вимоги до сучасного уроку</vt:lpstr>
      <vt:lpstr>Презентація PowerPoint</vt:lpstr>
      <vt:lpstr>Компетентності на уроках</vt:lpstr>
      <vt:lpstr>Презентація PowerPoint</vt:lpstr>
      <vt:lpstr>Особистісні якості  сучасного учителя:</vt:lpstr>
      <vt:lpstr>Презентація PowerPoint</vt:lpstr>
      <vt:lpstr>Сучасний вчитель  повинен знати і вміти</vt:lpstr>
      <vt:lpstr>Ігрові технології на урок фізичної культури</vt:lpstr>
      <vt:lpstr>Функції ігрових форм: </vt:lpstr>
      <vt:lpstr>Використання інформаційних комп'ютерних технологій </vt:lpstr>
      <vt:lpstr>Презентація PowerPoint</vt:lpstr>
      <vt:lpstr>Презентація PowerPoint</vt:lpstr>
      <vt:lpstr>Оцінювання результатів навчання учнів</vt:lpstr>
      <vt:lpstr>Критерії оцінювання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Актуальні питання освітньої діяльності сучасного вчителя фізичної культури</dc:title>
  <dc:creator>Lenovo</dc:creator>
  <cp:lastModifiedBy>Boss</cp:lastModifiedBy>
  <cp:revision>16</cp:revision>
  <dcterms:created xsi:type="dcterms:W3CDTF">2023-02-21T13:51:10Z</dcterms:created>
  <dcterms:modified xsi:type="dcterms:W3CDTF">2023-02-28T19:19:03Z</dcterms:modified>
</cp:coreProperties>
</file>