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484" r:id="rId2"/>
    <p:sldId id="553" r:id="rId3"/>
    <p:sldId id="569" r:id="rId4"/>
    <p:sldId id="535" r:id="rId5"/>
    <p:sldId id="570" r:id="rId6"/>
    <p:sldId id="572" r:id="rId7"/>
    <p:sldId id="571" r:id="rId8"/>
    <p:sldId id="554" r:id="rId9"/>
    <p:sldId id="574" r:id="rId10"/>
    <p:sldId id="575" r:id="rId11"/>
    <p:sldId id="576" r:id="rId12"/>
    <p:sldId id="578" r:id="rId13"/>
    <p:sldId id="577" r:id="rId14"/>
    <p:sldId id="579" r:id="rId15"/>
    <p:sldId id="580" r:id="rId16"/>
    <p:sldId id="581" r:id="rId17"/>
    <p:sldId id="582" r:id="rId18"/>
    <p:sldId id="583" r:id="rId19"/>
    <p:sldId id="585" r:id="rId20"/>
    <p:sldId id="586" r:id="rId21"/>
    <p:sldId id="587" r:id="rId22"/>
    <p:sldId id="588" r:id="rId23"/>
    <p:sldId id="584" r:id="rId24"/>
    <p:sldId id="590" r:id="rId25"/>
    <p:sldId id="556" r:id="rId26"/>
    <p:sldId id="592" r:id="rId27"/>
    <p:sldId id="568" r:id="rId2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  <a:srgbClr val="142640"/>
    <a:srgbClr val="72DC7F"/>
    <a:srgbClr val="2DFF8C"/>
    <a:srgbClr val="316A30"/>
    <a:srgbClr val="CC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28" autoAdjust="0"/>
    <p:restoredTop sz="94706" autoAdjust="0"/>
  </p:normalViewPr>
  <p:slideViewPr>
    <p:cSldViewPr>
      <p:cViewPr>
        <p:scale>
          <a:sx n="66" d="100"/>
          <a:sy n="66" d="100"/>
        </p:scale>
        <p:origin x="-1224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5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059B5FE-7644-4AFE-B6E5-6C3590448108}" type="datetimeFigureOut">
              <a:rPr lang="uk-UA"/>
              <a:pPr>
                <a:defRPr/>
              </a:pPr>
              <a:t>17.03.2023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6C1B8A3-4021-4D2A-A1FF-5D53F50DA2E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9929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err="1" smtClean="0"/>
              <a:t>Лдпргшп.гоюлам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B8A3-4021-4D2A-A1FF-5D53F50DA2E9}" type="slidenum">
              <a:rPr lang="uk-UA" smtClean="0"/>
              <a:pPr>
                <a:defRPr/>
              </a:pPr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8785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B8A3-4021-4D2A-A1FF-5D53F50DA2E9}" type="slidenum">
              <a:rPr lang="uk-UA" smtClean="0"/>
              <a:pPr>
                <a:defRPr/>
              </a:pPr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461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B8A3-4021-4D2A-A1FF-5D53F50DA2E9}" type="slidenum">
              <a:rPr lang="uk-UA" smtClean="0"/>
              <a:pPr>
                <a:defRPr/>
              </a:pPr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152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B8A3-4021-4D2A-A1FF-5D53F50DA2E9}" type="slidenum">
              <a:rPr lang="uk-UA" smtClean="0"/>
              <a:pPr>
                <a:defRPr/>
              </a:pPr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895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2A5FF-4682-41FA-B029-602D779D1B5F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F6E80-0206-479A-BF7E-695017439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3AA3D-5A05-40A9-A6CA-1F0E6EA9B408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A7E95-6F7C-4DA5-89B2-28139046C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2C1F3-B0D4-4D14-B19A-AC360CF4135B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20539-64A1-4E19-8A42-A00FF6725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231D8-6148-4492-8596-2EB0C3D04F82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CF6D3-71E0-4E0D-A6D1-99337253B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F5E8F-2859-4BF1-A0DC-4A32F4EAD30F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AF44-559A-4DA0-96FD-CD6A9E382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9F153-2237-4F8B-B4DA-D7D916014D99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0A3F-8F67-4344-91B7-BE6275DD0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82C0B-DB07-40F1-AD70-FA4771092439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9F13-7B8D-4CB4-8066-00DFA7015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E66FD-1D35-4589-B353-703AB4B0A568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1D366-D796-49F1-B0CE-7DFC2F66C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570D0-2344-491B-8B9F-D60463F3798F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A95D4-AE10-43B3-AD9D-A4A3F891D9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E1EE-EEF2-4178-B0B9-2EE26C237C9A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236B6-D3AC-47D5-8F31-61749DF94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E74F7-A2A5-4EC5-8205-6D63474C1684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D429F-DEDD-4EB2-99D0-4C0152B5A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66D352-2EE0-4093-82AC-2B291930F079}" type="datetimeFigureOut">
              <a:rPr lang="ru-RU"/>
              <a:pPr>
                <a:defRPr/>
              </a:pPr>
              <a:t>17.03.2023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6907DA-C8E8-4830-A139-A596C4E82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A0ADD2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ct val="0"/>
        </a:spcAft>
        <a:buClr>
          <a:srgbClr val="A0ADD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fontAlgn="base">
        <a:spcBef>
          <a:spcPct val="20000"/>
        </a:spcBef>
        <a:spcAft>
          <a:spcPct val="0"/>
        </a:spcAft>
        <a:buClr>
          <a:srgbClr val="E6842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rgbClr val="84664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765175"/>
            <a:ext cx="388937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549275"/>
            <a:ext cx="285750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6" descr="Похожее 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86" y="-71440"/>
            <a:ext cx="9154801" cy="685800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4355974" y="2852936"/>
            <a:ext cx="4788026" cy="186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100" b="1" dirty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ЗАБЕЗПЕЧЕННЯ НАСТУПНОСТІ</a:t>
            </a:r>
            <a:endParaRPr lang="ru-RU" sz="2100" b="1" dirty="0">
              <a:solidFill>
                <a:srgbClr val="000099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100" b="1" dirty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У НАВЧАННІ УЧНІВ ПРИ ПЕРЕХОДІ ІЗ 4 </a:t>
            </a:r>
            <a:r>
              <a:rPr lang="uk-UA" sz="2100" b="1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ДО 5 КЛАСУ</a:t>
            </a:r>
            <a:r>
              <a:rPr lang="ru-RU" sz="2100" b="1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uk-UA" sz="2100" b="1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НУШ</a:t>
            </a:r>
            <a:endParaRPr lang="ru-RU" sz="2100" b="1" dirty="0">
              <a:solidFill>
                <a:srgbClr val="000099"/>
              </a:solidFill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5229225"/>
            <a:ext cx="4248472" cy="1139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l"/>
            <a:r>
              <a:rPr lang="uk-UA" b="1" dirty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Климко Лариса</a:t>
            </a:r>
            <a:r>
              <a:rPr lang="uk-UA" dirty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 </a:t>
            </a:r>
            <a:r>
              <a:rPr lang="uk-UA" b="1" dirty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Василівна, методист </a:t>
            </a:r>
            <a:r>
              <a:rPr lang="uk-UA" b="1" dirty="0" smtClean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лабораторії дошкільної та початкової освіти </a:t>
            </a:r>
            <a:r>
              <a:rPr lang="uk-UA" b="1" dirty="0" smtClean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Рівненського </a:t>
            </a:r>
            <a:r>
              <a:rPr lang="uk-UA" b="1" dirty="0">
                <a:solidFill>
                  <a:srgbClr val="000099"/>
                </a:solidFill>
                <a:latin typeface="Bahnschrift Light" pitchFamily="34" charset="0"/>
                <a:cs typeface="Arial" charset="0"/>
              </a:rPr>
              <a:t>ОІППО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6010" y="1844824"/>
            <a:ext cx="8130391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200" dirty="0" smtClean="0">
                <a:solidFill>
                  <a:srgbClr val="002060"/>
                </a:solidFill>
              </a:rPr>
              <a:t>адаптуватися </a:t>
            </a:r>
            <a:r>
              <a:rPr lang="uk-UA" sz="2200" dirty="0">
                <a:solidFill>
                  <a:srgbClr val="002060"/>
                </a:solidFill>
              </a:rPr>
              <a:t>до різних вимог </a:t>
            </a:r>
            <a:r>
              <a:rPr lang="uk-UA" sz="2200" dirty="0" err="1" smtClean="0">
                <a:solidFill>
                  <a:srgbClr val="002060"/>
                </a:solidFill>
              </a:rPr>
              <a:t>учителів-предметників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2525" y="2780928"/>
            <a:ext cx="8207375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допомогти у самоорганізації та самоконтролі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6010" y="3861048"/>
            <a:ext cx="828040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 smtClean="0">
                <a:solidFill>
                  <a:srgbClr val="002060"/>
                </a:solidFill>
              </a:rPr>
              <a:t>прийняти </a:t>
            </a:r>
            <a:r>
              <a:rPr lang="uk-UA" sz="2400" dirty="0">
                <a:solidFill>
                  <a:srgbClr val="002060"/>
                </a:solidFill>
              </a:rPr>
              <a:t>нову позицію – учня 5-го класу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7439" y="5157192"/>
            <a:ext cx="820896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допомогти дітям прийняти «нових» учителів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i="1" dirty="0" smtClean="0">
                <a:solidFill>
                  <a:srgbClr val="0033CC"/>
                </a:solidFill>
              </a:rPr>
              <a:t>ДЛЯ П’ЯТИКЛАСНИКІВ</a:t>
            </a:r>
            <a:endParaRPr lang="uk-UA" sz="24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06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6010" y="1844824"/>
            <a:ext cx="8130391" cy="115212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знизити рівень тривожності </a:t>
            </a:r>
            <a:r>
              <a:rPr lang="uk-UA" sz="2400" dirty="0" smtClean="0">
                <a:solidFill>
                  <a:srgbClr val="002060"/>
                </a:solidFill>
              </a:rPr>
              <a:t>вчителя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2525" y="3248980"/>
            <a:ext cx="8207375" cy="13321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створити доброзичливу </a:t>
            </a:r>
            <a:r>
              <a:rPr lang="uk-UA" sz="2400" dirty="0" smtClean="0">
                <a:solidFill>
                  <a:srgbClr val="002060"/>
                </a:solidFill>
              </a:rPr>
              <a:t>атмосферу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7439" y="4869160"/>
            <a:ext cx="8208962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допомогти вчителям швидше пізнати </a:t>
            </a:r>
            <a:r>
              <a:rPr lang="uk-UA" sz="2400" dirty="0" smtClean="0">
                <a:solidFill>
                  <a:srgbClr val="002060"/>
                </a:solidFill>
              </a:rPr>
              <a:t>дітей</a:t>
            </a: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i="1" dirty="0" smtClean="0">
                <a:solidFill>
                  <a:srgbClr val="0033CC"/>
                </a:solidFill>
              </a:rPr>
              <a:t>ДЛЯ ВЧИТЕЛІВ</a:t>
            </a:r>
            <a:endParaRPr lang="uk-UA" sz="24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05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6010" y="1844824"/>
            <a:ext cx="8130391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0099"/>
                </a:solidFill>
              </a:rPr>
              <a:t>зняти</a:t>
            </a:r>
            <a:r>
              <a:rPr lang="uk-UA" sz="2400" b="1" dirty="0">
                <a:solidFill>
                  <a:srgbClr val="000099"/>
                </a:solidFill>
              </a:rPr>
              <a:t> </a:t>
            </a:r>
            <a:r>
              <a:rPr lang="uk-UA" sz="2400" dirty="0" smtClean="0">
                <a:solidFill>
                  <a:srgbClr val="000099"/>
                </a:solidFill>
              </a:rPr>
              <a:t>напругу</a:t>
            </a:r>
            <a:endParaRPr lang="uk-UA" sz="2200" i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2525" y="2780928"/>
            <a:ext cx="8207375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0099"/>
                </a:solidFill>
              </a:rPr>
              <a:t>створити атмосферу співпраці</a:t>
            </a:r>
            <a:endParaRPr lang="uk-UA" sz="2400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6010" y="3861048"/>
            <a:ext cx="828040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0099"/>
                </a:solidFill>
              </a:rPr>
              <a:t>домовитися про способи </a:t>
            </a:r>
            <a:r>
              <a:rPr lang="uk-UA" sz="2400" dirty="0" smtClean="0">
                <a:solidFill>
                  <a:srgbClr val="000099"/>
                </a:solidFill>
              </a:rPr>
              <a:t>взаємодії</a:t>
            </a:r>
            <a:endParaRPr lang="uk-UA" sz="2200" i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7439" y="5157192"/>
            <a:ext cx="820896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0099"/>
                </a:solidFill>
              </a:rPr>
              <a:t>виявити сподівання </a:t>
            </a:r>
            <a:r>
              <a:rPr lang="uk-UA" sz="2400" dirty="0" smtClean="0">
                <a:solidFill>
                  <a:srgbClr val="000099"/>
                </a:solidFill>
              </a:rPr>
              <a:t>батьків</a:t>
            </a:r>
            <a:endParaRPr lang="uk-UA" sz="2400" b="1" i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i="1" dirty="0" smtClean="0">
                <a:solidFill>
                  <a:srgbClr val="0033CC"/>
                </a:solidFill>
              </a:rPr>
              <a:t>ДЛЯ БАТЬКІВ</a:t>
            </a:r>
            <a:endParaRPr lang="uk-UA" sz="24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00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1318654"/>
            <a:ext cx="8640960" cy="100811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endParaRPr lang="uk-UA" sz="2400" dirty="0" smtClean="0"/>
          </a:p>
          <a:p>
            <a:r>
              <a:rPr lang="uk-UA" sz="2400" dirty="0" smtClean="0">
                <a:solidFill>
                  <a:srgbClr val="002060"/>
                </a:solidFill>
              </a:rPr>
              <a:t>вироблення в закладі освіти єдиної адаптаційної програми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420888"/>
            <a:ext cx="8640960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створення класними керівниками власних програм </a:t>
            </a:r>
            <a:r>
              <a:rPr lang="uk-UA" sz="2400" dirty="0" smtClean="0">
                <a:solidFill>
                  <a:srgbClr val="002060"/>
                </a:solidFill>
              </a:rPr>
              <a:t>адаптації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3717032"/>
            <a:ext cx="864096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300" dirty="0">
                <a:solidFill>
                  <a:srgbClr val="002060"/>
                </a:solidFill>
              </a:rPr>
              <a:t>забезпечення адміністрацією закладу освіти організаційних </a:t>
            </a:r>
            <a:r>
              <a:rPr lang="uk-UA" sz="2300" dirty="0" smtClean="0">
                <a:solidFill>
                  <a:srgbClr val="002060"/>
                </a:solidFill>
              </a:rPr>
              <a:t>умов</a:t>
            </a:r>
            <a:endParaRPr lang="uk-UA" sz="23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1520" y="5589240"/>
            <a:ext cx="864096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проведення підсумково-педагогічних </a:t>
            </a:r>
            <a:r>
              <a:rPr lang="uk-UA" sz="2400" dirty="0" smtClean="0">
                <a:solidFill>
                  <a:srgbClr val="002060"/>
                </a:solidFill>
              </a:rPr>
              <a:t>нарад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i="1" dirty="0" smtClean="0">
                <a:solidFill>
                  <a:srgbClr val="0033CC"/>
                </a:solidFill>
              </a:rPr>
              <a:t>ЕТАПИ УСПІШНОЇ АДАПТАЦІЇ</a:t>
            </a:r>
            <a:endParaRPr lang="uk-UA" sz="2400" b="1" i="1" dirty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4542130"/>
            <a:ext cx="8640960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проведення батьківських </a:t>
            </a:r>
            <a:r>
              <a:rPr lang="uk-UA" sz="2400" dirty="0" smtClean="0">
                <a:solidFill>
                  <a:srgbClr val="002060"/>
                </a:solidFill>
              </a:rPr>
              <a:t>зборів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07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95536" y="1700808"/>
            <a:ext cx="8380479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допомагає будувати освітню роботу </a:t>
            </a:r>
            <a:r>
              <a:rPr lang="uk-UA" sz="2400" dirty="0" smtClean="0">
                <a:solidFill>
                  <a:srgbClr val="002060"/>
                </a:solidFill>
              </a:rPr>
              <a:t>системно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3284984"/>
            <a:ext cx="8380479" cy="10103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дозволяє своєчасно виправити виявлені недоліки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043608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ЦІННІСТЬ ПРОГРАМИ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7" y="4797152"/>
            <a:ext cx="838047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рухає вперед творчу думку вчителя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16178" y="1484784"/>
            <a:ext cx="8243887" cy="50405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відносини між однокласниками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898" y="2204864"/>
            <a:ext cx="8264053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нові вимоги вчителів у 5-му класі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6178" y="5085184"/>
            <a:ext cx="8337078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недотримання правил класного колективу</a:t>
            </a:r>
            <a:endParaRPr lang="uk-UA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7921" y="3645024"/>
            <a:ext cx="8280400" cy="5418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проблема стосунків між хлопцями та дівчатами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8438" y="4365104"/>
            <a:ext cx="8315722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невідомий зміст навчання предметів за освітніми галузями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496013" y="188640"/>
            <a:ext cx="8036427" cy="108012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>
                <a:solidFill>
                  <a:srgbClr val="002060"/>
                </a:solidFill>
              </a:rPr>
              <a:t>МІКРОДОСЛІДЖЕННЯ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uk-UA" dirty="0" smtClean="0">
                <a:solidFill>
                  <a:srgbClr val="0033CC"/>
                </a:solidFill>
              </a:rPr>
              <a:t>ВИВЧЕННЯ ТРУДНОЩІВ АДАПТАЦІЇ УЧНІВ У СФОРМОВАНОМУ КЛАСІ</a:t>
            </a:r>
            <a:endParaRPr lang="uk-UA" b="1" dirty="0" smtClean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898" y="2924944"/>
            <a:ext cx="826405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особистість класного керівника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1898" y="5805264"/>
            <a:ext cx="8337078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невміння проявити себе</a:t>
            </a:r>
            <a:endParaRPr lang="uk-UA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0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172877" y="1246196"/>
            <a:ext cx="8784976" cy="4784378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Bahnschrift SemiBold Condensed" pitchFamily="34" charset="0"/>
              </a:rPr>
              <a:t>ПСИХОЛОГО-ПЕДАГОГІЧНИЙ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Bahnschrift SemiBold Condensed" pitchFamily="34" charset="0"/>
            </a:endParaRPr>
          </a:p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Bahnschrift SemiBold Condensed" pitchFamily="34" charset="0"/>
              </a:rPr>
              <a:t>КОНСИЛІУМ ЯК ФОРМА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Bahnschrift SemiBold Condensed" pitchFamily="34" charset="0"/>
              </a:rPr>
              <a:t> </a:t>
            </a:r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Bahnschrift SemiBold Condensed" pitchFamily="34" charset="0"/>
              </a:rPr>
              <a:t>ПСИХОКОРЕКЦІЙНОЇ</a:t>
            </a:r>
            <a:endParaRPr lang="en-US" sz="3200" dirty="0" smtClean="0">
              <a:solidFill>
                <a:schemeClr val="tx2">
                  <a:lumMod val="50000"/>
                </a:schemeClr>
              </a:solidFill>
              <a:latin typeface="Bahnschrift SemiBold Condensed" pitchFamily="34" charset="0"/>
            </a:endParaRPr>
          </a:p>
          <a:p>
            <a:r>
              <a:rPr lang="uk-UA" sz="3200" b="1" dirty="0" smtClean="0">
                <a:solidFill>
                  <a:schemeClr val="tx2">
                    <a:lumMod val="50000"/>
                  </a:schemeClr>
                </a:solidFill>
                <a:latin typeface="Bahnschrift SemiBold Condensed" pitchFamily="34" charset="0"/>
              </a:rPr>
              <a:t>РОБОТИ</a:t>
            </a:r>
          </a:p>
          <a:p>
            <a:endParaRPr lang="ru-RU" sz="3200" b="1" dirty="0">
              <a:solidFill>
                <a:schemeClr val="tx2">
                  <a:lumMod val="50000"/>
                </a:schemeClr>
              </a:solidFill>
              <a:latin typeface="Bahnschrift SemiBold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19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81760" y="1916832"/>
            <a:ext cx="8380479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виявлення характеру і причин відхилень у поведінці та навчанні учнів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3573016"/>
            <a:ext cx="8380479" cy="10103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розробка програми виховних заходів із метою корекції розвитку учнів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611560" y="332656"/>
            <a:ext cx="7920880" cy="115212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ЗАВДАННЯ КОНСИЛІУМУ 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5612" y="5013176"/>
            <a:ext cx="8380478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консультація щодо вирішення складних конфліктних ситуацій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9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95536" y="1700808"/>
            <a:ext cx="8380479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допомогти вчителям з різних сторін підійти до оцінки інтелектуального розвитку учня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8655" y="2996952"/>
            <a:ext cx="8380479" cy="101039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показати складність і неоднозначність проявів </a:t>
            </a:r>
            <a:r>
              <a:rPr lang="uk-UA" sz="2400" dirty="0" smtClean="0">
                <a:solidFill>
                  <a:srgbClr val="002060"/>
                </a:solidFill>
              </a:rPr>
              <a:t>його поведінки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611560" y="332656"/>
            <a:ext cx="7920880" cy="115212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ЗАВДАННЯ ПРАКТИЧНОГО ПСИХОЛОГА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8656" y="4168559"/>
            <a:ext cx="838047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висвітлити проблеми самооцінки, мотивації, особливостей </a:t>
            </a:r>
            <a:r>
              <a:rPr lang="uk-UA" sz="2400" dirty="0" smtClean="0">
                <a:solidFill>
                  <a:srgbClr val="002060"/>
                </a:solidFill>
              </a:rPr>
              <a:t>інтересів учня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376" y="5445224"/>
            <a:ext cx="838047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найголовніше – забезпечити підхід до дитини за принципом НУШ – </a:t>
            </a:r>
            <a:r>
              <a:rPr lang="uk-UA" sz="2400" dirty="0" err="1">
                <a:solidFill>
                  <a:srgbClr val="002060"/>
                </a:solidFill>
              </a:rPr>
              <a:t>дитиноцентризм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3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rc 3"/>
          <p:cNvSpPr>
            <a:spLocks/>
          </p:cNvSpPr>
          <p:nvPr/>
        </p:nvSpPr>
        <p:spPr bwMode="gray">
          <a:xfrm>
            <a:off x="323850" y="4292600"/>
            <a:ext cx="2244725" cy="2565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5" name="AutoShape 6"/>
          <p:cNvSpPr>
            <a:spLocks noChangeArrowheads="1"/>
          </p:cNvSpPr>
          <p:nvPr/>
        </p:nvSpPr>
        <p:spPr bwMode="black">
          <a:xfrm>
            <a:off x="1943100" y="3727450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6" name="AutoShape 7"/>
          <p:cNvSpPr>
            <a:spLocks noChangeArrowheads="1"/>
          </p:cNvSpPr>
          <p:nvPr/>
        </p:nvSpPr>
        <p:spPr bwMode="black">
          <a:xfrm>
            <a:off x="2882900" y="442277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7" name="AutoShape 8"/>
          <p:cNvSpPr>
            <a:spLocks noChangeArrowheads="1"/>
          </p:cNvSpPr>
          <p:nvPr/>
        </p:nvSpPr>
        <p:spPr bwMode="black">
          <a:xfrm>
            <a:off x="2992438" y="583882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8" name="Line 9"/>
          <p:cNvSpPr>
            <a:spLocks noChangeShapeType="1"/>
          </p:cNvSpPr>
          <p:nvPr/>
        </p:nvSpPr>
        <p:spPr bwMode="gray">
          <a:xfrm flipH="1">
            <a:off x="304800" y="3937000"/>
            <a:ext cx="1665288" cy="2878138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19" name="Line 10"/>
          <p:cNvSpPr>
            <a:spLocks noChangeShapeType="1"/>
          </p:cNvSpPr>
          <p:nvPr/>
        </p:nvSpPr>
        <p:spPr bwMode="gray">
          <a:xfrm flipH="1">
            <a:off x="296863" y="5264150"/>
            <a:ext cx="2700337" cy="10636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0" name="Line 11"/>
          <p:cNvSpPr>
            <a:spLocks noChangeShapeType="1"/>
          </p:cNvSpPr>
          <p:nvPr/>
        </p:nvSpPr>
        <p:spPr bwMode="black">
          <a:xfrm flipH="1">
            <a:off x="0" y="2909888"/>
            <a:ext cx="1843088" cy="37195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1" name="Line 12"/>
          <p:cNvSpPr>
            <a:spLocks noChangeShapeType="1"/>
          </p:cNvSpPr>
          <p:nvPr/>
        </p:nvSpPr>
        <p:spPr bwMode="black">
          <a:xfrm flipH="1">
            <a:off x="504825" y="3938588"/>
            <a:ext cx="2309813" cy="30591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2" name="Line 13"/>
          <p:cNvSpPr>
            <a:spLocks noChangeShapeType="1"/>
          </p:cNvSpPr>
          <p:nvPr/>
        </p:nvSpPr>
        <p:spPr bwMode="black">
          <a:xfrm flipH="1">
            <a:off x="1588" y="5953125"/>
            <a:ext cx="2990850" cy="1397000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3" name="Arc 15"/>
          <p:cNvSpPr>
            <a:spLocks/>
          </p:cNvSpPr>
          <p:nvPr/>
        </p:nvSpPr>
        <p:spPr bwMode="gray">
          <a:xfrm>
            <a:off x="60325" y="4581525"/>
            <a:ext cx="2509838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50195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24" name="Line 16"/>
          <p:cNvSpPr>
            <a:spLocks noChangeShapeType="1"/>
          </p:cNvSpPr>
          <p:nvPr/>
        </p:nvSpPr>
        <p:spPr bwMode="gray">
          <a:xfrm flipH="1">
            <a:off x="409575" y="4529138"/>
            <a:ext cx="2532063" cy="26257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5" name="Arc 17"/>
          <p:cNvSpPr>
            <a:spLocks/>
          </p:cNvSpPr>
          <p:nvPr/>
        </p:nvSpPr>
        <p:spPr bwMode="gray">
          <a:xfrm>
            <a:off x="179388" y="4445000"/>
            <a:ext cx="2468562" cy="2413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8447" name="Text Box 25"/>
          <p:cNvSpPr txBox="1">
            <a:spLocks noChangeArrowheads="1"/>
          </p:cNvSpPr>
          <p:nvPr/>
        </p:nvSpPr>
        <p:spPr bwMode="black">
          <a:xfrm>
            <a:off x="2847975" y="1846263"/>
            <a:ext cx="402828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r>
              <a:rPr lang="uk-UA" sz="2400" dirty="0">
                <a:solidFill>
                  <a:srgbClr val="002060"/>
                </a:solidFill>
              </a:rPr>
              <a:t>д</a:t>
            </a:r>
            <a:r>
              <a:rPr lang="uk-UA" sz="2400" dirty="0" smtClean="0">
                <a:solidFill>
                  <a:srgbClr val="002060"/>
                </a:solidFill>
              </a:rPr>
              <a:t>іагностична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448" name="Text Box 29"/>
          <p:cNvSpPr txBox="1">
            <a:spLocks noChangeArrowheads="1"/>
          </p:cNvSpPr>
          <p:nvPr/>
        </p:nvSpPr>
        <p:spPr bwMode="black">
          <a:xfrm>
            <a:off x="3851920" y="3265488"/>
            <a:ext cx="33843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>
                <a:solidFill>
                  <a:srgbClr val="002060"/>
                </a:solidFill>
              </a:rPr>
              <a:t>р</a:t>
            </a:r>
            <a:r>
              <a:rPr lang="uk-UA" sz="2400" dirty="0" smtClean="0">
                <a:solidFill>
                  <a:srgbClr val="002060"/>
                </a:solidFill>
              </a:rPr>
              <a:t>еабілітаційна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449" name="Text Box 33"/>
          <p:cNvSpPr txBox="1">
            <a:spLocks noChangeArrowheads="1"/>
          </p:cNvSpPr>
          <p:nvPr/>
        </p:nvSpPr>
        <p:spPr bwMode="black">
          <a:xfrm>
            <a:off x="4139952" y="4797425"/>
            <a:ext cx="26642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 err="1">
                <a:solidFill>
                  <a:srgbClr val="002060"/>
                </a:solidFill>
              </a:rPr>
              <a:t>к</a:t>
            </a:r>
            <a:r>
              <a:rPr lang="uk-UA" sz="2400" dirty="0" err="1" smtClean="0">
                <a:solidFill>
                  <a:srgbClr val="002060"/>
                </a:solidFill>
              </a:rPr>
              <a:t>орекційна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gray">
          <a:xfrm>
            <a:off x="1779588" y="2179638"/>
            <a:ext cx="730250" cy="730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000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gray">
          <a:xfrm rot="802016">
            <a:off x="2692400" y="3441700"/>
            <a:ext cx="598488" cy="598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28627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gray">
          <a:xfrm rot="3116201">
            <a:off x="3099550" y="4902773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80" name="Rectangle 4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8701" y="260648"/>
            <a:ext cx="8545513" cy="810518"/>
          </a:xfrm>
          <a:solidFill>
            <a:srgbClr val="99CCFF"/>
          </a:solidFill>
        </p:spPr>
        <p:txBody>
          <a:bodyPr wrap="square" lIns="121899" tIns="60949" rIns="121899" bIns="60949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>     </a:t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uk-UA" b="0" dirty="0" smtClean="0">
                <a:solidFill>
                  <a:srgbClr val="000099"/>
                </a:solidFill>
              </a:rPr>
              <a:t>ФУНКЦІЇ </a:t>
            </a:r>
            <a:r>
              <a:rPr lang="uk-UA" b="0" dirty="0">
                <a:solidFill>
                  <a:srgbClr val="000099"/>
                </a:solidFill>
              </a:rPr>
              <a:t>КОНСИЛІУМУ </a:t>
            </a:r>
            <a:r>
              <a:rPr lang="uk-UA" dirty="0" smtClean="0">
                <a:ln>
                  <a:noFill/>
                </a:ln>
                <a:solidFill>
                  <a:srgbClr val="000099"/>
                </a:solidFill>
              </a:rPr>
              <a:t> </a:t>
            </a:r>
            <a:endParaRPr lang="en-US" dirty="0" smtClean="0">
              <a:ln>
                <a:noFill/>
              </a:ln>
              <a:solidFill>
                <a:srgbClr val="000099"/>
              </a:solidFill>
              <a:latin typeface="Calibri" pitchFamily="34" charset="0"/>
            </a:endParaRPr>
          </a:p>
        </p:txBody>
      </p:sp>
      <p:grpSp>
        <p:nvGrpSpPr>
          <p:cNvPr id="64533" name="Group 45"/>
          <p:cNvGrpSpPr>
            <a:grpSpLocks/>
          </p:cNvGrpSpPr>
          <p:nvPr/>
        </p:nvGrpSpPr>
        <p:grpSpPr bwMode="auto">
          <a:xfrm>
            <a:off x="179388" y="4508500"/>
            <a:ext cx="1878012" cy="1946275"/>
            <a:chOff x="482" y="1851"/>
            <a:chExt cx="860" cy="796"/>
          </a:xfrm>
        </p:grpSpPr>
        <p:sp>
          <p:nvSpPr>
            <p:cNvPr id="64534" name="Freeform 46"/>
            <p:cNvSpPr>
              <a:spLocks/>
            </p:cNvSpPr>
            <p:nvPr/>
          </p:nvSpPr>
          <p:spPr bwMode="gray">
            <a:xfrm>
              <a:off x="567" y="2464"/>
              <a:ext cx="335" cy="173"/>
            </a:xfrm>
            <a:custGeom>
              <a:avLst/>
              <a:gdLst>
                <a:gd name="T0" fmla="*/ 0 w 335"/>
                <a:gd name="T1" fmla="*/ 166 h 173"/>
                <a:gd name="T2" fmla="*/ 58 w 335"/>
                <a:gd name="T3" fmla="*/ 173 h 173"/>
                <a:gd name="T4" fmla="*/ 297 w 335"/>
                <a:gd name="T5" fmla="*/ 32 h 173"/>
                <a:gd name="T6" fmla="*/ 289 w 335"/>
                <a:gd name="T7" fmla="*/ 8 h 173"/>
                <a:gd name="T8" fmla="*/ 223 w 335"/>
                <a:gd name="T9" fmla="*/ 26 h 173"/>
                <a:gd name="T10" fmla="*/ 0 w 335"/>
                <a:gd name="T11" fmla="*/ 166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5" name="Freeform 47"/>
            <p:cNvSpPr>
              <a:spLocks/>
            </p:cNvSpPr>
            <p:nvPr/>
          </p:nvSpPr>
          <p:spPr bwMode="gray">
            <a:xfrm>
              <a:off x="797" y="2401"/>
              <a:ext cx="367" cy="170"/>
            </a:xfrm>
            <a:custGeom>
              <a:avLst/>
              <a:gdLst>
                <a:gd name="T0" fmla="*/ 0 w 367"/>
                <a:gd name="T1" fmla="*/ 158 h 170"/>
                <a:gd name="T2" fmla="*/ 80 w 367"/>
                <a:gd name="T3" fmla="*/ 170 h 170"/>
                <a:gd name="T4" fmla="*/ 332 w 367"/>
                <a:gd name="T5" fmla="*/ 37 h 170"/>
                <a:gd name="T6" fmla="*/ 292 w 367"/>
                <a:gd name="T7" fmla="*/ 1 h 170"/>
                <a:gd name="T8" fmla="*/ 230 w 367"/>
                <a:gd name="T9" fmla="*/ 29 h 170"/>
                <a:gd name="T10" fmla="*/ 0 w 367"/>
                <a:gd name="T11" fmla="*/ 158 h 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7" h="170">
                  <a:moveTo>
                    <a:pt x="0" y="158"/>
                  </a:moveTo>
                  <a:lnTo>
                    <a:pt x="80" y="170"/>
                  </a:lnTo>
                  <a:lnTo>
                    <a:pt x="332" y="37"/>
                  </a:lnTo>
                  <a:cubicBezTo>
                    <a:pt x="367" y="9"/>
                    <a:pt x="309" y="2"/>
                    <a:pt x="292" y="1"/>
                  </a:cubicBezTo>
                  <a:cubicBezTo>
                    <a:pt x="280" y="0"/>
                    <a:pt x="279" y="3"/>
                    <a:pt x="230" y="29"/>
                  </a:cubicBezTo>
                  <a:lnTo>
                    <a:pt x="0" y="158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6" name="Freeform 48"/>
            <p:cNvSpPr>
              <a:spLocks/>
            </p:cNvSpPr>
            <p:nvPr/>
          </p:nvSpPr>
          <p:spPr bwMode="gray">
            <a:xfrm>
              <a:off x="1035" y="2504"/>
              <a:ext cx="307" cy="143"/>
            </a:xfrm>
            <a:custGeom>
              <a:avLst/>
              <a:gdLst>
                <a:gd name="T0" fmla="*/ 0 w 307"/>
                <a:gd name="T1" fmla="*/ 134 h 143"/>
                <a:gd name="T2" fmla="*/ 66 w 307"/>
                <a:gd name="T3" fmla="*/ 143 h 143"/>
                <a:gd name="T4" fmla="*/ 282 w 307"/>
                <a:gd name="T5" fmla="*/ 35 h 143"/>
                <a:gd name="T6" fmla="*/ 219 w 307"/>
                <a:gd name="T7" fmla="*/ 17 h 143"/>
                <a:gd name="T8" fmla="*/ 0 w 307"/>
                <a:gd name="T9" fmla="*/ 134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7" h="143">
                  <a:moveTo>
                    <a:pt x="0" y="134"/>
                  </a:moveTo>
                  <a:lnTo>
                    <a:pt x="66" y="143"/>
                  </a:lnTo>
                  <a:lnTo>
                    <a:pt x="282" y="35"/>
                  </a:lnTo>
                  <a:cubicBezTo>
                    <a:pt x="307" y="14"/>
                    <a:pt x="266" y="0"/>
                    <a:pt x="219" y="17"/>
                  </a:cubicBezTo>
                  <a:lnTo>
                    <a:pt x="0" y="134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7" name="Freeform 49"/>
            <p:cNvSpPr>
              <a:spLocks/>
            </p:cNvSpPr>
            <p:nvPr/>
          </p:nvSpPr>
          <p:spPr bwMode="gray">
            <a:xfrm>
              <a:off x="482" y="2066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8" name="Freeform 50"/>
            <p:cNvSpPr>
              <a:spLocks/>
            </p:cNvSpPr>
            <p:nvPr/>
          </p:nvSpPr>
          <p:spPr bwMode="gray">
            <a:xfrm>
              <a:off x="698" y="1851"/>
              <a:ext cx="282" cy="716"/>
            </a:xfrm>
            <a:custGeom>
              <a:avLst/>
              <a:gdLst>
                <a:gd name="T0" fmla="*/ 1030 w 224"/>
                <a:gd name="T1" fmla="*/ 1003 h 569"/>
                <a:gd name="T2" fmla="*/ 736 w 224"/>
                <a:gd name="T3" fmla="*/ 496 h 569"/>
                <a:gd name="T4" fmla="*/ 1201 w 224"/>
                <a:gd name="T5" fmla="*/ 1 h 569"/>
                <a:gd name="T6" fmla="*/ 1708 w 224"/>
                <a:gd name="T7" fmla="*/ 516 h 569"/>
                <a:gd name="T8" fmla="*/ 1351 w 224"/>
                <a:gd name="T9" fmla="*/ 1003 h 569"/>
                <a:gd name="T10" fmla="*/ 1341 w 224"/>
                <a:gd name="T11" fmla="*/ 1233 h 569"/>
                <a:gd name="T12" fmla="*/ 2089 w 224"/>
                <a:gd name="T13" fmla="*/ 1440 h 569"/>
                <a:gd name="T14" fmla="*/ 2211 w 224"/>
                <a:gd name="T15" fmla="*/ 2028 h 569"/>
                <a:gd name="T16" fmla="*/ 2173 w 224"/>
                <a:gd name="T17" fmla="*/ 3192 h 569"/>
                <a:gd name="T18" fmla="*/ 2089 w 224"/>
                <a:gd name="T19" fmla="*/ 3630 h 569"/>
                <a:gd name="T20" fmla="*/ 1966 w 224"/>
                <a:gd name="T21" fmla="*/ 3069 h 569"/>
                <a:gd name="T22" fmla="*/ 1872 w 224"/>
                <a:gd name="T23" fmla="*/ 2012 h 569"/>
                <a:gd name="T24" fmla="*/ 1701 w 224"/>
                <a:gd name="T25" fmla="*/ 3192 h 569"/>
                <a:gd name="T26" fmla="*/ 1436 w 224"/>
                <a:gd name="T27" fmla="*/ 5668 h 569"/>
                <a:gd name="T28" fmla="*/ 773 w 224"/>
                <a:gd name="T29" fmla="*/ 5627 h 569"/>
                <a:gd name="T30" fmla="*/ 496 w 224"/>
                <a:gd name="T31" fmla="*/ 3238 h 569"/>
                <a:gd name="T32" fmla="*/ 332 w 224"/>
                <a:gd name="T33" fmla="*/ 2074 h 569"/>
                <a:gd name="T34" fmla="*/ 245 w 224"/>
                <a:gd name="T35" fmla="*/ 3088 h 569"/>
                <a:gd name="T36" fmla="*/ 121 w 224"/>
                <a:gd name="T37" fmla="*/ 3630 h 569"/>
                <a:gd name="T38" fmla="*/ 1 w 224"/>
                <a:gd name="T39" fmla="*/ 3039 h 569"/>
                <a:gd name="T40" fmla="*/ 74 w 224"/>
                <a:gd name="T41" fmla="*/ 1833 h 569"/>
                <a:gd name="T42" fmla="*/ 233 w 224"/>
                <a:gd name="T43" fmla="*/ 1389 h 569"/>
                <a:gd name="T44" fmla="*/ 1017 w 224"/>
                <a:gd name="T45" fmla="*/ 1233 h 569"/>
                <a:gd name="T46" fmla="*/ 1030 w 224"/>
                <a:gd name="T47" fmla="*/ 1003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9" name="Freeform 51"/>
            <p:cNvSpPr>
              <a:spLocks/>
            </p:cNvSpPr>
            <p:nvPr/>
          </p:nvSpPr>
          <p:spPr bwMode="gray">
            <a:xfrm>
              <a:off x="956" y="2078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090000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323850" y="981075"/>
            <a:ext cx="8496300" cy="5072063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2400" b="1" dirty="0">
                <a:solidFill>
                  <a:srgbClr val="002060"/>
                </a:solidFill>
              </a:rPr>
              <a:t> </a:t>
            </a:r>
            <a:r>
              <a:rPr lang="uk-UA" sz="2800" b="1" i="1" dirty="0" smtClean="0">
                <a:solidFill>
                  <a:srgbClr val="002060"/>
                </a:solidFill>
              </a:rPr>
              <a:t>Перехід </a:t>
            </a:r>
            <a:r>
              <a:rPr lang="uk-UA" sz="2800" b="1" i="1" dirty="0">
                <a:solidFill>
                  <a:srgbClr val="002060"/>
                </a:solidFill>
              </a:rPr>
              <a:t>учнів із 4-го класу до </a:t>
            </a:r>
            <a:r>
              <a:rPr lang="uk-UA" sz="2800" b="1" i="1" dirty="0" smtClean="0">
                <a:solidFill>
                  <a:srgbClr val="002060"/>
                </a:solidFill>
              </a:rPr>
              <a:t> 5-го </a:t>
            </a:r>
            <a:r>
              <a:rPr lang="uk-UA" sz="2800" b="1" i="1" dirty="0">
                <a:solidFill>
                  <a:srgbClr val="002060"/>
                </a:solidFill>
              </a:rPr>
              <a:t>справедливо вважається кризовим періодом. </a:t>
            </a:r>
            <a:endParaRPr lang="uk-UA" sz="2800" b="1" i="1" dirty="0" smtClean="0">
              <a:solidFill>
                <a:srgbClr val="002060"/>
              </a:solidFill>
            </a:endParaRPr>
          </a:p>
          <a:p>
            <a:r>
              <a:rPr lang="uk-UA" sz="3200" i="1" dirty="0">
                <a:solidFill>
                  <a:srgbClr val="142640"/>
                </a:solidFill>
              </a:rPr>
              <a:t> </a:t>
            </a:r>
            <a:endParaRPr lang="ru-RU" sz="3200" i="1" dirty="0">
              <a:solidFill>
                <a:srgbClr val="1426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rc 3"/>
          <p:cNvSpPr>
            <a:spLocks/>
          </p:cNvSpPr>
          <p:nvPr/>
        </p:nvSpPr>
        <p:spPr bwMode="gray">
          <a:xfrm>
            <a:off x="323850" y="4292600"/>
            <a:ext cx="2244725" cy="2565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5" name="AutoShape 6"/>
          <p:cNvSpPr>
            <a:spLocks noChangeArrowheads="1"/>
          </p:cNvSpPr>
          <p:nvPr/>
        </p:nvSpPr>
        <p:spPr bwMode="black">
          <a:xfrm>
            <a:off x="1943100" y="3727450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6" name="AutoShape 7"/>
          <p:cNvSpPr>
            <a:spLocks noChangeArrowheads="1"/>
          </p:cNvSpPr>
          <p:nvPr/>
        </p:nvSpPr>
        <p:spPr bwMode="black">
          <a:xfrm>
            <a:off x="2882900" y="442277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7" name="AutoShape 8"/>
          <p:cNvSpPr>
            <a:spLocks noChangeArrowheads="1"/>
          </p:cNvSpPr>
          <p:nvPr/>
        </p:nvSpPr>
        <p:spPr bwMode="black">
          <a:xfrm>
            <a:off x="3105944" y="599022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8" name="Line 9"/>
          <p:cNvSpPr>
            <a:spLocks noChangeShapeType="1"/>
          </p:cNvSpPr>
          <p:nvPr/>
        </p:nvSpPr>
        <p:spPr bwMode="gray">
          <a:xfrm flipH="1">
            <a:off x="304800" y="3937000"/>
            <a:ext cx="1665288" cy="2878138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19" name="Line 10"/>
          <p:cNvSpPr>
            <a:spLocks noChangeShapeType="1"/>
          </p:cNvSpPr>
          <p:nvPr/>
        </p:nvSpPr>
        <p:spPr bwMode="gray">
          <a:xfrm flipH="1">
            <a:off x="296863" y="5264150"/>
            <a:ext cx="2700337" cy="10636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0" name="Line 11"/>
          <p:cNvSpPr>
            <a:spLocks noChangeShapeType="1"/>
          </p:cNvSpPr>
          <p:nvPr/>
        </p:nvSpPr>
        <p:spPr bwMode="black">
          <a:xfrm flipH="1">
            <a:off x="0" y="2909888"/>
            <a:ext cx="1843088" cy="37195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1" name="Line 12"/>
          <p:cNvSpPr>
            <a:spLocks noChangeShapeType="1"/>
          </p:cNvSpPr>
          <p:nvPr/>
        </p:nvSpPr>
        <p:spPr bwMode="black">
          <a:xfrm flipH="1">
            <a:off x="504825" y="3938588"/>
            <a:ext cx="2309813" cy="30591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2" name="Line 13"/>
          <p:cNvSpPr>
            <a:spLocks noChangeShapeType="1"/>
          </p:cNvSpPr>
          <p:nvPr/>
        </p:nvSpPr>
        <p:spPr bwMode="black">
          <a:xfrm flipH="1">
            <a:off x="105461" y="6154650"/>
            <a:ext cx="3017902" cy="1358988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3" name="Arc 15"/>
          <p:cNvSpPr>
            <a:spLocks/>
          </p:cNvSpPr>
          <p:nvPr/>
        </p:nvSpPr>
        <p:spPr bwMode="gray">
          <a:xfrm>
            <a:off x="60325" y="4581525"/>
            <a:ext cx="2509838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50195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24" name="Line 16"/>
          <p:cNvSpPr>
            <a:spLocks noChangeShapeType="1"/>
          </p:cNvSpPr>
          <p:nvPr/>
        </p:nvSpPr>
        <p:spPr bwMode="gray">
          <a:xfrm flipH="1">
            <a:off x="409575" y="4529138"/>
            <a:ext cx="2532063" cy="26257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5" name="Arc 17"/>
          <p:cNvSpPr>
            <a:spLocks/>
          </p:cNvSpPr>
          <p:nvPr/>
        </p:nvSpPr>
        <p:spPr bwMode="gray">
          <a:xfrm>
            <a:off x="179388" y="4445000"/>
            <a:ext cx="2468562" cy="2413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8447" name="Text Box 25"/>
          <p:cNvSpPr txBox="1">
            <a:spLocks noChangeArrowheads="1"/>
          </p:cNvSpPr>
          <p:nvPr/>
        </p:nvSpPr>
        <p:spPr bwMode="black">
          <a:xfrm>
            <a:off x="2847975" y="1846263"/>
            <a:ext cx="40282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r>
              <a:rPr lang="uk-UA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повага до особистості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Text Box 29"/>
          <p:cNvSpPr txBox="1">
            <a:spLocks noChangeArrowheads="1"/>
          </p:cNvSpPr>
          <p:nvPr/>
        </p:nvSpPr>
        <p:spPr bwMode="black">
          <a:xfrm>
            <a:off x="3832668" y="3066055"/>
            <a:ext cx="4339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>
                <a:solidFill>
                  <a:srgbClr val="002060"/>
                </a:solidFill>
              </a:rPr>
              <a:t>опір позитивного визначення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449" name="Text Box 33"/>
          <p:cNvSpPr txBox="1">
            <a:spLocks noChangeArrowheads="1"/>
          </p:cNvSpPr>
          <p:nvPr/>
        </p:nvSpPr>
        <p:spPr bwMode="black">
          <a:xfrm>
            <a:off x="3995936" y="4422775"/>
            <a:ext cx="39604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>
                <a:solidFill>
                  <a:srgbClr val="002060"/>
                </a:solidFill>
              </a:rPr>
              <a:t>«не зашкодь»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gray">
          <a:xfrm>
            <a:off x="1779588" y="2179638"/>
            <a:ext cx="730250" cy="730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000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gray">
          <a:xfrm rot="802016">
            <a:off x="2692400" y="3441700"/>
            <a:ext cx="598488" cy="598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28627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gray">
          <a:xfrm rot="3116201">
            <a:off x="3099550" y="4902773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80" name="Rectangle 4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8701" y="260648"/>
            <a:ext cx="8545513" cy="810518"/>
          </a:xfrm>
          <a:solidFill>
            <a:srgbClr val="99CCFF"/>
          </a:solidFill>
        </p:spPr>
        <p:txBody>
          <a:bodyPr wrap="square" lIns="121899" tIns="60949" rIns="121899" bIns="60949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>     </a:t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uk-UA" b="0" dirty="0" smtClean="0">
                <a:solidFill>
                  <a:srgbClr val="002060"/>
                </a:solidFill>
              </a:rPr>
              <a:t>ПРИНЦИПИ </a:t>
            </a:r>
            <a:r>
              <a:rPr lang="uk-UA" b="0" dirty="0">
                <a:solidFill>
                  <a:srgbClr val="002060"/>
                </a:solidFill>
              </a:rPr>
              <a:t>КОНСИЛІУМУ </a:t>
            </a:r>
            <a:r>
              <a:rPr lang="uk-UA" dirty="0" smtClean="0">
                <a:ln>
                  <a:noFill/>
                </a:ln>
              </a:rPr>
              <a:t> </a:t>
            </a:r>
            <a:endParaRPr lang="en-US" dirty="0" smtClean="0">
              <a:ln>
                <a:noFill/>
              </a:ln>
              <a:latin typeface="Calibri" pitchFamily="34" charset="0"/>
            </a:endParaRPr>
          </a:p>
        </p:txBody>
      </p:sp>
      <p:grpSp>
        <p:nvGrpSpPr>
          <p:cNvPr id="64533" name="Group 45"/>
          <p:cNvGrpSpPr>
            <a:grpSpLocks/>
          </p:cNvGrpSpPr>
          <p:nvPr/>
        </p:nvGrpSpPr>
        <p:grpSpPr bwMode="auto">
          <a:xfrm>
            <a:off x="179388" y="4508500"/>
            <a:ext cx="1878012" cy="1946275"/>
            <a:chOff x="482" y="1851"/>
            <a:chExt cx="860" cy="796"/>
          </a:xfrm>
        </p:grpSpPr>
        <p:sp>
          <p:nvSpPr>
            <p:cNvPr id="64534" name="Freeform 46"/>
            <p:cNvSpPr>
              <a:spLocks/>
            </p:cNvSpPr>
            <p:nvPr/>
          </p:nvSpPr>
          <p:spPr bwMode="gray">
            <a:xfrm>
              <a:off x="567" y="2464"/>
              <a:ext cx="335" cy="173"/>
            </a:xfrm>
            <a:custGeom>
              <a:avLst/>
              <a:gdLst>
                <a:gd name="T0" fmla="*/ 0 w 335"/>
                <a:gd name="T1" fmla="*/ 166 h 173"/>
                <a:gd name="T2" fmla="*/ 58 w 335"/>
                <a:gd name="T3" fmla="*/ 173 h 173"/>
                <a:gd name="T4" fmla="*/ 297 w 335"/>
                <a:gd name="T5" fmla="*/ 32 h 173"/>
                <a:gd name="T6" fmla="*/ 289 w 335"/>
                <a:gd name="T7" fmla="*/ 8 h 173"/>
                <a:gd name="T8" fmla="*/ 223 w 335"/>
                <a:gd name="T9" fmla="*/ 26 h 173"/>
                <a:gd name="T10" fmla="*/ 0 w 335"/>
                <a:gd name="T11" fmla="*/ 166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5" name="Freeform 47"/>
            <p:cNvSpPr>
              <a:spLocks/>
            </p:cNvSpPr>
            <p:nvPr/>
          </p:nvSpPr>
          <p:spPr bwMode="gray">
            <a:xfrm>
              <a:off x="797" y="2401"/>
              <a:ext cx="367" cy="170"/>
            </a:xfrm>
            <a:custGeom>
              <a:avLst/>
              <a:gdLst>
                <a:gd name="T0" fmla="*/ 0 w 367"/>
                <a:gd name="T1" fmla="*/ 158 h 170"/>
                <a:gd name="T2" fmla="*/ 80 w 367"/>
                <a:gd name="T3" fmla="*/ 170 h 170"/>
                <a:gd name="T4" fmla="*/ 332 w 367"/>
                <a:gd name="T5" fmla="*/ 37 h 170"/>
                <a:gd name="T6" fmla="*/ 292 w 367"/>
                <a:gd name="T7" fmla="*/ 1 h 170"/>
                <a:gd name="T8" fmla="*/ 230 w 367"/>
                <a:gd name="T9" fmla="*/ 29 h 170"/>
                <a:gd name="T10" fmla="*/ 0 w 367"/>
                <a:gd name="T11" fmla="*/ 158 h 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7" h="170">
                  <a:moveTo>
                    <a:pt x="0" y="158"/>
                  </a:moveTo>
                  <a:lnTo>
                    <a:pt x="80" y="170"/>
                  </a:lnTo>
                  <a:lnTo>
                    <a:pt x="332" y="37"/>
                  </a:lnTo>
                  <a:cubicBezTo>
                    <a:pt x="367" y="9"/>
                    <a:pt x="309" y="2"/>
                    <a:pt x="292" y="1"/>
                  </a:cubicBezTo>
                  <a:cubicBezTo>
                    <a:pt x="280" y="0"/>
                    <a:pt x="279" y="3"/>
                    <a:pt x="230" y="29"/>
                  </a:cubicBezTo>
                  <a:lnTo>
                    <a:pt x="0" y="158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6" name="Freeform 48"/>
            <p:cNvSpPr>
              <a:spLocks/>
            </p:cNvSpPr>
            <p:nvPr/>
          </p:nvSpPr>
          <p:spPr bwMode="gray">
            <a:xfrm>
              <a:off x="1035" y="2504"/>
              <a:ext cx="307" cy="143"/>
            </a:xfrm>
            <a:custGeom>
              <a:avLst/>
              <a:gdLst>
                <a:gd name="T0" fmla="*/ 0 w 307"/>
                <a:gd name="T1" fmla="*/ 134 h 143"/>
                <a:gd name="T2" fmla="*/ 66 w 307"/>
                <a:gd name="T3" fmla="*/ 143 h 143"/>
                <a:gd name="T4" fmla="*/ 282 w 307"/>
                <a:gd name="T5" fmla="*/ 35 h 143"/>
                <a:gd name="T6" fmla="*/ 219 w 307"/>
                <a:gd name="T7" fmla="*/ 17 h 143"/>
                <a:gd name="T8" fmla="*/ 0 w 307"/>
                <a:gd name="T9" fmla="*/ 134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7" h="143">
                  <a:moveTo>
                    <a:pt x="0" y="134"/>
                  </a:moveTo>
                  <a:lnTo>
                    <a:pt x="66" y="143"/>
                  </a:lnTo>
                  <a:lnTo>
                    <a:pt x="282" y="35"/>
                  </a:lnTo>
                  <a:cubicBezTo>
                    <a:pt x="307" y="14"/>
                    <a:pt x="266" y="0"/>
                    <a:pt x="219" y="17"/>
                  </a:cubicBezTo>
                  <a:lnTo>
                    <a:pt x="0" y="134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7" name="Freeform 49"/>
            <p:cNvSpPr>
              <a:spLocks/>
            </p:cNvSpPr>
            <p:nvPr/>
          </p:nvSpPr>
          <p:spPr bwMode="gray">
            <a:xfrm>
              <a:off x="482" y="2066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8" name="Freeform 50"/>
            <p:cNvSpPr>
              <a:spLocks/>
            </p:cNvSpPr>
            <p:nvPr/>
          </p:nvSpPr>
          <p:spPr bwMode="gray">
            <a:xfrm>
              <a:off x="698" y="1851"/>
              <a:ext cx="282" cy="716"/>
            </a:xfrm>
            <a:custGeom>
              <a:avLst/>
              <a:gdLst>
                <a:gd name="T0" fmla="*/ 1030 w 224"/>
                <a:gd name="T1" fmla="*/ 1003 h 569"/>
                <a:gd name="T2" fmla="*/ 736 w 224"/>
                <a:gd name="T3" fmla="*/ 496 h 569"/>
                <a:gd name="T4" fmla="*/ 1201 w 224"/>
                <a:gd name="T5" fmla="*/ 1 h 569"/>
                <a:gd name="T6" fmla="*/ 1708 w 224"/>
                <a:gd name="T7" fmla="*/ 516 h 569"/>
                <a:gd name="T8" fmla="*/ 1351 w 224"/>
                <a:gd name="T9" fmla="*/ 1003 h 569"/>
                <a:gd name="T10" fmla="*/ 1341 w 224"/>
                <a:gd name="T11" fmla="*/ 1233 h 569"/>
                <a:gd name="T12" fmla="*/ 2089 w 224"/>
                <a:gd name="T13" fmla="*/ 1440 h 569"/>
                <a:gd name="T14" fmla="*/ 2211 w 224"/>
                <a:gd name="T15" fmla="*/ 2028 h 569"/>
                <a:gd name="T16" fmla="*/ 2173 w 224"/>
                <a:gd name="T17" fmla="*/ 3192 h 569"/>
                <a:gd name="T18" fmla="*/ 2089 w 224"/>
                <a:gd name="T19" fmla="*/ 3630 h 569"/>
                <a:gd name="T20" fmla="*/ 1966 w 224"/>
                <a:gd name="T21" fmla="*/ 3069 h 569"/>
                <a:gd name="T22" fmla="*/ 1872 w 224"/>
                <a:gd name="T23" fmla="*/ 2012 h 569"/>
                <a:gd name="T24" fmla="*/ 1701 w 224"/>
                <a:gd name="T25" fmla="*/ 3192 h 569"/>
                <a:gd name="T26" fmla="*/ 1436 w 224"/>
                <a:gd name="T27" fmla="*/ 5668 h 569"/>
                <a:gd name="T28" fmla="*/ 773 w 224"/>
                <a:gd name="T29" fmla="*/ 5627 h 569"/>
                <a:gd name="T30" fmla="*/ 496 w 224"/>
                <a:gd name="T31" fmla="*/ 3238 h 569"/>
                <a:gd name="T32" fmla="*/ 332 w 224"/>
                <a:gd name="T33" fmla="*/ 2074 h 569"/>
                <a:gd name="T34" fmla="*/ 245 w 224"/>
                <a:gd name="T35" fmla="*/ 3088 h 569"/>
                <a:gd name="T36" fmla="*/ 121 w 224"/>
                <a:gd name="T37" fmla="*/ 3630 h 569"/>
                <a:gd name="T38" fmla="*/ 1 w 224"/>
                <a:gd name="T39" fmla="*/ 3039 h 569"/>
                <a:gd name="T40" fmla="*/ 74 w 224"/>
                <a:gd name="T41" fmla="*/ 1833 h 569"/>
                <a:gd name="T42" fmla="*/ 233 w 224"/>
                <a:gd name="T43" fmla="*/ 1389 h 569"/>
                <a:gd name="T44" fmla="*/ 1017 w 224"/>
                <a:gd name="T45" fmla="*/ 1233 h 569"/>
                <a:gd name="T46" fmla="*/ 1030 w 224"/>
                <a:gd name="T47" fmla="*/ 1003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9" name="Freeform 51"/>
            <p:cNvSpPr>
              <a:spLocks/>
            </p:cNvSpPr>
            <p:nvPr/>
          </p:nvSpPr>
          <p:spPr bwMode="gray">
            <a:xfrm>
              <a:off x="956" y="2078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</p:grpSp>
      <p:sp>
        <p:nvSpPr>
          <p:cNvPr id="28" name="Oval 43"/>
          <p:cNvSpPr>
            <a:spLocks noChangeArrowheads="1"/>
          </p:cNvSpPr>
          <p:nvPr/>
        </p:nvSpPr>
        <p:spPr bwMode="gray">
          <a:xfrm rot="3116201">
            <a:off x="3486062" y="5966412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black">
          <a:xfrm>
            <a:off x="4211960" y="5651500"/>
            <a:ext cx="403244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r>
              <a:rPr lang="uk-UA" sz="2200" dirty="0">
                <a:solidFill>
                  <a:srgbClr val="002060"/>
                </a:solidFill>
              </a:rPr>
              <a:t>інтеграція психологічних </a:t>
            </a:r>
            <a:r>
              <a:rPr lang="uk-UA" sz="2200" dirty="0" smtClean="0">
                <a:solidFill>
                  <a:srgbClr val="002060"/>
                </a:solidFill>
              </a:rPr>
              <a:t>і методичних </a:t>
            </a:r>
            <a:r>
              <a:rPr lang="uk-UA" sz="2200" dirty="0">
                <a:solidFill>
                  <a:srgbClr val="002060"/>
                </a:solidFill>
              </a:rPr>
              <a:t>знань</a:t>
            </a:r>
            <a:endParaRPr lang="ru-RU" sz="2200" b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38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rc 3"/>
          <p:cNvSpPr>
            <a:spLocks/>
          </p:cNvSpPr>
          <p:nvPr/>
        </p:nvSpPr>
        <p:spPr bwMode="gray">
          <a:xfrm>
            <a:off x="323850" y="4292600"/>
            <a:ext cx="2244725" cy="2565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5" name="AutoShape 6"/>
          <p:cNvSpPr>
            <a:spLocks noChangeArrowheads="1"/>
          </p:cNvSpPr>
          <p:nvPr/>
        </p:nvSpPr>
        <p:spPr bwMode="black">
          <a:xfrm>
            <a:off x="1943100" y="3727450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6" name="AutoShape 7"/>
          <p:cNvSpPr>
            <a:spLocks noChangeArrowheads="1"/>
          </p:cNvSpPr>
          <p:nvPr/>
        </p:nvSpPr>
        <p:spPr bwMode="black">
          <a:xfrm>
            <a:off x="2882900" y="442277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7" name="AutoShape 8"/>
          <p:cNvSpPr>
            <a:spLocks noChangeArrowheads="1"/>
          </p:cNvSpPr>
          <p:nvPr/>
        </p:nvSpPr>
        <p:spPr bwMode="black">
          <a:xfrm>
            <a:off x="3105944" y="599022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8" name="Line 9"/>
          <p:cNvSpPr>
            <a:spLocks noChangeShapeType="1"/>
          </p:cNvSpPr>
          <p:nvPr/>
        </p:nvSpPr>
        <p:spPr bwMode="gray">
          <a:xfrm flipH="1">
            <a:off x="304800" y="3937000"/>
            <a:ext cx="1665288" cy="2878138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19" name="Line 10"/>
          <p:cNvSpPr>
            <a:spLocks noChangeShapeType="1"/>
          </p:cNvSpPr>
          <p:nvPr/>
        </p:nvSpPr>
        <p:spPr bwMode="gray">
          <a:xfrm flipH="1">
            <a:off x="296863" y="5264150"/>
            <a:ext cx="2700337" cy="10636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0" name="Line 11"/>
          <p:cNvSpPr>
            <a:spLocks noChangeShapeType="1"/>
          </p:cNvSpPr>
          <p:nvPr/>
        </p:nvSpPr>
        <p:spPr bwMode="black">
          <a:xfrm flipH="1">
            <a:off x="0" y="2909888"/>
            <a:ext cx="1843088" cy="37195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1" name="Line 12"/>
          <p:cNvSpPr>
            <a:spLocks noChangeShapeType="1"/>
          </p:cNvSpPr>
          <p:nvPr/>
        </p:nvSpPr>
        <p:spPr bwMode="black">
          <a:xfrm flipH="1">
            <a:off x="504825" y="3938588"/>
            <a:ext cx="2309813" cy="30591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2" name="Line 13"/>
          <p:cNvSpPr>
            <a:spLocks noChangeShapeType="1"/>
          </p:cNvSpPr>
          <p:nvPr/>
        </p:nvSpPr>
        <p:spPr bwMode="black">
          <a:xfrm flipH="1">
            <a:off x="105461" y="6154650"/>
            <a:ext cx="3017902" cy="1358988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3" name="Arc 15"/>
          <p:cNvSpPr>
            <a:spLocks/>
          </p:cNvSpPr>
          <p:nvPr/>
        </p:nvSpPr>
        <p:spPr bwMode="gray">
          <a:xfrm>
            <a:off x="60325" y="4581525"/>
            <a:ext cx="2509838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50195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24" name="Line 16"/>
          <p:cNvSpPr>
            <a:spLocks noChangeShapeType="1"/>
          </p:cNvSpPr>
          <p:nvPr/>
        </p:nvSpPr>
        <p:spPr bwMode="gray">
          <a:xfrm flipH="1">
            <a:off x="409575" y="4529138"/>
            <a:ext cx="2532063" cy="26257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5" name="Arc 17"/>
          <p:cNvSpPr>
            <a:spLocks/>
          </p:cNvSpPr>
          <p:nvPr/>
        </p:nvSpPr>
        <p:spPr bwMode="gray">
          <a:xfrm>
            <a:off x="179388" y="4445000"/>
            <a:ext cx="2468562" cy="2413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8447" name="Text Box 25"/>
          <p:cNvSpPr txBox="1">
            <a:spLocks noChangeArrowheads="1"/>
          </p:cNvSpPr>
          <p:nvPr/>
        </p:nvSpPr>
        <p:spPr bwMode="black">
          <a:xfrm>
            <a:off x="2882900" y="1860151"/>
            <a:ext cx="21303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первинний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Text Box 29"/>
          <p:cNvSpPr txBox="1">
            <a:spLocks noChangeArrowheads="1"/>
          </p:cNvSpPr>
          <p:nvPr/>
        </p:nvSpPr>
        <p:spPr bwMode="black">
          <a:xfrm>
            <a:off x="3771618" y="3066053"/>
            <a:ext cx="18914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 smtClean="0">
                <a:solidFill>
                  <a:srgbClr val="002060"/>
                </a:solidFill>
              </a:rPr>
              <a:t>плановий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449" name="Text Box 33"/>
          <p:cNvSpPr txBox="1">
            <a:spLocks noChangeArrowheads="1"/>
          </p:cNvSpPr>
          <p:nvPr/>
        </p:nvSpPr>
        <p:spPr bwMode="black">
          <a:xfrm>
            <a:off x="3995936" y="4438305"/>
            <a:ext cx="2232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defTabSz="1217613" eaLnBrk="0" hangingPunct="0"/>
            <a:r>
              <a:rPr lang="uk-UA" sz="2400" dirty="0" smtClean="0">
                <a:solidFill>
                  <a:srgbClr val="002060"/>
                </a:solidFill>
              </a:rPr>
              <a:t>терміновий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gray">
          <a:xfrm>
            <a:off x="1779588" y="2179638"/>
            <a:ext cx="730250" cy="730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000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gray">
          <a:xfrm rot="802016">
            <a:off x="2692400" y="3441700"/>
            <a:ext cx="598488" cy="598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28627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gray">
          <a:xfrm rot="3116201">
            <a:off x="3099550" y="4902773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80" name="Rectangle 4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8701" y="260648"/>
            <a:ext cx="8545513" cy="810518"/>
          </a:xfrm>
          <a:solidFill>
            <a:srgbClr val="99CCFF"/>
          </a:solidFill>
        </p:spPr>
        <p:txBody>
          <a:bodyPr wrap="square" lIns="121899" tIns="60949" rIns="121899" bIns="60949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>     </a:t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ru-RU" dirty="0" smtClean="0">
                <a:solidFill>
                  <a:srgbClr val="0033CC"/>
                </a:solidFill>
              </a:rPr>
              <a:t/>
            </a:r>
            <a:br>
              <a:rPr lang="ru-RU" dirty="0" smtClean="0">
                <a:solidFill>
                  <a:srgbClr val="0033CC"/>
                </a:solidFill>
              </a:rPr>
            </a:br>
            <a:r>
              <a:rPr lang="ru-RU" dirty="0">
                <a:solidFill>
                  <a:srgbClr val="0033CC"/>
                </a:solidFill>
              </a:rPr>
              <a:t/>
            </a:r>
            <a:br>
              <a:rPr lang="ru-RU" dirty="0">
                <a:solidFill>
                  <a:srgbClr val="0033CC"/>
                </a:solidFill>
              </a:rPr>
            </a:br>
            <a:r>
              <a:rPr lang="uk-UA" b="0" dirty="0" smtClean="0">
                <a:solidFill>
                  <a:srgbClr val="002060"/>
                </a:solidFill>
              </a:rPr>
              <a:t>ВИДИ КОНСИЛІУМІВ</a:t>
            </a:r>
            <a:r>
              <a:rPr lang="uk-UA" dirty="0" smtClean="0">
                <a:ln>
                  <a:noFill/>
                </a:ln>
              </a:rPr>
              <a:t> </a:t>
            </a:r>
            <a:endParaRPr lang="en-US" dirty="0" smtClean="0">
              <a:ln>
                <a:noFill/>
              </a:ln>
              <a:latin typeface="Calibri" pitchFamily="34" charset="0"/>
            </a:endParaRPr>
          </a:p>
        </p:txBody>
      </p:sp>
      <p:grpSp>
        <p:nvGrpSpPr>
          <p:cNvPr id="64533" name="Group 45"/>
          <p:cNvGrpSpPr>
            <a:grpSpLocks/>
          </p:cNvGrpSpPr>
          <p:nvPr/>
        </p:nvGrpSpPr>
        <p:grpSpPr bwMode="auto">
          <a:xfrm>
            <a:off x="179388" y="4508500"/>
            <a:ext cx="1878012" cy="1946275"/>
            <a:chOff x="482" y="1851"/>
            <a:chExt cx="860" cy="796"/>
          </a:xfrm>
        </p:grpSpPr>
        <p:sp>
          <p:nvSpPr>
            <p:cNvPr id="64534" name="Freeform 46"/>
            <p:cNvSpPr>
              <a:spLocks/>
            </p:cNvSpPr>
            <p:nvPr/>
          </p:nvSpPr>
          <p:spPr bwMode="gray">
            <a:xfrm>
              <a:off x="567" y="2464"/>
              <a:ext cx="335" cy="173"/>
            </a:xfrm>
            <a:custGeom>
              <a:avLst/>
              <a:gdLst>
                <a:gd name="T0" fmla="*/ 0 w 335"/>
                <a:gd name="T1" fmla="*/ 166 h 173"/>
                <a:gd name="T2" fmla="*/ 58 w 335"/>
                <a:gd name="T3" fmla="*/ 173 h 173"/>
                <a:gd name="T4" fmla="*/ 297 w 335"/>
                <a:gd name="T5" fmla="*/ 32 h 173"/>
                <a:gd name="T6" fmla="*/ 289 w 335"/>
                <a:gd name="T7" fmla="*/ 8 h 173"/>
                <a:gd name="T8" fmla="*/ 223 w 335"/>
                <a:gd name="T9" fmla="*/ 26 h 173"/>
                <a:gd name="T10" fmla="*/ 0 w 335"/>
                <a:gd name="T11" fmla="*/ 166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5" name="Freeform 47"/>
            <p:cNvSpPr>
              <a:spLocks/>
            </p:cNvSpPr>
            <p:nvPr/>
          </p:nvSpPr>
          <p:spPr bwMode="gray">
            <a:xfrm>
              <a:off x="797" y="2401"/>
              <a:ext cx="367" cy="170"/>
            </a:xfrm>
            <a:custGeom>
              <a:avLst/>
              <a:gdLst>
                <a:gd name="T0" fmla="*/ 0 w 367"/>
                <a:gd name="T1" fmla="*/ 158 h 170"/>
                <a:gd name="T2" fmla="*/ 80 w 367"/>
                <a:gd name="T3" fmla="*/ 170 h 170"/>
                <a:gd name="T4" fmla="*/ 332 w 367"/>
                <a:gd name="T5" fmla="*/ 37 h 170"/>
                <a:gd name="T6" fmla="*/ 292 w 367"/>
                <a:gd name="T7" fmla="*/ 1 h 170"/>
                <a:gd name="T8" fmla="*/ 230 w 367"/>
                <a:gd name="T9" fmla="*/ 29 h 170"/>
                <a:gd name="T10" fmla="*/ 0 w 367"/>
                <a:gd name="T11" fmla="*/ 158 h 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7" h="170">
                  <a:moveTo>
                    <a:pt x="0" y="158"/>
                  </a:moveTo>
                  <a:lnTo>
                    <a:pt x="80" y="170"/>
                  </a:lnTo>
                  <a:lnTo>
                    <a:pt x="332" y="37"/>
                  </a:lnTo>
                  <a:cubicBezTo>
                    <a:pt x="367" y="9"/>
                    <a:pt x="309" y="2"/>
                    <a:pt x="292" y="1"/>
                  </a:cubicBezTo>
                  <a:cubicBezTo>
                    <a:pt x="280" y="0"/>
                    <a:pt x="279" y="3"/>
                    <a:pt x="230" y="29"/>
                  </a:cubicBezTo>
                  <a:lnTo>
                    <a:pt x="0" y="158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6" name="Freeform 48"/>
            <p:cNvSpPr>
              <a:spLocks/>
            </p:cNvSpPr>
            <p:nvPr/>
          </p:nvSpPr>
          <p:spPr bwMode="gray">
            <a:xfrm>
              <a:off x="1035" y="2504"/>
              <a:ext cx="307" cy="143"/>
            </a:xfrm>
            <a:custGeom>
              <a:avLst/>
              <a:gdLst>
                <a:gd name="T0" fmla="*/ 0 w 307"/>
                <a:gd name="T1" fmla="*/ 134 h 143"/>
                <a:gd name="T2" fmla="*/ 66 w 307"/>
                <a:gd name="T3" fmla="*/ 143 h 143"/>
                <a:gd name="T4" fmla="*/ 282 w 307"/>
                <a:gd name="T5" fmla="*/ 35 h 143"/>
                <a:gd name="T6" fmla="*/ 219 w 307"/>
                <a:gd name="T7" fmla="*/ 17 h 143"/>
                <a:gd name="T8" fmla="*/ 0 w 307"/>
                <a:gd name="T9" fmla="*/ 134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7" h="143">
                  <a:moveTo>
                    <a:pt x="0" y="134"/>
                  </a:moveTo>
                  <a:lnTo>
                    <a:pt x="66" y="143"/>
                  </a:lnTo>
                  <a:lnTo>
                    <a:pt x="282" y="35"/>
                  </a:lnTo>
                  <a:cubicBezTo>
                    <a:pt x="307" y="14"/>
                    <a:pt x="266" y="0"/>
                    <a:pt x="219" y="17"/>
                  </a:cubicBezTo>
                  <a:lnTo>
                    <a:pt x="0" y="134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7" name="Freeform 49"/>
            <p:cNvSpPr>
              <a:spLocks/>
            </p:cNvSpPr>
            <p:nvPr/>
          </p:nvSpPr>
          <p:spPr bwMode="gray">
            <a:xfrm>
              <a:off x="482" y="2066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8" name="Freeform 50"/>
            <p:cNvSpPr>
              <a:spLocks/>
            </p:cNvSpPr>
            <p:nvPr/>
          </p:nvSpPr>
          <p:spPr bwMode="gray">
            <a:xfrm>
              <a:off x="698" y="1851"/>
              <a:ext cx="282" cy="716"/>
            </a:xfrm>
            <a:custGeom>
              <a:avLst/>
              <a:gdLst>
                <a:gd name="T0" fmla="*/ 1030 w 224"/>
                <a:gd name="T1" fmla="*/ 1003 h 569"/>
                <a:gd name="T2" fmla="*/ 736 w 224"/>
                <a:gd name="T3" fmla="*/ 496 h 569"/>
                <a:gd name="T4" fmla="*/ 1201 w 224"/>
                <a:gd name="T5" fmla="*/ 1 h 569"/>
                <a:gd name="T6" fmla="*/ 1708 w 224"/>
                <a:gd name="T7" fmla="*/ 516 h 569"/>
                <a:gd name="T8" fmla="*/ 1351 w 224"/>
                <a:gd name="T9" fmla="*/ 1003 h 569"/>
                <a:gd name="T10" fmla="*/ 1341 w 224"/>
                <a:gd name="T11" fmla="*/ 1233 h 569"/>
                <a:gd name="T12" fmla="*/ 2089 w 224"/>
                <a:gd name="T13" fmla="*/ 1440 h 569"/>
                <a:gd name="T14" fmla="*/ 2211 w 224"/>
                <a:gd name="T15" fmla="*/ 2028 h 569"/>
                <a:gd name="T16" fmla="*/ 2173 w 224"/>
                <a:gd name="T17" fmla="*/ 3192 h 569"/>
                <a:gd name="T18" fmla="*/ 2089 w 224"/>
                <a:gd name="T19" fmla="*/ 3630 h 569"/>
                <a:gd name="T20" fmla="*/ 1966 w 224"/>
                <a:gd name="T21" fmla="*/ 3069 h 569"/>
                <a:gd name="T22" fmla="*/ 1872 w 224"/>
                <a:gd name="T23" fmla="*/ 2012 h 569"/>
                <a:gd name="T24" fmla="*/ 1701 w 224"/>
                <a:gd name="T25" fmla="*/ 3192 h 569"/>
                <a:gd name="T26" fmla="*/ 1436 w 224"/>
                <a:gd name="T27" fmla="*/ 5668 h 569"/>
                <a:gd name="T28" fmla="*/ 773 w 224"/>
                <a:gd name="T29" fmla="*/ 5627 h 569"/>
                <a:gd name="T30" fmla="*/ 496 w 224"/>
                <a:gd name="T31" fmla="*/ 3238 h 569"/>
                <a:gd name="T32" fmla="*/ 332 w 224"/>
                <a:gd name="T33" fmla="*/ 2074 h 569"/>
                <a:gd name="T34" fmla="*/ 245 w 224"/>
                <a:gd name="T35" fmla="*/ 3088 h 569"/>
                <a:gd name="T36" fmla="*/ 121 w 224"/>
                <a:gd name="T37" fmla="*/ 3630 h 569"/>
                <a:gd name="T38" fmla="*/ 1 w 224"/>
                <a:gd name="T39" fmla="*/ 3039 h 569"/>
                <a:gd name="T40" fmla="*/ 74 w 224"/>
                <a:gd name="T41" fmla="*/ 1833 h 569"/>
                <a:gd name="T42" fmla="*/ 233 w 224"/>
                <a:gd name="T43" fmla="*/ 1389 h 569"/>
                <a:gd name="T44" fmla="*/ 1017 w 224"/>
                <a:gd name="T45" fmla="*/ 1233 h 569"/>
                <a:gd name="T46" fmla="*/ 1030 w 224"/>
                <a:gd name="T47" fmla="*/ 1003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9" name="Freeform 51"/>
            <p:cNvSpPr>
              <a:spLocks/>
            </p:cNvSpPr>
            <p:nvPr/>
          </p:nvSpPr>
          <p:spPr bwMode="gray">
            <a:xfrm>
              <a:off x="956" y="2078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</p:grpSp>
      <p:sp>
        <p:nvSpPr>
          <p:cNvPr id="28" name="Oval 43"/>
          <p:cNvSpPr>
            <a:spLocks noChangeArrowheads="1"/>
          </p:cNvSpPr>
          <p:nvPr/>
        </p:nvSpPr>
        <p:spPr bwMode="gray">
          <a:xfrm rot="3116201">
            <a:off x="3486062" y="5966412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black">
          <a:xfrm>
            <a:off x="4090649" y="5622455"/>
            <a:ext cx="22322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r>
              <a:rPr lang="uk-UA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заключний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717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359024" y="1246196"/>
            <a:ext cx="8784976" cy="4784378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3200" dirty="0" smtClean="0">
                <a:solidFill>
                  <a:srgbClr val="142640"/>
                </a:solidFill>
                <a:latin typeface="Bahnschrift Condensed" pitchFamily="34" charset="0"/>
                <a:ea typeface="Times New Roman"/>
                <a:cs typeface="Arial" pitchFamily="34" charset="0"/>
              </a:rPr>
              <a:t>ПІДГОТОВКА ТА ПРОВЕДЕННЯ РОБОТИ</a:t>
            </a:r>
            <a:r>
              <a:rPr lang="uk-UA" sz="24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uk-UA" sz="3200" b="1" dirty="0" smtClean="0">
                <a:solidFill>
                  <a:srgbClr val="2F5897">
                    <a:lumMod val="50000"/>
                  </a:srgbClr>
                </a:solidFill>
                <a:latin typeface="Bahnschrift SemiBold Condensed" pitchFamily="34" charset="0"/>
              </a:rPr>
              <a:t>ПСИХОЛОГО-ПЕДАГОГІЧНОГО</a:t>
            </a:r>
            <a:endParaRPr lang="en-US" sz="3200" b="1" dirty="0">
              <a:solidFill>
                <a:srgbClr val="2F5897">
                  <a:lumMod val="50000"/>
                </a:srgbClr>
              </a:solidFill>
              <a:latin typeface="Bahnschrift SemiBold Condensed" pitchFamily="34" charset="0"/>
            </a:endParaRPr>
          </a:p>
          <a:p>
            <a:r>
              <a:rPr lang="uk-UA" sz="3200" b="1" dirty="0" smtClean="0">
                <a:solidFill>
                  <a:srgbClr val="2F5897">
                    <a:lumMod val="50000"/>
                  </a:srgbClr>
                </a:solidFill>
                <a:latin typeface="Bahnschrift SemiBold Condensed" pitchFamily="34" charset="0"/>
              </a:rPr>
              <a:t>КОНСИЛІУМУ</a:t>
            </a:r>
          </a:p>
          <a:p>
            <a:endParaRPr lang="ru-RU" sz="3200" b="1" dirty="0">
              <a:solidFill>
                <a:srgbClr val="2F5897">
                  <a:lumMod val="50000"/>
                </a:srgbClr>
              </a:solidFill>
              <a:latin typeface="Bahnschrift SemiBold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7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32063" y="1556792"/>
            <a:ext cx="8380479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0033CC"/>
                </a:solidFill>
              </a:rPr>
              <a:t>І </a:t>
            </a:r>
            <a:r>
              <a:rPr lang="uk-UA" sz="2400" b="1" dirty="0" smtClean="0">
                <a:solidFill>
                  <a:srgbClr val="0033CC"/>
                </a:solidFill>
              </a:rPr>
              <a:t>ЕТАП.</a:t>
            </a:r>
            <a:r>
              <a:rPr lang="ru-RU" sz="2400" b="1" dirty="0" smtClean="0">
                <a:solidFill>
                  <a:srgbClr val="0033CC"/>
                </a:solidFill>
              </a:rPr>
              <a:t>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ПЛАН </a:t>
            </a:r>
            <a:r>
              <a:rPr lang="uk-UA" sz="2400" dirty="0">
                <a:solidFill>
                  <a:srgbClr val="142640"/>
                </a:solidFill>
                <a:ea typeface="Times New Roman"/>
                <a:cs typeface="Franklin Gothic Demi"/>
              </a:rPr>
              <a:t>ПІДГОТОВКИ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ТА ПРОВЕДЕННЯ КОНСИЛІУМУ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1760" y="2852936"/>
            <a:ext cx="8380479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/>
            <a:endParaRPr lang="uk-UA" sz="2400" b="1" dirty="0" smtClean="0">
              <a:solidFill>
                <a:srgbClr val="0033CC"/>
              </a:solidFill>
            </a:endParaRPr>
          </a:p>
          <a:p>
            <a:pPr lvl="0"/>
            <a:r>
              <a:rPr lang="uk-UA" sz="2400" b="1" dirty="0" smtClean="0">
                <a:solidFill>
                  <a:srgbClr val="0033CC"/>
                </a:solidFill>
              </a:rPr>
              <a:t>ІІ ЕТАП.</a:t>
            </a:r>
            <a:r>
              <a:rPr lang="ru-RU" sz="2400" b="1" dirty="0" smtClean="0">
                <a:solidFill>
                  <a:srgbClr val="0033CC"/>
                </a:solidFill>
              </a:rPr>
              <a:t>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ПЛАН ПІДГОТОВКИ ДО ПРОВЕДЕННЯ ЗАСІДАННЯ</a:t>
            </a:r>
          </a:p>
          <a:p>
            <a:pPr lvl="0"/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ПЕДАГОГІЧНОЇ </a:t>
            </a:r>
            <a:r>
              <a:rPr lang="uk-UA" sz="2400" dirty="0">
                <a:solidFill>
                  <a:srgbClr val="142640"/>
                </a:solidFill>
                <a:ea typeface="Times New Roman"/>
                <a:cs typeface="Franklin Gothic Demi"/>
              </a:rPr>
              <a:t>РАДИ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 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611560" y="332656"/>
            <a:ext cx="7920880" cy="100811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pPr lvl="0"/>
            <a:r>
              <a:rPr lang="uk-UA" sz="3200" dirty="0">
                <a:solidFill>
                  <a:srgbClr val="142640"/>
                </a:solidFill>
                <a:latin typeface="Bahnschrift Condensed" pitchFamily="34" charset="0"/>
                <a:ea typeface="Times New Roman"/>
                <a:cs typeface="Arial" pitchFamily="34" charset="0"/>
              </a:rPr>
              <a:t>ПІДГОТОВКА ТА ПРОВЕДЕННЯ </a:t>
            </a:r>
            <a:endParaRPr lang="uk-UA" sz="3200" dirty="0" smtClean="0">
              <a:solidFill>
                <a:srgbClr val="142640"/>
              </a:solidFill>
              <a:latin typeface="Bahnschrift Condensed" pitchFamily="34" charset="0"/>
              <a:ea typeface="Times New Roman"/>
              <a:cs typeface="Arial" pitchFamily="34" charset="0"/>
            </a:endParaRPr>
          </a:p>
          <a:p>
            <a:pPr lvl="0"/>
            <a:r>
              <a:rPr lang="uk-UA" sz="3200" b="1" dirty="0" smtClean="0">
                <a:solidFill>
                  <a:srgbClr val="2F5897">
                    <a:lumMod val="50000"/>
                  </a:srgbClr>
                </a:solidFill>
                <a:latin typeface="Bahnschrift SemiBold Condensed" pitchFamily="34" charset="0"/>
              </a:rPr>
              <a:t>ПСИХОЛОГО-ПЕДАГОГІЧНОГО КОНСИЛІУМУ</a:t>
            </a:r>
            <a:endParaRPr lang="ru-RU" sz="3200" b="1" dirty="0">
              <a:solidFill>
                <a:srgbClr val="2F5897">
                  <a:lumMod val="50000"/>
                </a:srgbClr>
              </a:solidFill>
              <a:latin typeface="Bahnschrift SemiBold Condensed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9745" y="5445224"/>
            <a:ext cx="8380478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0000"/>
                </a:solidFill>
                <a:ea typeface="Times New Roman"/>
                <a:cs typeface="Times New Roman"/>
              </a:rPr>
              <a:t>ДОДАТКИ 1–9</a:t>
            </a:r>
            <a:endParaRPr lang="uk-UA" sz="2400" i="1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6731" y="4221088"/>
            <a:ext cx="8380478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b="1" dirty="0">
                <a:solidFill>
                  <a:srgbClr val="0033CC"/>
                </a:solidFill>
              </a:rPr>
              <a:t>ІІІ </a:t>
            </a:r>
            <a:r>
              <a:rPr lang="uk-UA" sz="2400" b="1" dirty="0" smtClean="0">
                <a:solidFill>
                  <a:srgbClr val="0033CC"/>
                </a:solidFill>
              </a:rPr>
              <a:t>ЕТАП.</a:t>
            </a:r>
            <a:r>
              <a:rPr lang="uk-UA" sz="2400" dirty="0">
                <a:solidFill>
                  <a:srgbClr val="142640"/>
                </a:solidFill>
                <a:ea typeface="Times New Roman"/>
                <a:cs typeface="Franklin Gothic Demi"/>
              </a:rPr>
              <a:t> ПРОВЕДЕННЯ ЗАСІДАННЯ ПЕДАГОГІЧНОЇ РАДИ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  <a:p>
            <a:endParaRPr lang="ru-RU" sz="24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57541" y="2315642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3. ПІДГОТОВКИ </a:t>
            </a:r>
            <a:r>
              <a:rPr lang="uk-UA" sz="2400" dirty="0">
                <a:solidFill>
                  <a:srgbClr val="142640"/>
                </a:solidFill>
                <a:ea typeface="Times New Roman"/>
                <a:cs typeface="Franklin Gothic Demi"/>
              </a:rPr>
              <a:t>ДО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ПРОВЕДЕННЯ КОНСИЛІУМУ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8590" y="1052736"/>
            <a:ext cx="8380479" cy="5760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1. ПАМ’ЯТКА</a:t>
            </a:r>
            <a:r>
              <a:rPr lang="ru-RU" sz="2400" dirty="0" smtClean="0">
                <a:solidFill>
                  <a:srgbClr val="142640"/>
                </a:solidFill>
                <a:ea typeface="Times New Roman"/>
                <a:cs typeface="Times New Roman"/>
              </a:rPr>
              <a:t>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ДО </a:t>
            </a:r>
            <a:r>
              <a:rPr lang="uk-UA" sz="2400" dirty="0">
                <a:solidFill>
                  <a:srgbClr val="142640"/>
                </a:solidFill>
                <a:ea typeface="Times New Roman"/>
                <a:cs typeface="Franklin Gothic Demi"/>
              </a:rPr>
              <a:t>ПРОВЕДЕННЯ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КОНСИЛІУМУ</a:t>
            </a:r>
            <a:endParaRPr lang="uk-UA" sz="2400" i="1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672634" y="188640"/>
            <a:ext cx="7920880" cy="72008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ДОДАТКИ</a:t>
            </a:r>
            <a:endParaRPr lang="ru-RU" sz="2400" b="1" dirty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5486" y="1700808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2. ПРОГРАМА</a:t>
            </a:r>
            <a:r>
              <a:rPr lang="ru-RU" sz="2400" dirty="0" smtClean="0">
                <a:solidFill>
                  <a:srgbClr val="142640"/>
                </a:solidFill>
                <a:ea typeface="Times New Roman"/>
                <a:cs typeface="Times New Roman"/>
              </a:rPr>
              <a:t> </a:t>
            </a: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ПРОВЕДЕННЯ КОНСИЛІУМУ</a:t>
            </a:r>
            <a:endParaRPr lang="uk-UA" sz="2400" i="1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2818" y="5314804"/>
            <a:ext cx="8380478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spc="-100" dirty="0" smtClean="0">
                <a:solidFill>
                  <a:srgbClr val="142640"/>
                </a:solidFill>
                <a:ea typeface="Times New Roman"/>
                <a:cs typeface="Times New Roman"/>
              </a:rPr>
              <a:t>8. ПРОГРАМА </a:t>
            </a:r>
            <a:r>
              <a:rPr lang="uk-UA" sz="2400" spc="-100" dirty="0">
                <a:solidFill>
                  <a:srgbClr val="142640"/>
                </a:solidFill>
                <a:ea typeface="Times New Roman"/>
                <a:cs typeface="Times New Roman"/>
              </a:rPr>
              <a:t>ПРОВЕДЕННЯ ДІАГНОСТИКИ</a:t>
            </a:r>
            <a:endParaRPr lang="ru-RU" sz="2400" dirty="0">
              <a:solidFill>
                <a:srgbClr val="142640"/>
              </a:solidFill>
              <a:ea typeface="Times New Roman"/>
              <a:cs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541" y="2927982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4. ПЛАН ПРОВЕДЕННЯ КОНСИЛІУМУ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541" y="3534954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5. ХІД ПРОВЕДЕННЯ КОНСИЛІУМУ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8584" y="4111018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6.РЕКОМЕНДАЦІЇ ПРОВЕДЕННЯ КОНСИЛІУМУ</a:t>
            </a:r>
            <a:endParaRPr lang="uk-UA" sz="2400" dirty="0">
              <a:solidFill>
                <a:srgbClr val="142640"/>
              </a:solidFill>
              <a:cs typeface="Arial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8584" y="4687082"/>
            <a:ext cx="8380479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3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7. АНКЕТА ДЛЯ </a:t>
            </a:r>
            <a:r>
              <a:rPr lang="uk-UA" sz="2300" dirty="0">
                <a:solidFill>
                  <a:srgbClr val="142640"/>
                </a:solidFill>
                <a:ea typeface="Times New Roman"/>
                <a:cs typeface="Franklin Gothic Demi"/>
              </a:rPr>
              <a:t>ВИЯВЛЕННЯ ВІДНОСИН У КЛАСНОМУ</a:t>
            </a:r>
            <a:r>
              <a:rPr lang="uk-UA" sz="2300" dirty="0">
                <a:solidFill>
                  <a:srgbClr val="142640"/>
                </a:solidFill>
                <a:ea typeface="Times New Roman"/>
                <a:cs typeface="Times New Roman"/>
              </a:rPr>
              <a:t> </a:t>
            </a:r>
            <a:r>
              <a:rPr lang="uk-UA" sz="2300" dirty="0" smtClean="0">
                <a:solidFill>
                  <a:srgbClr val="142640"/>
                </a:solidFill>
                <a:ea typeface="Times New Roman"/>
                <a:cs typeface="Franklin Gothic Demi"/>
              </a:rPr>
              <a:t>КОЛЕКТИВІ</a:t>
            </a:r>
            <a:endParaRPr lang="ru-RU" sz="2300" dirty="0">
              <a:solidFill>
                <a:srgbClr val="142640"/>
              </a:solidFill>
              <a:ea typeface="Times New Roman"/>
              <a:cs typeface="Times New Roman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2835" y="5877272"/>
            <a:ext cx="838047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spc="-100" dirty="0" smtClean="0">
                <a:solidFill>
                  <a:srgbClr val="142640"/>
                </a:solidFill>
                <a:ea typeface="Times New Roman"/>
                <a:cs typeface="Times New Roman"/>
              </a:rPr>
              <a:t>9. РОБОТА </a:t>
            </a:r>
            <a:r>
              <a:rPr lang="uk-UA" sz="2400" spc="-100" dirty="0">
                <a:solidFill>
                  <a:srgbClr val="142640"/>
                </a:solidFill>
                <a:ea typeface="Times New Roman"/>
                <a:cs typeface="Times New Roman"/>
              </a:rPr>
              <a:t>З </a:t>
            </a:r>
            <a:r>
              <a:rPr lang="uk-UA" sz="2400" spc="-100" dirty="0" smtClean="0">
                <a:solidFill>
                  <a:srgbClr val="142640"/>
                </a:solidFill>
                <a:ea typeface="Times New Roman"/>
                <a:cs typeface="Times New Roman"/>
              </a:rPr>
              <a:t>БАТЬКАМИ</a:t>
            </a:r>
            <a:endParaRPr lang="ru-RU" sz="2400" dirty="0">
              <a:solidFill>
                <a:srgbClr val="142640"/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832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rc 3"/>
          <p:cNvSpPr>
            <a:spLocks/>
          </p:cNvSpPr>
          <p:nvPr/>
        </p:nvSpPr>
        <p:spPr bwMode="gray">
          <a:xfrm>
            <a:off x="323850" y="4292600"/>
            <a:ext cx="2244725" cy="2565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5" name="AutoShape 6"/>
          <p:cNvSpPr>
            <a:spLocks noChangeArrowheads="1"/>
          </p:cNvSpPr>
          <p:nvPr/>
        </p:nvSpPr>
        <p:spPr bwMode="black">
          <a:xfrm>
            <a:off x="1943100" y="3727450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6" name="AutoShape 7"/>
          <p:cNvSpPr>
            <a:spLocks noChangeArrowheads="1"/>
          </p:cNvSpPr>
          <p:nvPr/>
        </p:nvSpPr>
        <p:spPr bwMode="black">
          <a:xfrm>
            <a:off x="2882900" y="442277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7" name="AutoShape 8"/>
          <p:cNvSpPr>
            <a:spLocks noChangeArrowheads="1"/>
          </p:cNvSpPr>
          <p:nvPr/>
        </p:nvSpPr>
        <p:spPr bwMode="black">
          <a:xfrm>
            <a:off x="2992438" y="5838825"/>
            <a:ext cx="228600" cy="228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FF">
              <a:alpha val="59999"/>
            </a:srgb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18" name="Line 9"/>
          <p:cNvSpPr>
            <a:spLocks noChangeShapeType="1"/>
          </p:cNvSpPr>
          <p:nvPr/>
        </p:nvSpPr>
        <p:spPr bwMode="gray">
          <a:xfrm flipH="1">
            <a:off x="304800" y="3937000"/>
            <a:ext cx="1665288" cy="2878138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19" name="Line 10"/>
          <p:cNvSpPr>
            <a:spLocks noChangeShapeType="1"/>
          </p:cNvSpPr>
          <p:nvPr/>
        </p:nvSpPr>
        <p:spPr bwMode="gray">
          <a:xfrm flipH="1">
            <a:off x="296863" y="5264150"/>
            <a:ext cx="2700337" cy="10636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0" name="Line 11"/>
          <p:cNvSpPr>
            <a:spLocks noChangeShapeType="1"/>
          </p:cNvSpPr>
          <p:nvPr/>
        </p:nvSpPr>
        <p:spPr bwMode="black">
          <a:xfrm flipH="1">
            <a:off x="0" y="2909888"/>
            <a:ext cx="1843088" cy="37195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1" name="Line 12"/>
          <p:cNvSpPr>
            <a:spLocks noChangeShapeType="1"/>
          </p:cNvSpPr>
          <p:nvPr/>
        </p:nvSpPr>
        <p:spPr bwMode="black">
          <a:xfrm flipH="1">
            <a:off x="504825" y="3938588"/>
            <a:ext cx="2309813" cy="3059112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2" name="Line 13"/>
          <p:cNvSpPr>
            <a:spLocks noChangeShapeType="1"/>
          </p:cNvSpPr>
          <p:nvPr/>
        </p:nvSpPr>
        <p:spPr bwMode="black">
          <a:xfrm flipH="1">
            <a:off x="1588" y="5953125"/>
            <a:ext cx="2990850" cy="1397000"/>
          </a:xfrm>
          <a:prstGeom prst="line">
            <a:avLst/>
          </a:prstGeom>
          <a:noFill/>
          <a:ln w="19050">
            <a:solidFill>
              <a:schemeClr val="accent1">
                <a:alpha val="5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3" name="Arc 15"/>
          <p:cNvSpPr>
            <a:spLocks/>
          </p:cNvSpPr>
          <p:nvPr/>
        </p:nvSpPr>
        <p:spPr bwMode="gray">
          <a:xfrm>
            <a:off x="60325" y="4581525"/>
            <a:ext cx="2509838" cy="2514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accent1">
              <a:alpha val="50195"/>
            </a:schemeClr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64524" name="Line 16"/>
          <p:cNvSpPr>
            <a:spLocks noChangeShapeType="1"/>
          </p:cNvSpPr>
          <p:nvPr/>
        </p:nvSpPr>
        <p:spPr bwMode="gray">
          <a:xfrm flipH="1">
            <a:off x="409575" y="4529138"/>
            <a:ext cx="2532063" cy="2625725"/>
          </a:xfrm>
          <a:prstGeom prst="line">
            <a:avLst/>
          </a:prstGeom>
          <a:noFill/>
          <a:ln w="9525">
            <a:solidFill>
              <a:schemeClr val="accent1">
                <a:alpha val="39999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4525" name="Arc 17"/>
          <p:cNvSpPr>
            <a:spLocks/>
          </p:cNvSpPr>
          <p:nvPr/>
        </p:nvSpPr>
        <p:spPr bwMode="gray">
          <a:xfrm>
            <a:off x="179388" y="4445000"/>
            <a:ext cx="2468562" cy="2413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8447" name="Text Box 25"/>
          <p:cNvSpPr txBox="1">
            <a:spLocks noChangeArrowheads="1"/>
          </p:cNvSpPr>
          <p:nvPr/>
        </p:nvSpPr>
        <p:spPr bwMode="black">
          <a:xfrm>
            <a:off x="2847975" y="1846263"/>
            <a:ext cx="53879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1217613" eaLnBrk="0" hangingPunct="0"/>
            <a:endParaRPr lang="uk-UA" sz="2400" dirty="0" smtClean="0">
              <a:solidFill>
                <a:srgbClr val="002060"/>
              </a:solidFill>
            </a:endParaRPr>
          </a:p>
          <a:p>
            <a:pPr defTabSz="1217613" eaLnBrk="0" hangingPunct="0"/>
            <a:r>
              <a:rPr lang="uk-UA" sz="2400" dirty="0" smtClean="0">
                <a:solidFill>
                  <a:srgbClr val="002060"/>
                </a:solidFill>
              </a:rPr>
              <a:t>цілеспрямована </a:t>
            </a:r>
            <a:r>
              <a:rPr lang="uk-UA" sz="2400" dirty="0">
                <a:solidFill>
                  <a:srgbClr val="002060"/>
                </a:solidFill>
              </a:rPr>
              <a:t>координація дій </a:t>
            </a:r>
            <a:r>
              <a:rPr lang="uk-UA" sz="2400" dirty="0" smtClean="0">
                <a:solidFill>
                  <a:srgbClr val="002060"/>
                </a:solidFill>
              </a:rPr>
              <a:t>учителів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448" name="Text Box 29"/>
          <p:cNvSpPr txBox="1">
            <a:spLocks noChangeArrowheads="1"/>
          </p:cNvSpPr>
          <p:nvPr/>
        </p:nvSpPr>
        <p:spPr bwMode="black">
          <a:xfrm>
            <a:off x="3365043" y="3279279"/>
            <a:ext cx="42312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endParaRPr lang="uk-UA" sz="2400" dirty="0" smtClean="0">
              <a:solidFill>
                <a:srgbClr val="002060"/>
              </a:solidFill>
            </a:endParaRPr>
          </a:p>
          <a:p>
            <a:pPr defTabSz="1217613" eaLnBrk="0" hangingPunct="0"/>
            <a:r>
              <a:rPr lang="uk-UA" sz="2400" dirty="0" smtClean="0">
                <a:solidFill>
                  <a:srgbClr val="002060"/>
                </a:solidFill>
              </a:rPr>
              <a:t>професіоналізм</a:t>
            </a:r>
            <a:r>
              <a:rPr lang="uk-UA" sz="2400" dirty="0" smtClean="0"/>
              <a:t> </a:t>
            </a:r>
            <a:endParaRPr lang="ru-RU" sz="2400" b="1" dirty="0">
              <a:solidFill>
                <a:srgbClr val="1F4E79"/>
              </a:solidFill>
              <a:latin typeface="Georgia" pitchFamily="18" charset="0"/>
            </a:endParaRPr>
          </a:p>
        </p:txBody>
      </p:sp>
      <p:sp>
        <p:nvSpPr>
          <p:cNvPr id="18449" name="Text Box 33"/>
          <p:cNvSpPr txBox="1">
            <a:spLocks noChangeArrowheads="1"/>
          </p:cNvSpPr>
          <p:nvPr/>
        </p:nvSpPr>
        <p:spPr bwMode="black">
          <a:xfrm>
            <a:off x="3706813" y="4797425"/>
            <a:ext cx="388952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217613" eaLnBrk="0" hangingPunct="0"/>
            <a:endParaRPr lang="uk-UA" sz="2400" dirty="0" smtClean="0">
              <a:solidFill>
                <a:srgbClr val="002060"/>
              </a:solidFill>
            </a:endParaRPr>
          </a:p>
          <a:p>
            <a:pPr defTabSz="1217613" eaLnBrk="0" hangingPunct="0"/>
            <a:r>
              <a:rPr lang="uk-UA" sz="2400" dirty="0" smtClean="0">
                <a:solidFill>
                  <a:srgbClr val="002060"/>
                </a:solidFill>
              </a:rPr>
              <a:t>досвідченість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gray">
          <a:xfrm>
            <a:off x="1779588" y="2179638"/>
            <a:ext cx="730250" cy="7302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2000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gray">
          <a:xfrm rot="802016">
            <a:off x="2692400" y="3441700"/>
            <a:ext cx="598488" cy="598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28627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gray">
          <a:xfrm rot="3116201">
            <a:off x="3038475" y="4802188"/>
            <a:ext cx="504825" cy="504825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63529"/>
                  <a:invGamma/>
                </a:schemeClr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EFFFF"/>
            </a:solidFill>
            <a:round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l" defTabSz="12176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116780" name="Rectangle 4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0825" y="260350"/>
            <a:ext cx="8545513" cy="1224434"/>
          </a:xfrm>
          <a:solidFill>
            <a:srgbClr val="99CCFF"/>
          </a:solidFill>
        </p:spPr>
        <p:txBody>
          <a:bodyPr wrap="square" lIns="121899" tIns="60949" rIns="121899" bIns="60949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sz="3200" b="0" dirty="0" smtClean="0">
                <a:solidFill>
                  <a:srgbClr val="0033CC"/>
                </a:solidFill>
                <a:ea typeface="Times New Roman"/>
              </a:rPr>
              <a:t>ЩО СПРИЯТИМЕ УСПІШНІЙ АДАПТАЦІЇ УЧНІВ 5-Х КЛАСІВ ДО НАВЧАННЯ?</a:t>
            </a:r>
            <a:endParaRPr lang="en-US" sz="3200" b="0" dirty="0" smtClean="0">
              <a:ln>
                <a:noFill/>
              </a:ln>
              <a:solidFill>
                <a:srgbClr val="0033CC"/>
              </a:solidFill>
            </a:endParaRPr>
          </a:p>
        </p:txBody>
      </p:sp>
      <p:grpSp>
        <p:nvGrpSpPr>
          <p:cNvPr id="64533" name="Group 45"/>
          <p:cNvGrpSpPr>
            <a:grpSpLocks/>
          </p:cNvGrpSpPr>
          <p:nvPr/>
        </p:nvGrpSpPr>
        <p:grpSpPr bwMode="auto">
          <a:xfrm>
            <a:off x="179388" y="4508500"/>
            <a:ext cx="1878012" cy="1946275"/>
            <a:chOff x="482" y="1851"/>
            <a:chExt cx="860" cy="796"/>
          </a:xfrm>
        </p:grpSpPr>
        <p:sp>
          <p:nvSpPr>
            <p:cNvPr id="64534" name="Freeform 46"/>
            <p:cNvSpPr>
              <a:spLocks/>
            </p:cNvSpPr>
            <p:nvPr/>
          </p:nvSpPr>
          <p:spPr bwMode="gray">
            <a:xfrm>
              <a:off x="567" y="2464"/>
              <a:ext cx="335" cy="173"/>
            </a:xfrm>
            <a:custGeom>
              <a:avLst/>
              <a:gdLst>
                <a:gd name="T0" fmla="*/ 0 w 335"/>
                <a:gd name="T1" fmla="*/ 166 h 173"/>
                <a:gd name="T2" fmla="*/ 58 w 335"/>
                <a:gd name="T3" fmla="*/ 173 h 173"/>
                <a:gd name="T4" fmla="*/ 297 w 335"/>
                <a:gd name="T5" fmla="*/ 32 h 173"/>
                <a:gd name="T6" fmla="*/ 289 w 335"/>
                <a:gd name="T7" fmla="*/ 8 h 173"/>
                <a:gd name="T8" fmla="*/ 223 w 335"/>
                <a:gd name="T9" fmla="*/ 26 h 173"/>
                <a:gd name="T10" fmla="*/ 0 w 335"/>
                <a:gd name="T11" fmla="*/ 166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5" name="Freeform 47"/>
            <p:cNvSpPr>
              <a:spLocks/>
            </p:cNvSpPr>
            <p:nvPr/>
          </p:nvSpPr>
          <p:spPr bwMode="gray">
            <a:xfrm>
              <a:off x="797" y="2401"/>
              <a:ext cx="367" cy="170"/>
            </a:xfrm>
            <a:custGeom>
              <a:avLst/>
              <a:gdLst>
                <a:gd name="T0" fmla="*/ 0 w 367"/>
                <a:gd name="T1" fmla="*/ 158 h 170"/>
                <a:gd name="T2" fmla="*/ 80 w 367"/>
                <a:gd name="T3" fmla="*/ 170 h 170"/>
                <a:gd name="T4" fmla="*/ 332 w 367"/>
                <a:gd name="T5" fmla="*/ 37 h 170"/>
                <a:gd name="T6" fmla="*/ 292 w 367"/>
                <a:gd name="T7" fmla="*/ 1 h 170"/>
                <a:gd name="T8" fmla="*/ 230 w 367"/>
                <a:gd name="T9" fmla="*/ 29 h 170"/>
                <a:gd name="T10" fmla="*/ 0 w 367"/>
                <a:gd name="T11" fmla="*/ 158 h 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7" h="170">
                  <a:moveTo>
                    <a:pt x="0" y="158"/>
                  </a:moveTo>
                  <a:lnTo>
                    <a:pt x="80" y="170"/>
                  </a:lnTo>
                  <a:lnTo>
                    <a:pt x="332" y="37"/>
                  </a:lnTo>
                  <a:cubicBezTo>
                    <a:pt x="367" y="9"/>
                    <a:pt x="309" y="2"/>
                    <a:pt x="292" y="1"/>
                  </a:cubicBezTo>
                  <a:cubicBezTo>
                    <a:pt x="280" y="0"/>
                    <a:pt x="279" y="3"/>
                    <a:pt x="230" y="29"/>
                  </a:cubicBezTo>
                  <a:lnTo>
                    <a:pt x="0" y="158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6" name="Freeform 48"/>
            <p:cNvSpPr>
              <a:spLocks/>
            </p:cNvSpPr>
            <p:nvPr/>
          </p:nvSpPr>
          <p:spPr bwMode="gray">
            <a:xfrm>
              <a:off x="1035" y="2504"/>
              <a:ext cx="307" cy="143"/>
            </a:xfrm>
            <a:custGeom>
              <a:avLst/>
              <a:gdLst>
                <a:gd name="T0" fmla="*/ 0 w 307"/>
                <a:gd name="T1" fmla="*/ 134 h 143"/>
                <a:gd name="T2" fmla="*/ 66 w 307"/>
                <a:gd name="T3" fmla="*/ 143 h 143"/>
                <a:gd name="T4" fmla="*/ 282 w 307"/>
                <a:gd name="T5" fmla="*/ 35 h 143"/>
                <a:gd name="T6" fmla="*/ 219 w 307"/>
                <a:gd name="T7" fmla="*/ 17 h 143"/>
                <a:gd name="T8" fmla="*/ 0 w 307"/>
                <a:gd name="T9" fmla="*/ 134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7" h="143">
                  <a:moveTo>
                    <a:pt x="0" y="134"/>
                  </a:moveTo>
                  <a:lnTo>
                    <a:pt x="66" y="143"/>
                  </a:lnTo>
                  <a:lnTo>
                    <a:pt x="282" y="35"/>
                  </a:lnTo>
                  <a:cubicBezTo>
                    <a:pt x="307" y="14"/>
                    <a:pt x="266" y="0"/>
                    <a:pt x="219" y="17"/>
                  </a:cubicBezTo>
                  <a:lnTo>
                    <a:pt x="0" y="134"/>
                  </a:lnTo>
                  <a:close/>
                </a:path>
              </a:pathLst>
            </a:custGeom>
            <a:gradFill rotWithShape="1">
              <a:gsLst>
                <a:gs pos="0">
                  <a:srgbClr val="181818">
                    <a:alpha val="0"/>
                  </a:srgbClr>
                </a:gs>
                <a:gs pos="100000">
                  <a:srgbClr val="1C1C1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64537" name="Freeform 49"/>
            <p:cNvSpPr>
              <a:spLocks/>
            </p:cNvSpPr>
            <p:nvPr/>
          </p:nvSpPr>
          <p:spPr bwMode="gray">
            <a:xfrm>
              <a:off x="482" y="2066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8" name="Freeform 50"/>
            <p:cNvSpPr>
              <a:spLocks/>
            </p:cNvSpPr>
            <p:nvPr/>
          </p:nvSpPr>
          <p:spPr bwMode="gray">
            <a:xfrm>
              <a:off x="698" y="1851"/>
              <a:ext cx="282" cy="716"/>
            </a:xfrm>
            <a:custGeom>
              <a:avLst/>
              <a:gdLst>
                <a:gd name="T0" fmla="*/ 1030 w 224"/>
                <a:gd name="T1" fmla="*/ 1003 h 569"/>
                <a:gd name="T2" fmla="*/ 736 w 224"/>
                <a:gd name="T3" fmla="*/ 496 h 569"/>
                <a:gd name="T4" fmla="*/ 1201 w 224"/>
                <a:gd name="T5" fmla="*/ 1 h 569"/>
                <a:gd name="T6" fmla="*/ 1708 w 224"/>
                <a:gd name="T7" fmla="*/ 516 h 569"/>
                <a:gd name="T8" fmla="*/ 1351 w 224"/>
                <a:gd name="T9" fmla="*/ 1003 h 569"/>
                <a:gd name="T10" fmla="*/ 1341 w 224"/>
                <a:gd name="T11" fmla="*/ 1233 h 569"/>
                <a:gd name="T12" fmla="*/ 2089 w 224"/>
                <a:gd name="T13" fmla="*/ 1440 h 569"/>
                <a:gd name="T14" fmla="*/ 2211 w 224"/>
                <a:gd name="T15" fmla="*/ 2028 h 569"/>
                <a:gd name="T16" fmla="*/ 2173 w 224"/>
                <a:gd name="T17" fmla="*/ 3192 h 569"/>
                <a:gd name="T18" fmla="*/ 2089 w 224"/>
                <a:gd name="T19" fmla="*/ 3630 h 569"/>
                <a:gd name="T20" fmla="*/ 1966 w 224"/>
                <a:gd name="T21" fmla="*/ 3069 h 569"/>
                <a:gd name="T22" fmla="*/ 1872 w 224"/>
                <a:gd name="T23" fmla="*/ 2012 h 569"/>
                <a:gd name="T24" fmla="*/ 1701 w 224"/>
                <a:gd name="T25" fmla="*/ 3192 h 569"/>
                <a:gd name="T26" fmla="*/ 1436 w 224"/>
                <a:gd name="T27" fmla="*/ 5668 h 569"/>
                <a:gd name="T28" fmla="*/ 773 w 224"/>
                <a:gd name="T29" fmla="*/ 5627 h 569"/>
                <a:gd name="T30" fmla="*/ 496 w 224"/>
                <a:gd name="T31" fmla="*/ 3238 h 569"/>
                <a:gd name="T32" fmla="*/ 332 w 224"/>
                <a:gd name="T33" fmla="*/ 2074 h 569"/>
                <a:gd name="T34" fmla="*/ 245 w 224"/>
                <a:gd name="T35" fmla="*/ 3088 h 569"/>
                <a:gd name="T36" fmla="*/ 121 w 224"/>
                <a:gd name="T37" fmla="*/ 3630 h 569"/>
                <a:gd name="T38" fmla="*/ 1 w 224"/>
                <a:gd name="T39" fmla="*/ 3039 h 569"/>
                <a:gd name="T40" fmla="*/ 74 w 224"/>
                <a:gd name="T41" fmla="*/ 1833 h 569"/>
                <a:gd name="T42" fmla="*/ 233 w 224"/>
                <a:gd name="T43" fmla="*/ 1389 h 569"/>
                <a:gd name="T44" fmla="*/ 1017 w 224"/>
                <a:gd name="T45" fmla="*/ 1233 h 569"/>
                <a:gd name="T46" fmla="*/ 1030 w 224"/>
                <a:gd name="T47" fmla="*/ 1003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  <p:sp>
          <p:nvSpPr>
            <p:cNvPr id="64539" name="Freeform 51"/>
            <p:cNvSpPr>
              <a:spLocks/>
            </p:cNvSpPr>
            <p:nvPr/>
          </p:nvSpPr>
          <p:spPr bwMode="gray">
            <a:xfrm>
              <a:off x="956" y="2078"/>
              <a:ext cx="224" cy="569"/>
            </a:xfrm>
            <a:custGeom>
              <a:avLst/>
              <a:gdLst>
                <a:gd name="T0" fmla="*/ 103 w 224"/>
                <a:gd name="T1" fmla="*/ 101 h 569"/>
                <a:gd name="T2" fmla="*/ 74 w 224"/>
                <a:gd name="T3" fmla="*/ 50 h 569"/>
                <a:gd name="T4" fmla="*/ 121 w 224"/>
                <a:gd name="T5" fmla="*/ 1 h 569"/>
                <a:gd name="T6" fmla="*/ 171 w 224"/>
                <a:gd name="T7" fmla="*/ 52 h 569"/>
                <a:gd name="T8" fmla="*/ 135 w 224"/>
                <a:gd name="T9" fmla="*/ 101 h 569"/>
                <a:gd name="T10" fmla="*/ 134 w 224"/>
                <a:gd name="T11" fmla="*/ 124 h 569"/>
                <a:gd name="T12" fmla="*/ 209 w 224"/>
                <a:gd name="T13" fmla="*/ 145 h 569"/>
                <a:gd name="T14" fmla="*/ 221 w 224"/>
                <a:gd name="T15" fmla="*/ 204 h 569"/>
                <a:gd name="T16" fmla="*/ 218 w 224"/>
                <a:gd name="T17" fmla="*/ 321 h 569"/>
                <a:gd name="T18" fmla="*/ 209 w 224"/>
                <a:gd name="T19" fmla="*/ 365 h 569"/>
                <a:gd name="T20" fmla="*/ 196 w 224"/>
                <a:gd name="T21" fmla="*/ 308 h 569"/>
                <a:gd name="T22" fmla="*/ 187 w 224"/>
                <a:gd name="T23" fmla="*/ 202 h 569"/>
                <a:gd name="T24" fmla="*/ 170 w 224"/>
                <a:gd name="T25" fmla="*/ 321 h 569"/>
                <a:gd name="T26" fmla="*/ 144 w 224"/>
                <a:gd name="T27" fmla="*/ 569 h 569"/>
                <a:gd name="T28" fmla="*/ 78 w 224"/>
                <a:gd name="T29" fmla="*/ 565 h 569"/>
                <a:gd name="T30" fmla="*/ 50 w 224"/>
                <a:gd name="T31" fmla="*/ 325 h 569"/>
                <a:gd name="T32" fmla="*/ 33 w 224"/>
                <a:gd name="T33" fmla="*/ 208 h 569"/>
                <a:gd name="T34" fmla="*/ 25 w 224"/>
                <a:gd name="T35" fmla="*/ 310 h 569"/>
                <a:gd name="T36" fmla="*/ 12 w 224"/>
                <a:gd name="T37" fmla="*/ 365 h 569"/>
                <a:gd name="T38" fmla="*/ 1 w 224"/>
                <a:gd name="T39" fmla="*/ 305 h 569"/>
                <a:gd name="T40" fmla="*/ 7 w 224"/>
                <a:gd name="T41" fmla="*/ 184 h 569"/>
                <a:gd name="T42" fmla="*/ 23 w 224"/>
                <a:gd name="T43" fmla="*/ 140 h 569"/>
                <a:gd name="T44" fmla="*/ 102 w 224"/>
                <a:gd name="T45" fmla="*/ 124 h 569"/>
                <a:gd name="T46" fmla="*/ 103 w 224"/>
                <a:gd name="T47" fmla="*/ 101 h 56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4" h="569">
                  <a:moveTo>
                    <a:pt x="103" y="101"/>
                  </a:moveTo>
                  <a:cubicBezTo>
                    <a:pt x="87" y="94"/>
                    <a:pt x="75" y="75"/>
                    <a:pt x="74" y="50"/>
                  </a:cubicBezTo>
                  <a:cubicBezTo>
                    <a:pt x="72" y="26"/>
                    <a:pt x="90" y="0"/>
                    <a:pt x="121" y="1"/>
                  </a:cubicBezTo>
                  <a:cubicBezTo>
                    <a:pt x="152" y="2"/>
                    <a:pt x="172" y="18"/>
                    <a:pt x="171" y="52"/>
                  </a:cubicBezTo>
                  <a:cubicBezTo>
                    <a:pt x="170" y="85"/>
                    <a:pt x="151" y="96"/>
                    <a:pt x="135" y="101"/>
                  </a:cubicBezTo>
                  <a:cubicBezTo>
                    <a:pt x="132" y="111"/>
                    <a:pt x="132" y="118"/>
                    <a:pt x="134" y="124"/>
                  </a:cubicBezTo>
                  <a:cubicBezTo>
                    <a:pt x="151" y="131"/>
                    <a:pt x="194" y="132"/>
                    <a:pt x="209" y="145"/>
                  </a:cubicBezTo>
                  <a:cubicBezTo>
                    <a:pt x="224" y="156"/>
                    <a:pt x="219" y="175"/>
                    <a:pt x="221" y="204"/>
                  </a:cubicBezTo>
                  <a:lnTo>
                    <a:pt x="218" y="321"/>
                  </a:lnTo>
                  <a:cubicBezTo>
                    <a:pt x="216" y="348"/>
                    <a:pt x="212" y="367"/>
                    <a:pt x="209" y="365"/>
                  </a:cubicBezTo>
                  <a:cubicBezTo>
                    <a:pt x="199" y="370"/>
                    <a:pt x="200" y="335"/>
                    <a:pt x="196" y="308"/>
                  </a:cubicBezTo>
                  <a:lnTo>
                    <a:pt x="187" y="202"/>
                  </a:lnTo>
                  <a:cubicBezTo>
                    <a:pt x="182" y="204"/>
                    <a:pt x="177" y="260"/>
                    <a:pt x="170" y="321"/>
                  </a:cubicBezTo>
                  <a:lnTo>
                    <a:pt x="144" y="569"/>
                  </a:lnTo>
                  <a:lnTo>
                    <a:pt x="78" y="565"/>
                  </a:lnTo>
                  <a:lnTo>
                    <a:pt x="50" y="325"/>
                  </a:lnTo>
                  <a:cubicBezTo>
                    <a:pt x="39" y="255"/>
                    <a:pt x="37" y="211"/>
                    <a:pt x="33" y="208"/>
                  </a:cubicBezTo>
                  <a:lnTo>
                    <a:pt x="25" y="310"/>
                  </a:lnTo>
                  <a:cubicBezTo>
                    <a:pt x="22" y="336"/>
                    <a:pt x="16" y="366"/>
                    <a:pt x="12" y="365"/>
                  </a:cubicBezTo>
                  <a:cubicBezTo>
                    <a:pt x="4" y="365"/>
                    <a:pt x="2" y="335"/>
                    <a:pt x="1" y="305"/>
                  </a:cubicBezTo>
                  <a:cubicBezTo>
                    <a:pt x="0" y="275"/>
                    <a:pt x="3" y="212"/>
                    <a:pt x="7" y="184"/>
                  </a:cubicBezTo>
                  <a:cubicBezTo>
                    <a:pt x="12" y="157"/>
                    <a:pt x="7" y="150"/>
                    <a:pt x="23" y="140"/>
                  </a:cubicBezTo>
                  <a:cubicBezTo>
                    <a:pt x="39" y="131"/>
                    <a:pt x="89" y="131"/>
                    <a:pt x="102" y="124"/>
                  </a:cubicBezTo>
                  <a:cubicBezTo>
                    <a:pt x="106" y="120"/>
                    <a:pt x="108" y="108"/>
                    <a:pt x="103" y="10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round/>
              <a:headEnd/>
              <a:tailEnd/>
            </a:ln>
            <a:effectLst/>
            <a:scene3d>
              <a:camera prst="legacyPerspectiveTopRight">
                <a:rot lat="0" lon="899994" rev="0"/>
              </a:camera>
              <a:lightRig rig="legacyFlat1" dir="t"/>
            </a:scene3d>
            <a:sp3d extrusionH="36500" prstMaterial="legacyMetal">
              <a:bevelT w="13500" h="13500" prst="angle"/>
              <a:bevelB w="13500" h="13500" prst="angle"/>
              <a:extrusionClr>
                <a:srgbClr val="333333"/>
              </a:extrusionClr>
            </a:sp3d>
          </p:spPr>
          <p:txBody>
            <a:bodyPr>
              <a:flatTx/>
            </a:bodyPr>
            <a:lstStyle/>
            <a:p>
              <a:endParaRPr lang="uk-UA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>
            <a:spLocks noChangeArrowheads="1"/>
          </p:cNvSpPr>
          <p:nvPr/>
        </p:nvSpPr>
        <p:spPr bwMode="auto">
          <a:xfrm>
            <a:off x="0" y="974219"/>
            <a:ext cx="9144000" cy="5072063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2600" b="1" i="1" dirty="0" smtClean="0">
                <a:solidFill>
                  <a:srgbClr val="002060"/>
                </a:solidFill>
              </a:rPr>
              <a:t>Потрібно знати дитину, </a:t>
            </a:r>
          </a:p>
          <a:p>
            <a:r>
              <a:rPr lang="uk-UA" sz="2600" b="1" i="1" dirty="0" smtClean="0">
                <a:solidFill>
                  <a:srgbClr val="002060"/>
                </a:solidFill>
              </a:rPr>
              <a:t>знати її силу і слабкості, розуміти її думки, переживання, бережно доторкнутись до її серця…</a:t>
            </a:r>
          </a:p>
          <a:p>
            <a:pPr algn="r"/>
            <a:endParaRPr lang="uk-UA" sz="2600" b="1" i="1" dirty="0" smtClean="0">
              <a:solidFill>
                <a:srgbClr val="002060"/>
              </a:solidFill>
            </a:endParaRPr>
          </a:p>
          <a:p>
            <a:pPr algn="r"/>
            <a:r>
              <a:rPr lang="uk-UA" sz="2600" b="1" i="1" dirty="0" smtClean="0">
                <a:solidFill>
                  <a:srgbClr val="002060"/>
                </a:solidFill>
              </a:rPr>
              <a:t>В.О.Сухомлинський 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39726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395288" y="981075"/>
            <a:ext cx="8496300" cy="5072063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3600" b="1" i="1" dirty="0" smtClean="0">
                <a:solidFill>
                  <a:srgbClr val="002060"/>
                </a:solidFill>
              </a:rPr>
              <a:t>ДЯКУЮ ЗА УВАГУ</a:t>
            </a:r>
            <a:r>
              <a:rPr lang="uk-UA" sz="3600" b="1" i="1" dirty="0" smtClean="0"/>
              <a:t>!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362218" y="981074"/>
            <a:ext cx="8496300" cy="5072063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endParaRPr lang="uk-UA" sz="3200" dirty="0" smtClean="0">
              <a:solidFill>
                <a:srgbClr val="000099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lang="uk-UA" sz="3200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Наступність </a:t>
            </a:r>
            <a:r>
              <a:rPr lang="uk-UA" sz="3200" dirty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– це умова успішної </a:t>
            </a:r>
            <a:r>
              <a:rPr lang="uk-UA" sz="3200" dirty="0" smtClean="0">
                <a:solidFill>
                  <a:srgbClr val="000099"/>
                </a:solidFill>
                <a:latin typeface="Arial" pitchFamily="34" charset="0"/>
                <a:ea typeface="Times New Roman"/>
                <a:cs typeface="Arial" pitchFamily="34" charset="0"/>
              </a:rPr>
              <a:t>адаптації! </a:t>
            </a:r>
          </a:p>
          <a:p>
            <a:endParaRPr lang="uk-UA" sz="3200" i="1" dirty="0">
              <a:solidFill>
                <a:srgbClr val="000099"/>
              </a:solidFill>
              <a:latin typeface="Times New Roman"/>
              <a:cs typeface="Times New Roman"/>
            </a:endParaRPr>
          </a:p>
          <a:p>
            <a:endParaRPr lang="ru-RU" sz="3200" i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97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93645" y="2348880"/>
            <a:ext cx="8207375" cy="73456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b="1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нові </a:t>
            </a:r>
            <a:r>
              <a:rPr lang="uk-UA" sz="24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умови навчання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3645" y="3645024"/>
            <a:ext cx="8207375" cy="10074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endParaRPr lang="uk-UA" sz="280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r>
              <a:rPr lang="uk-UA" sz="2400" b="1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фізіологічні </a:t>
            </a:r>
            <a:r>
              <a:rPr lang="uk-UA" sz="24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та психологічні зміни </a:t>
            </a:r>
            <a:endParaRPr lang="uk-UA" sz="2400" b="1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uk-UA" sz="2400" b="1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підліткового </a:t>
            </a:r>
            <a:r>
              <a:rPr lang="uk-UA" sz="24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віку</a:t>
            </a:r>
            <a:endParaRPr lang="uk-UA" sz="28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endParaRPr lang="uk-UA" sz="28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133" y="5085184"/>
            <a:ext cx="828040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b="1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особисті </a:t>
            </a:r>
            <a:r>
              <a:rPr lang="uk-UA" sz="24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проблеми школяра</a:t>
            </a:r>
            <a:endParaRPr lang="uk-UA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1584176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ПЕРЕХІД НА НАВЧАННЯ УЧНІВ </a:t>
            </a:r>
          </a:p>
          <a:p>
            <a:r>
              <a:rPr lang="ru-RU" sz="2400" b="1" dirty="0" smtClean="0">
                <a:solidFill>
                  <a:srgbClr val="000099"/>
                </a:solidFill>
              </a:rPr>
              <a:t>ІЗ 4-ГО ДО 5-ГО КЛАСУ</a:t>
            </a:r>
            <a:r>
              <a:rPr lang="en-US" sz="2400" b="1" dirty="0" smtClean="0">
                <a:solidFill>
                  <a:srgbClr val="000099"/>
                </a:solidFill>
              </a:rPr>
              <a:t> </a:t>
            </a:r>
            <a:endParaRPr lang="uk-UA" sz="2400" b="1" dirty="0" smtClean="0">
              <a:solidFill>
                <a:srgbClr val="000099"/>
              </a:solidFill>
            </a:endParaRPr>
          </a:p>
          <a:p>
            <a:r>
              <a:rPr lang="uk-UA" sz="2200" b="1" dirty="0" smtClean="0">
                <a:solidFill>
                  <a:schemeClr val="tx2">
                    <a:lumMod val="50000"/>
                  </a:schemeClr>
                </a:solidFill>
              </a:rPr>
              <a:t>Які чинники необхідно врахувати?</a:t>
            </a:r>
            <a:endParaRPr lang="ru-RU" sz="2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0134" y="2060848"/>
            <a:ext cx="8207375" cy="57606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аналіз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вікових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особливостей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молодших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школярів</a:t>
            </a:r>
            <a:endParaRPr lang="uk-UA" sz="20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134" y="2780928"/>
            <a:ext cx="8207375" cy="10074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endParaRPr lang="uk-UA" sz="280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визначення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ефективності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методів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діагностики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молодших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школярів</a:t>
            </a:r>
            <a:endParaRPr lang="uk-UA" sz="2000" i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endParaRPr lang="uk-UA" sz="28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9275" y="3933056"/>
            <a:ext cx="828040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визначення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ознак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дезадаптації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дітей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у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перехідний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період</a:t>
            </a:r>
            <a:endParaRPr lang="uk-UA" sz="20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4994" y="4797152"/>
            <a:ext cx="8208962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взаємодія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та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взаємоприйнятність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індивідуальних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стилів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учителів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у 4-му та 5-му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класах</a:t>
            </a:r>
            <a:endParaRPr lang="uk-UA" sz="20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899592" y="332656"/>
            <a:ext cx="7344816" cy="1584176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ПЕРЕХІД НА НАВЧАННЯ УЧНІВ </a:t>
            </a:r>
          </a:p>
          <a:p>
            <a:r>
              <a:rPr lang="ru-RU" sz="2400" b="1" dirty="0" smtClean="0">
                <a:solidFill>
                  <a:srgbClr val="000099"/>
                </a:solidFill>
              </a:rPr>
              <a:t>ІЗ 4-ГО ДО 5-ГО КЛАСУ</a:t>
            </a:r>
          </a:p>
          <a:p>
            <a:r>
              <a:rPr lang="uk-UA" sz="2000" b="1" dirty="0" smtClean="0"/>
              <a:t>Які психологічні компоненти</a:t>
            </a:r>
            <a:r>
              <a:rPr lang="ru-RU" sz="2000" b="1" dirty="0" smtClean="0">
                <a:solidFill>
                  <a:srgbClr val="0033CC"/>
                </a:solidFill>
              </a:rPr>
              <a:t> </a:t>
            </a:r>
            <a:r>
              <a:rPr lang="uk-UA" sz="2000" b="1" dirty="0" smtClean="0"/>
              <a:t>можна виокремити?</a:t>
            </a:r>
            <a:endParaRPr lang="ru-RU" sz="2000" b="1" dirty="0" smtClean="0">
              <a:solidFill>
                <a:srgbClr val="0033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0713" y="5805264"/>
            <a:ext cx="8208962" cy="6270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0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визначення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взаємодії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педагогів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, </a:t>
            </a: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психолога </a:t>
            </a:r>
            <a:r>
              <a:rPr lang="ru-RU" sz="2000" i="1" dirty="0">
                <a:solidFill>
                  <a:srgbClr val="002060"/>
                </a:solidFill>
                <a:latin typeface="Arial" charset="0"/>
                <a:cs typeface="Arial" charset="0"/>
              </a:rPr>
              <a:t>та </a:t>
            </a:r>
            <a:r>
              <a:rPr lang="ru-RU" sz="20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батьків</a:t>
            </a:r>
            <a:endParaRPr lang="uk-UA" sz="20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89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467544" y="260648"/>
            <a:ext cx="8496300" cy="6336704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2800" dirty="0" smtClean="0">
                <a:solidFill>
                  <a:srgbClr val="000099"/>
                </a:solidFill>
              </a:rPr>
              <a:t>ПЛАН </a:t>
            </a:r>
            <a:r>
              <a:rPr lang="uk-UA" sz="2800" dirty="0">
                <a:solidFill>
                  <a:srgbClr val="000099"/>
                </a:solidFill>
              </a:rPr>
              <a:t>ДІЙ </a:t>
            </a:r>
            <a:endParaRPr lang="ru-RU" sz="2800" dirty="0">
              <a:solidFill>
                <a:srgbClr val="000099"/>
              </a:solidFill>
            </a:endParaRPr>
          </a:p>
          <a:p>
            <a:r>
              <a:rPr lang="uk-UA" sz="2800" dirty="0" smtClean="0">
                <a:solidFill>
                  <a:srgbClr val="000099"/>
                </a:solidFill>
              </a:rPr>
              <a:t>ІЗ ВИРІШЕННЯ </a:t>
            </a:r>
            <a:r>
              <a:rPr lang="uk-UA" sz="2800" dirty="0">
                <a:solidFill>
                  <a:srgbClr val="000099"/>
                </a:solidFill>
              </a:rPr>
              <a:t>ПРОБЛЕМ НАСТУПНОСТІ НА ЕТАПІ </a:t>
            </a:r>
            <a:endParaRPr lang="ru-RU" sz="2800" dirty="0">
              <a:solidFill>
                <a:srgbClr val="000099"/>
              </a:solidFill>
            </a:endParaRPr>
          </a:p>
          <a:p>
            <a:r>
              <a:rPr lang="uk-UA" sz="2800" dirty="0">
                <a:solidFill>
                  <a:srgbClr val="000099"/>
                </a:solidFill>
              </a:rPr>
              <a:t>ПЕРЕХОДУ УЧНІВ 4 ДО 5 </a:t>
            </a:r>
            <a:r>
              <a:rPr lang="uk-UA" sz="2800" dirty="0" smtClean="0">
                <a:solidFill>
                  <a:srgbClr val="000099"/>
                </a:solidFill>
              </a:rPr>
              <a:t>КЛАСУ</a:t>
            </a:r>
          </a:p>
          <a:p>
            <a:endParaRPr lang="ru-RU" sz="2400" i="1" dirty="0">
              <a:solidFill>
                <a:srgbClr val="002060"/>
              </a:solidFill>
              <a:latin typeface="+mn-lt"/>
            </a:endParaRPr>
          </a:p>
          <a:p>
            <a:r>
              <a:rPr lang="uk-UA" sz="2000" dirty="0" smtClean="0">
                <a:solidFill>
                  <a:srgbClr val="000099"/>
                </a:solidFill>
              </a:rPr>
              <a:t>(Таблиця 1</a:t>
            </a:r>
            <a:r>
              <a:rPr lang="uk-UA" sz="2000" dirty="0" smtClean="0">
                <a:solidFill>
                  <a:srgbClr val="000099"/>
                </a:solidFill>
              </a:rPr>
              <a:t>)</a:t>
            </a:r>
          </a:p>
          <a:p>
            <a:endParaRPr lang="uk-UA" sz="2000" dirty="0">
              <a:solidFill>
                <a:srgbClr val="000099"/>
              </a:solidFill>
            </a:endParaRPr>
          </a:p>
          <a:p>
            <a:endParaRPr lang="uk-UA" sz="2000" dirty="0" smtClean="0">
              <a:solidFill>
                <a:srgbClr val="000099"/>
              </a:solidFill>
            </a:endParaRPr>
          </a:p>
          <a:p>
            <a:endParaRPr lang="uk-UA" sz="2000" dirty="0">
              <a:solidFill>
                <a:srgbClr val="000099"/>
              </a:solidFill>
            </a:endParaRPr>
          </a:p>
          <a:p>
            <a:endParaRPr lang="uk-UA" sz="2000" dirty="0" smtClean="0">
              <a:solidFill>
                <a:srgbClr val="000099"/>
              </a:solidFill>
            </a:endParaRPr>
          </a:p>
          <a:p>
            <a:endParaRPr lang="uk-UA" sz="2000" dirty="0" smtClean="0">
              <a:solidFill>
                <a:srgbClr val="000099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444630"/>
              </p:ext>
            </p:extLst>
          </p:nvPr>
        </p:nvGraphicFramePr>
        <p:xfrm>
          <a:off x="1331640" y="3380581"/>
          <a:ext cx="6332810" cy="17766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008"/>
                <a:gridCol w="2396181"/>
                <a:gridCol w="1171104"/>
                <a:gridCol w="883694"/>
                <a:gridCol w="1604823"/>
              </a:tblGrid>
              <a:tr h="818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1"/>
                          </a:solidFill>
                          <a:effectLst/>
                        </a:rPr>
                        <a:t>з/п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Завдання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Заходи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Термін проведення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Відповідальний за виконання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виявити рівень підготовленості учнів 4-х класів до навчання </a:t>
                      </a:r>
                      <a:r>
                        <a:rPr lang="uk-UA" sz="1100">
                          <a:effectLst/>
                        </a:rPr>
                        <a:t>у 5-х</a:t>
                      </a:r>
                      <a:r>
                        <a:rPr lang="uk-UA" sz="1000">
                          <a:effectLst/>
                        </a:rPr>
                        <a:t> класах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оцінювання навчальних досягнень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вересень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заступники 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директора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0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73496" y="1484784"/>
            <a:ext cx="8207375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розробка</a:t>
            </a:r>
            <a:r>
              <a:rPr lang="ru-RU" sz="22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практичним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психологом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програми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адаптації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6013" y="2276872"/>
            <a:ext cx="8207375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прийняття</a:t>
            </a:r>
            <a:r>
              <a:rPr lang="ru-RU" sz="22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кожним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класним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керівником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ідеї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200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адаптаційного</a:t>
            </a:r>
            <a:r>
              <a:rPr lang="ru-RU" sz="22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періоду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2988" y="5445224"/>
            <a:ext cx="8280400" cy="6365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200" i="1" dirty="0" smtClean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залучення </a:t>
            </a:r>
            <a:r>
              <a:rPr lang="uk-UA" sz="2200" i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інших фахівців</a:t>
            </a:r>
            <a:endParaRPr lang="uk-UA" sz="2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666" y="3501009"/>
            <a:ext cx="8280400" cy="8298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endParaRPr lang="ru-RU" sz="2200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складання</a:t>
            </a:r>
            <a:r>
              <a:rPr lang="ru-RU" sz="22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класним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керівником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програми</a:t>
            </a:r>
            <a:r>
              <a:rPr lang="ru-RU" sz="2200" i="1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200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адаптаційного</a:t>
            </a:r>
            <a:r>
              <a:rPr lang="ru-RU" sz="22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2200" i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періоду</a:t>
            </a:r>
            <a:endParaRPr lang="ru-RU" sz="2200" i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4344" y="4581128"/>
            <a:ext cx="8208962" cy="6270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i="1" dirty="0">
                <a:solidFill>
                  <a:srgbClr val="002060"/>
                </a:solidFill>
              </a:rPr>
              <a:t>с</a:t>
            </a:r>
            <a:r>
              <a:rPr lang="uk-UA" sz="2400" i="1" dirty="0" smtClean="0">
                <a:solidFill>
                  <a:srgbClr val="002060"/>
                </a:solidFill>
              </a:rPr>
              <a:t>творення адміністрацією закладу освіти організаційних </a:t>
            </a:r>
            <a:r>
              <a:rPr lang="uk-UA" sz="2400" i="1" dirty="0">
                <a:solidFill>
                  <a:srgbClr val="002060"/>
                </a:solidFill>
              </a:rPr>
              <a:t>умов, що забезпечують адаптаційний період 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ЕТАПИ </a:t>
            </a:r>
          </a:p>
          <a:p>
            <a:r>
              <a:rPr lang="uk-UA" sz="2400" b="1" dirty="0" smtClean="0">
                <a:solidFill>
                  <a:srgbClr val="0033CC"/>
                </a:solidFill>
              </a:rPr>
              <a:t>ОРГАНІЗАЦІЇ АДАПТАЦІЙНОГО ПЕРІОДУ</a:t>
            </a:r>
            <a:endParaRPr lang="uk-UA" sz="24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3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>
            <a:spLocks noChangeArrowheads="1"/>
          </p:cNvSpPr>
          <p:nvPr/>
        </p:nvSpPr>
        <p:spPr bwMode="auto">
          <a:xfrm>
            <a:off x="179512" y="188640"/>
            <a:ext cx="8856984" cy="6552727"/>
          </a:xfrm>
          <a:prstGeom prst="ellipse">
            <a:avLst/>
          </a:prstGeom>
          <a:solidFill>
            <a:srgbClr val="99CCFF"/>
          </a:solidFill>
          <a:ln w="15875" algn="ctr">
            <a:solidFill>
              <a:srgbClr val="425519"/>
            </a:solidFill>
            <a:round/>
            <a:headEnd/>
            <a:tailEnd/>
          </a:ln>
        </p:spPr>
        <p:txBody>
          <a:bodyPr anchor="ctr"/>
          <a:lstStyle/>
          <a:p>
            <a:r>
              <a:rPr lang="uk-UA" sz="2400" dirty="0">
                <a:solidFill>
                  <a:srgbClr val="000099"/>
                </a:solidFill>
              </a:rPr>
              <a:t>АДАПТАЦІЙНА ПРОГРАМА</a:t>
            </a:r>
            <a:endParaRPr lang="ru-RU" sz="2400" dirty="0">
              <a:solidFill>
                <a:srgbClr val="000099"/>
              </a:solidFill>
            </a:endParaRPr>
          </a:p>
          <a:p>
            <a:r>
              <a:rPr lang="uk-UA" sz="2400" dirty="0">
                <a:solidFill>
                  <a:srgbClr val="000099"/>
                </a:solidFill>
              </a:rPr>
              <a:t>НА ЕТАПІ ПЕРЕХОДУ </a:t>
            </a:r>
            <a:r>
              <a:rPr lang="uk-UA" sz="2400" dirty="0" smtClean="0">
                <a:solidFill>
                  <a:srgbClr val="000099"/>
                </a:solidFill>
              </a:rPr>
              <a:t>УЧНІВ</a:t>
            </a:r>
          </a:p>
          <a:p>
            <a:r>
              <a:rPr lang="uk-UA" sz="2400" dirty="0" smtClean="0">
                <a:solidFill>
                  <a:srgbClr val="000099"/>
                </a:solidFill>
              </a:rPr>
              <a:t> ІЗ </a:t>
            </a:r>
            <a:r>
              <a:rPr lang="uk-UA" sz="2400" dirty="0">
                <a:solidFill>
                  <a:srgbClr val="000099"/>
                </a:solidFill>
              </a:rPr>
              <a:t>4 ДО 5 </a:t>
            </a:r>
            <a:r>
              <a:rPr lang="uk-UA" sz="2400" dirty="0" smtClean="0">
                <a:solidFill>
                  <a:srgbClr val="000099"/>
                </a:solidFill>
              </a:rPr>
              <a:t>КЛАСУ</a:t>
            </a:r>
          </a:p>
          <a:p>
            <a:pPr lvl="0"/>
            <a:r>
              <a:rPr lang="uk-UA" sz="2400" dirty="0" smtClean="0">
                <a:solidFill>
                  <a:srgbClr val="000099"/>
                </a:solidFill>
                <a:latin typeface="Calibri"/>
              </a:rPr>
              <a:t>(Таблиця </a:t>
            </a:r>
            <a:r>
              <a:rPr lang="uk-UA" sz="2400" dirty="0" smtClean="0">
                <a:solidFill>
                  <a:srgbClr val="000099"/>
                </a:solidFill>
                <a:latin typeface="Calibri"/>
              </a:rPr>
              <a:t>2</a:t>
            </a:r>
            <a:r>
              <a:rPr lang="uk-UA" sz="2400" i="1" dirty="0" smtClean="0">
                <a:solidFill>
                  <a:srgbClr val="000099"/>
                </a:solidFill>
                <a:latin typeface="Calibri"/>
              </a:rPr>
              <a:t>)</a:t>
            </a:r>
          </a:p>
          <a:p>
            <a:pPr lvl="0"/>
            <a:endParaRPr lang="uk-UA" sz="2400" i="1" dirty="0" smtClean="0">
              <a:solidFill>
                <a:srgbClr val="000099"/>
              </a:solidFill>
              <a:latin typeface="Calibri"/>
            </a:endParaRPr>
          </a:p>
          <a:p>
            <a:pPr lvl="0"/>
            <a:endParaRPr lang="uk-UA" sz="2400" i="1" dirty="0">
              <a:solidFill>
                <a:srgbClr val="000099"/>
              </a:solidFill>
              <a:latin typeface="Calibri"/>
            </a:endParaRPr>
          </a:p>
          <a:p>
            <a:pPr lvl="0"/>
            <a:endParaRPr lang="uk-UA" sz="2400" i="1" dirty="0" smtClean="0">
              <a:solidFill>
                <a:srgbClr val="000099"/>
              </a:solidFill>
              <a:latin typeface="Calibri"/>
            </a:endParaRPr>
          </a:p>
          <a:p>
            <a:pPr lvl="0"/>
            <a:endParaRPr lang="uk-UA" sz="2400" i="1" dirty="0">
              <a:solidFill>
                <a:srgbClr val="000099"/>
              </a:solidFill>
              <a:latin typeface="Calibri"/>
            </a:endParaRPr>
          </a:p>
          <a:p>
            <a:pPr lvl="0"/>
            <a:endParaRPr lang="uk-UA" sz="2400" i="1" dirty="0">
              <a:solidFill>
                <a:srgbClr val="000099"/>
              </a:solidFill>
              <a:latin typeface="Calibri"/>
            </a:endParaRPr>
          </a:p>
          <a:p>
            <a:endParaRPr lang="uk-UA" sz="2400" dirty="0" smtClean="0">
              <a:solidFill>
                <a:srgbClr val="000099"/>
              </a:solidFill>
            </a:endParaRPr>
          </a:p>
          <a:p>
            <a:endParaRPr lang="ru-RU" sz="2400" dirty="0">
              <a:solidFill>
                <a:srgbClr val="000099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6402"/>
              </p:ext>
            </p:extLst>
          </p:nvPr>
        </p:nvGraphicFramePr>
        <p:xfrm>
          <a:off x="1115617" y="3029108"/>
          <a:ext cx="7128791" cy="22000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435"/>
                <a:gridCol w="1797403"/>
                <a:gridCol w="709802"/>
                <a:gridCol w="940918"/>
                <a:gridCol w="1290094"/>
                <a:gridCol w="2057139"/>
              </a:tblGrid>
              <a:tr h="586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</a:rPr>
                        <a:t>№ з/п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Адаптація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Учні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Батьки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Педагоги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Психологічна служба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до січня визначити вчителів-предметників і класних керівників з урахуванням особливостей класного колективу і вчителя, який працює з дітьми в початковій школі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знайом-ство та  вивчення кабінетної системи в школі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тісний зв’язок з учителями, класними ке-рівниками та практичним психологом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взаємовідвідування уроків  з метою забезпечення наступності</a:t>
                      </a: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вивчення індивідуальних  особливостей учнів 4-х класів із метою визначення класного керівника</a:t>
                      </a: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Dem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393229" y="471637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6010" y="1844824"/>
            <a:ext cx="8130391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п</a:t>
            </a:r>
            <a:r>
              <a:rPr lang="uk-UA" sz="2400" dirty="0" smtClean="0">
                <a:solidFill>
                  <a:srgbClr val="002060"/>
                </a:solidFill>
              </a:rPr>
              <a:t>олегшити </a:t>
            </a:r>
            <a:r>
              <a:rPr lang="uk-UA" sz="2400" dirty="0">
                <a:solidFill>
                  <a:srgbClr val="002060"/>
                </a:solidFill>
              </a:rPr>
              <a:t>процес </a:t>
            </a:r>
            <a:r>
              <a:rPr lang="uk-UA" sz="2400" dirty="0" smtClean="0">
                <a:solidFill>
                  <a:srgbClr val="002060"/>
                </a:solidFill>
              </a:rPr>
              <a:t>адаптації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2525" y="2780928"/>
            <a:ext cx="8207375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с</a:t>
            </a:r>
            <a:r>
              <a:rPr lang="uk-UA" sz="2400" dirty="0" smtClean="0">
                <a:solidFill>
                  <a:srgbClr val="002060"/>
                </a:solidFill>
              </a:rPr>
              <a:t>творити </a:t>
            </a:r>
            <a:r>
              <a:rPr lang="uk-UA" sz="2400" dirty="0">
                <a:solidFill>
                  <a:srgbClr val="002060"/>
                </a:solidFill>
              </a:rPr>
              <a:t>доброзичливу </a:t>
            </a:r>
            <a:r>
              <a:rPr lang="uk-UA" sz="2400" dirty="0" smtClean="0">
                <a:solidFill>
                  <a:srgbClr val="002060"/>
                </a:solidFill>
              </a:rPr>
              <a:t>атмосферу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2985" y="4077072"/>
            <a:ext cx="8280400" cy="708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с</a:t>
            </a:r>
            <a:r>
              <a:rPr lang="uk-UA" sz="2400" dirty="0" smtClean="0">
                <a:solidFill>
                  <a:srgbClr val="002060"/>
                </a:solidFill>
              </a:rPr>
              <a:t>творити </a:t>
            </a:r>
            <a:r>
              <a:rPr lang="uk-UA" sz="2400" dirty="0">
                <a:solidFill>
                  <a:srgbClr val="002060"/>
                </a:solidFill>
              </a:rPr>
              <a:t>умови для </a:t>
            </a:r>
            <a:r>
              <a:rPr lang="uk-UA" sz="2400" dirty="0" smtClean="0">
                <a:solidFill>
                  <a:srgbClr val="002060"/>
                </a:solidFill>
              </a:rPr>
              <a:t>організації педагогічної культури</a:t>
            </a:r>
            <a:endParaRPr lang="uk-UA" sz="2200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7439" y="5157192"/>
            <a:ext cx="820896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uk-UA" sz="2400" dirty="0">
                <a:solidFill>
                  <a:srgbClr val="002060"/>
                </a:solidFill>
              </a:rPr>
              <a:t>а</a:t>
            </a:r>
            <a:r>
              <a:rPr lang="uk-UA" sz="2400" dirty="0" smtClean="0">
                <a:solidFill>
                  <a:srgbClr val="002060"/>
                </a:solidFill>
              </a:rPr>
              <a:t>ктивізувати </a:t>
            </a:r>
            <a:r>
              <a:rPr lang="uk-UA" sz="2400" dirty="0">
                <a:solidFill>
                  <a:srgbClr val="002060"/>
                </a:solidFill>
              </a:rPr>
              <a:t>мотивацію </a:t>
            </a:r>
            <a:r>
              <a:rPr lang="uk-UA" sz="2400" dirty="0" smtClean="0">
                <a:solidFill>
                  <a:srgbClr val="002060"/>
                </a:solidFill>
              </a:rPr>
              <a:t>навчання</a:t>
            </a:r>
            <a:endParaRPr lang="uk-UA" sz="2400" b="1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3"/>
          <p:cNvSpPr>
            <a:spLocks noChangeArrowheads="1"/>
          </p:cNvSpPr>
          <p:nvPr/>
        </p:nvSpPr>
        <p:spPr bwMode="auto">
          <a:xfrm>
            <a:off x="1142004" y="332656"/>
            <a:ext cx="6769100" cy="79208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solidFill>
              <a:srgbClr val="758085"/>
            </a:solidFill>
            <a:round/>
            <a:headEnd/>
            <a:tailEnd/>
          </a:ln>
          <a:effectLst>
            <a:outerShdw dist="25400" dir="5400000" rotWithShape="0">
              <a:srgbClr val="000000">
                <a:alpha val="42999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rgbClr val="0033CC"/>
                </a:solidFill>
              </a:rPr>
              <a:t>АДАПТАЦІЙНА ПРОГРАМА</a:t>
            </a:r>
            <a:endParaRPr lang="uk-UA" sz="24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5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9343</TotalTime>
  <Words>655</Words>
  <Application>Microsoft Office PowerPoint</Application>
  <PresentationFormat>Экран (4:3)</PresentationFormat>
  <Paragraphs>187</Paragraphs>
  <Slides>27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Паркет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ФУНКЦІЇ КОНСИЛІУМУ  </vt:lpstr>
      <vt:lpstr>               ПРИНЦИПИ КОНСИЛІУМУ  </vt:lpstr>
      <vt:lpstr>               ВИДИ КОНСИЛІУМІВ </vt:lpstr>
      <vt:lpstr>Презентация PowerPoint</vt:lpstr>
      <vt:lpstr>Презентация PowerPoint</vt:lpstr>
      <vt:lpstr>Презентация PowerPoint</vt:lpstr>
      <vt:lpstr>ЩО СПРИЯТИМЕ УСПІШНІЙ АДАПТАЦІЇ УЧНІВ 5-Х КЛАСІВ ДО НАВЧАННЯ?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629</cp:revision>
  <cp:lastPrinted>2022-05-31T08:11:19Z</cp:lastPrinted>
  <dcterms:modified xsi:type="dcterms:W3CDTF">2023-03-17T11:58:43Z</dcterms:modified>
</cp:coreProperties>
</file>