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02" r:id="rId2"/>
    <p:sldId id="256" r:id="rId3"/>
    <p:sldId id="274" r:id="rId4"/>
    <p:sldId id="275" r:id="rId5"/>
    <p:sldId id="297" r:id="rId6"/>
    <p:sldId id="259" r:id="rId7"/>
    <p:sldId id="296" r:id="rId8"/>
    <p:sldId id="300" r:id="rId9"/>
    <p:sldId id="298" r:id="rId10"/>
    <p:sldId id="277" r:id="rId11"/>
    <p:sldId id="262" r:id="rId12"/>
    <p:sldId id="271" r:id="rId13"/>
    <p:sldId id="261" r:id="rId14"/>
    <p:sldId id="301" r:id="rId15"/>
    <p:sldId id="278" r:id="rId16"/>
    <p:sldId id="288" r:id="rId17"/>
    <p:sldId id="289" r:id="rId18"/>
    <p:sldId id="264" r:id="rId19"/>
    <p:sldId id="270" r:id="rId20"/>
    <p:sldId id="286" r:id="rId21"/>
    <p:sldId id="293" r:id="rId22"/>
    <p:sldId id="285" r:id="rId23"/>
    <p:sldId id="294" r:id="rId24"/>
    <p:sldId id="266" r:id="rId25"/>
    <p:sldId id="279" r:id="rId26"/>
    <p:sldId id="267" r:id="rId27"/>
    <p:sldId id="292" r:id="rId28"/>
    <p:sldId id="280" r:id="rId29"/>
    <p:sldId id="290" r:id="rId30"/>
    <p:sldId id="295" r:id="rId31"/>
    <p:sldId id="287" r:id="rId32"/>
    <p:sldId id="283" r:id="rId33"/>
    <p:sldId id="284" r:id="rId34"/>
    <p:sldId id="291" r:id="rId35"/>
    <p:sldId id="27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A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B339FA-70B1-40FF-84BB-5D7FD73E998B}" type="doc">
      <dgm:prSet loTypeId="urn:microsoft.com/office/officeart/2005/8/layout/cycle6" loCatId="cycle" qsTypeId="urn:microsoft.com/office/officeart/2005/8/quickstyle/3d2#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521E3E5-4CD5-46FA-8921-4D01AEDEDD73}">
      <dgm:prSet phldrT="[Текст]" custT="1"/>
      <dgm:spPr>
        <a:xfrm>
          <a:off x="2681030" y="-109814"/>
          <a:ext cx="2486036" cy="966415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sz="2800" b="1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державний</a:t>
          </a:r>
          <a:endParaRPr lang="ru-RU" sz="2800" b="1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96650B0E-B52E-440D-A1E8-19B838C3AAFA}" type="parTrans" cxnId="{1A717676-5D23-4905-9F70-F753823AE7E3}">
      <dgm:prSet/>
      <dgm:spPr/>
      <dgm:t>
        <a:bodyPr/>
        <a:lstStyle/>
        <a:p>
          <a:endParaRPr lang="ru-RU"/>
        </a:p>
      </dgm:t>
    </dgm:pt>
    <dgm:pt modelId="{20E1B14A-8BB5-48BF-BA66-2B4C1527CAB1}" type="sibTrans" cxnId="{1A717676-5D23-4905-9F70-F753823AE7E3}">
      <dgm:prSet/>
      <dgm:spPr>
        <a:xfrm>
          <a:off x="2140287" y="359185"/>
          <a:ext cx="3862868" cy="3862868"/>
        </a:xfr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ru-RU"/>
        </a:p>
      </dgm:t>
    </dgm:pt>
    <dgm:pt modelId="{52D5130D-4881-445F-89A4-C7C5C1AEA21B}">
      <dgm:prSet phldrT="[Текст]"/>
      <dgm:spPr>
        <a:xfrm>
          <a:off x="4440296" y="1224773"/>
          <a:ext cx="2955640" cy="966415"/>
        </a:xfrm>
        <a:gradFill rotWithShape="0">
          <a:gsLst>
            <a:gs pos="0">
              <a:srgbClr val="4BACC6">
                <a:hueOff val="-2483469"/>
                <a:satOff val="9953"/>
                <a:lumOff val="2157"/>
                <a:alphaOff val="0"/>
                <a:shade val="51000"/>
                <a:satMod val="130000"/>
              </a:srgbClr>
            </a:gs>
            <a:gs pos="80000">
              <a:srgbClr val="4BACC6">
                <a:hueOff val="-2483469"/>
                <a:satOff val="9953"/>
                <a:lumOff val="2157"/>
                <a:alphaOff val="0"/>
                <a:shade val="93000"/>
                <a:satMod val="130000"/>
              </a:srgbClr>
            </a:gs>
            <a:gs pos="100000">
              <a:srgbClr val="4BACC6">
                <a:hueOff val="-2483469"/>
                <a:satOff val="9953"/>
                <a:lumOff val="215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b="1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військовий</a:t>
          </a:r>
          <a:endParaRPr lang="ru-RU" b="1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EAC7F94F-3526-48BD-AD9D-2F7F0266ED1A}" type="parTrans" cxnId="{B1682344-9AA4-4169-8B46-A62B39AE648C}">
      <dgm:prSet/>
      <dgm:spPr/>
      <dgm:t>
        <a:bodyPr/>
        <a:lstStyle/>
        <a:p>
          <a:endParaRPr lang="ru-RU"/>
        </a:p>
      </dgm:t>
    </dgm:pt>
    <dgm:pt modelId="{2C9A0E4A-0B42-405B-8924-6FE69D23903E}" type="sibTrans" cxnId="{B1682344-9AA4-4169-8B46-A62B39AE648C}">
      <dgm:prSet/>
      <dgm:spPr>
        <a:xfrm>
          <a:off x="2343663" y="1110034"/>
          <a:ext cx="3862868" cy="3862868"/>
        </a:xfrm>
        <a:noFill/>
        <a:ln w="9525" cap="flat" cmpd="sng" algn="ctr">
          <a:solidFill>
            <a:srgbClr val="4BACC6">
              <a:hueOff val="-2483469"/>
              <a:satOff val="9953"/>
              <a:lumOff val="2157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ru-RU"/>
        </a:p>
      </dgm:t>
    </dgm:pt>
    <dgm:pt modelId="{7D15383C-91D7-4940-B410-B91E61BC8DA6}">
      <dgm:prSet phldrT="[Текст]"/>
      <dgm:spPr>
        <a:xfrm>
          <a:off x="4711801" y="2747522"/>
          <a:ext cx="2289096" cy="1536774"/>
        </a:xfrm>
        <a:gradFill rotWithShape="0">
          <a:gsLst>
            <a:gs pos="0">
              <a:srgbClr val="4BACC6">
                <a:hueOff val="-4966938"/>
                <a:satOff val="19906"/>
                <a:lumOff val="4314"/>
                <a:alphaOff val="0"/>
                <a:shade val="51000"/>
                <a:satMod val="130000"/>
              </a:srgbClr>
            </a:gs>
            <a:gs pos="80000">
              <a:srgbClr val="4BACC6">
                <a:hueOff val="-4966938"/>
                <a:satOff val="19906"/>
                <a:lumOff val="4314"/>
                <a:alphaOff val="0"/>
                <a:shade val="93000"/>
                <a:satMod val="130000"/>
              </a:srgbClr>
            </a:gs>
            <a:gs pos="100000">
              <a:srgbClr val="4BACC6">
                <a:hueOff val="-4966938"/>
                <a:satOff val="19906"/>
                <a:lumOff val="431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b="1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правовий</a:t>
          </a:r>
          <a:endParaRPr lang="ru-RU" b="1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A1C64F20-ACA5-4241-8E39-4406E298AADB}" type="parTrans" cxnId="{2C9BFC56-3BBD-4380-8B1E-DAE181587924}">
      <dgm:prSet/>
      <dgm:spPr/>
      <dgm:t>
        <a:bodyPr/>
        <a:lstStyle/>
        <a:p>
          <a:endParaRPr lang="ru-RU"/>
        </a:p>
      </dgm:t>
    </dgm:pt>
    <dgm:pt modelId="{4BFA975C-5477-4219-88B3-3E3933EA6A06}" type="sibTrans" cxnId="{2C9BFC56-3BBD-4380-8B1E-DAE181587924}">
      <dgm:prSet/>
      <dgm:spPr>
        <a:xfrm>
          <a:off x="2102392" y="635482"/>
          <a:ext cx="3862868" cy="3862868"/>
        </a:xfrm>
        <a:noFill/>
        <a:ln w="9525" cap="flat" cmpd="sng" algn="ctr">
          <a:solidFill>
            <a:srgbClr val="4BACC6">
              <a:hueOff val="-4966938"/>
              <a:satOff val="19906"/>
              <a:lumOff val="4314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ru-RU"/>
        </a:p>
      </dgm:t>
    </dgm:pt>
    <dgm:pt modelId="{F28A57F3-6808-4778-B63A-4C3248D57E8C}">
      <dgm:prSet phldrT="[Текст]"/>
      <dgm:spPr>
        <a:xfrm>
          <a:off x="1105579" y="2822915"/>
          <a:ext cx="2394851" cy="1528888"/>
        </a:xfrm>
        <a:gradFill rotWithShape="0">
          <a:gsLst>
            <a:gs pos="0">
              <a:srgbClr val="4BACC6">
                <a:hueOff val="-7450407"/>
                <a:satOff val="29858"/>
                <a:lumOff val="6471"/>
                <a:alphaOff val="0"/>
                <a:shade val="51000"/>
                <a:satMod val="130000"/>
              </a:srgbClr>
            </a:gs>
            <a:gs pos="80000">
              <a:srgbClr val="4BACC6">
                <a:hueOff val="-7450407"/>
                <a:satOff val="29858"/>
                <a:lumOff val="6471"/>
                <a:alphaOff val="0"/>
                <a:shade val="93000"/>
                <a:satMod val="130000"/>
              </a:srgbClr>
            </a:gs>
            <a:gs pos="100000">
              <a:srgbClr val="4BACC6">
                <a:hueOff val="-7450407"/>
                <a:satOff val="29858"/>
                <a:lumOff val="6471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b="1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психолого-педагогічний</a:t>
          </a:r>
          <a:endParaRPr lang="ru-RU" b="1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32623D01-C42C-4834-BA50-B2CA8DDBB9DA}" type="parTrans" cxnId="{70C68CBB-C269-4DA7-88B2-0F94D3729944}">
      <dgm:prSet/>
      <dgm:spPr/>
      <dgm:t>
        <a:bodyPr/>
        <a:lstStyle/>
        <a:p>
          <a:endParaRPr lang="ru-RU"/>
        </a:p>
      </dgm:t>
    </dgm:pt>
    <dgm:pt modelId="{F6FAA731-A9BA-4D01-ABBD-33483D900284}" type="sibTrans" cxnId="{70C68CBB-C269-4DA7-88B2-0F94D3729944}">
      <dgm:prSet/>
      <dgm:spPr>
        <a:xfrm>
          <a:off x="1932656" y="1155878"/>
          <a:ext cx="3862868" cy="3862868"/>
        </a:xfrm>
        <a:noFill/>
        <a:ln w="9525" cap="flat" cmpd="sng" algn="ctr">
          <a:solidFill>
            <a:srgbClr val="4BACC6">
              <a:hueOff val="-7450407"/>
              <a:satOff val="29858"/>
              <a:lumOff val="6471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ru-RU"/>
        </a:p>
      </dgm:t>
    </dgm:pt>
    <dgm:pt modelId="{E83AE687-3568-4BA1-98FF-F78C458FC037}">
      <dgm:prSet phldrT="[Текст]"/>
      <dgm:spPr>
        <a:xfrm>
          <a:off x="833663" y="1224773"/>
          <a:ext cx="2821293" cy="966415"/>
        </a:xfr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shade val="51000"/>
                <a:satMod val="130000"/>
              </a:srgbClr>
            </a:gs>
            <a:gs pos="80000">
              <a:srgbClr val="4BACC6">
                <a:hueOff val="-9933876"/>
                <a:satOff val="39811"/>
                <a:lumOff val="8628"/>
                <a:alphaOff val="0"/>
                <a:shade val="93000"/>
                <a:satMod val="13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uk-UA" b="1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соціальний</a:t>
          </a:r>
          <a:endParaRPr lang="ru-RU" b="1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080C7C49-2DB7-45A9-A0B1-D3834463AB92}" type="parTrans" cxnId="{01344187-A3EC-4FF8-ADED-9F5ED381AEFA}">
      <dgm:prSet/>
      <dgm:spPr/>
      <dgm:t>
        <a:bodyPr/>
        <a:lstStyle/>
        <a:p>
          <a:endParaRPr lang="ru-RU"/>
        </a:p>
      </dgm:t>
    </dgm:pt>
    <dgm:pt modelId="{2029DAA5-138D-4965-88D2-C9EA84395ACC}" type="sibTrans" cxnId="{01344187-A3EC-4FF8-ADED-9F5ED381AEFA}">
      <dgm:prSet/>
      <dgm:spPr>
        <a:xfrm>
          <a:off x="2164017" y="351978"/>
          <a:ext cx="3862868" cy="3862868"/>
        </a:xfrm>
        <a:noFill/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gm:spPr>
      <dgm:t>
        <a:bodyPr/>
        <a:lstStyle/>
        <a:p>
          <a:endParaRPr lang="ru-RU"/>
        </a:p>
      </dgm:t>
    </dgm:pt>
    <dgm:pt modelId="{465EEAE9-5728-4553-9318-EA154AC20E89}" type="pres">
      <dgm:prSet presAssocID="{62B339FA-70B1-40FF-84BB-5D7FD73E998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8AD246-F666-432F-930B-439322F84B96}" type="pres">
      <dgm:prSet presAssocID="{D521E3E5-4CD5-46FA-8921-4D01AEDEDD73}" presName="node" presStyleLbl="node1" presStyleIdx="0" presStyleCnt="5" custScaleX="167208" custRadScaleRad="100369" custRadScaleInc="-1937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FE3E6C6E-EDE0-4D24-85A4-A5FC6FBFDD08}" type="pres">
      <dgm:prSet presAssocID="{D521E3E5-4CD5-46FA-8921-4D01AEDEDD73}" presName="spNode" presStyleCnt="0"/>
      <dgm:spPr/>
    </dgm:pt>
    <dgm:pt modelId="{2E611100-93D5-4F25-973D-2DEEF62EDD94}" type="pres">
      <dgm:prSet presAssocID="{20E1B14A-8BB5-48BF-BA66-2B4C1527CAB1}" presName="sibTrans" presStyleLbl="sibTrans1D1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3032830" y="344814"/>
              </a:moveTo>
              <a:arcTo wR="1931434" hR="1931434" stAng="18286052" swAng="1291246"/>
            </a:path>
          </a:pathLst>
        </a:custGeom>
      </dgm:spPr>
      <dgm:t>
        <a:bodyPr/>
        <a:lstStyle/>
        <a:p>
          <a:endParaRPr lang="ru-RU"/>
        </a:p>
      </dgm:t>
    </dgm:pt>
    <dgm:pt modelId="{AB46138B-1691-468A-BFC5-94B8FC383DCF}" type="pres">
      <dgm:prSet presAssocID="{52D5130D-4881-445F-89A4-C7C5C1AEA21B}" presName="node" presStyleLbl="node1" presStyleIdx="1" presStyleCnt="5" custScaleX="19879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9021E30-632C-4C41-A87A-DC8181E25EDB}" type="pres">
      <dgm:prSet presAssocID="{52D5130D-4881-445F-89A4-C7C5C1AEA21B}" presName="spNode" presStyleCnt="0"/>
      <dgm:spPr/>
    </dgm:pt>
    <dgm:pt modelId="{DFB7E417-0138-49EE-9814-3E6FAB13687B}" type="pres">
      <dgm:prSet presAssocID="{2C9A0E4A-0B42-405B-8924-6FE69D23903E}" presName="sibTrans" presStyleLbl="sibTrans1D1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3668197" y="1086394"/>
              </a:moveTo>
              <a:arcTo wR="1931434" hR="1931434" stAng="20043258" swAng="1021131"/>
            </a:path>
          </a:pathLst>
        </a:custGeom>
      </dgm:spPr>
      <dgm:t>
        <a:bodyPr/>
        <a:lstStyle/>
        <a:p>
          <a:endParaRPr lang="ru-RU"/>
        </a:p>
      </dgm:t>
    </dgm:pt>
    <dgm:pt modelId="{B28F82D3-5CEC-4F4D-980F-DECF931658DA}" type="pres">
      <dgm:prSet presAssocID="{7D15383C-91D7-4940-B410-B91E61BC8DA6}" presName="node" presStyleLbl="node1" presStyleIdx="2" presStyleCnt="5" custScaleX="153962" custScaleY="159018" custRadScaleRad="111260" custRadScaleInc="-8206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C76CF30-9EDC-4D73-AF15-CBE3660F07FB}" type="pres">
      <dgm:prSet presAssocID="{7D15383C-91D7-4940-B410-B91E61BC8DA6}" presName="spNode" presStyleCnt="0"/>
      <dgm:spPr/>
    </dgm:pt>
    <dgm:pt modelId="{B80B11B0-0D32-476E-B9D4-A8DAC434B3D4}" type="pres">
      <dgm:prSet presAssocID="{4BFA975C-5477-4219-88B3-3E3933EA6A06}" presName="sibTrans" presStyleLbl="sibTrans1D1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800734" y="3656181"/>
              </a:moveTo>
              <a:arcTo wR="1931434" hR="1931434" stAng="3795069" swAng="2923826"/>
            </a:path>
          </a:pathLst>
        </a:custGeom>
      </dgm:spPr>
      <dgm:t>
        <a:bodyPr/>
        <a:lstStyle/>
        <a:p>
          <a:endParaRPr lang="ru-RU"/>
        </a:p>
      </dgm:t>
    </dgm:pt>
    <dgm:pt modelId="{93F5BCB8-1344-41D1-8583-037E338C2C93}" type="pres">
      <dgm:prSet presAssocID="{F28A57F3-6808-4778-B63A-4C3248D57E8C}" presName="node" presStyleLbl="node1" presStyleIdx="3" presStyleCnt="5" custScaleX="161075" custScaleY="158202" custRadScaleRad="113515" custRadScaleInc="7582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2664456-D3AE-4A4B-8288-A5B5B742E3C0}" type="pres">
      <dgm:prSet presAssocID="{F28A57F3-6808-4778-B63A-4C3248D57E8C}" presName="spNode" presStyleCnt="0"/>
      <dgm:spPr/>
    </dgm:pt>
    <dgm:pt modelId="{25B209B4-DC79-4349-9ABC-BE976272E9DA}" type="pres">
      <dgm:prSet presAssocID="{F6FAA731-A9BA-4D01-ABBD-33483D900284}" presName="sibTrans" presStyleLbl="sibTrans1D1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19101" y="1660468"/>
              </a:moveTo>
              <a:arcTo wR="1931434" hR="1931434" stAng="11283886" swAng="1162914"/>
            </a:path>
          </a:pathLst>
        </a:custGeom>
      </dgm:spPr>
      <dgm:t>
        <a:bodyPr/>
        <a:lstStyle/>
        <a:p>
          <a:endParaRPr lang="ru-RU"/>
        </a:p>
      </dgm:t>
    </dgm:pt>
    <dgm:pt modelId="{221E49D7-0B0B-4F99-B0B1-B9A918A4DF4E}" type="pres">
      <dgm:prSet presAssocID="{E83AE687-3568-4BA1-98FF-F78C458FC037}" presName="node" presStyleLbl="node1" presStyleIdx="4" presStyleCnt="5" custScaleX="18975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3C9104EB-9E27-4381-A9B1-E150C34C7B6A}" type="pres">
      <dgm:prSet presAssocID="{E83AE687-3568-4BA1-98FF-F78C458FC037}" presName="spNode" presStyleCnt="0"/>
      <dgm:spPr/>
    </dgm:pt>
    <dgm:pt modelId="{F9387A78-908B-4FD1-9C03-D62C32BB1E29}" type="pres">
      <dgm:prSet presAssocID="{2029DAA5-138D-4965-88D2-C9EA84395ACC}" presName="sibTrans" presStyleLbl="sibTrans1D1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318627" y="868752"/>
              </a:moveTo>
              <a:arcTo wR="1931434" hR="1931434" stAng="12802857" swAng="845943"/>
            </a:path>
          </a:pathLst>
        </a:custGeom>
      </dgm:spPr>
      <dgm:t>
        <a:bodyPr/>
        <a:lstStyle/>
        <a:p>
          <a:endParaRPr lang="ru-RU"/>
        </a:p>
      </dgm:t>
    </dgm:pt>
  </dgm:ptLst>
  <dgm:cxnLst>
    <dgm:cxn modelId="{BE653A73-5976-4D20-B902-DAAA5D25E86E}" type="presOf" srcId="{52D5130D-4881-445F-89A4-C7C5C1AEA21B}" destId="{AB46138B-1691-468A-BFC5-94B8FC383DCF}" srcOrd="0" destOrd="0" presId="urn:microsoft.com/office/officeart/2005/8/layout/cycle6"/>
    <dgm:cxn modelId="{17443369-B2E1-431F-8907-AFF77CEDAB86}" type="presOf" srcId="{62B339FA-70B1-40FF-84BB-5D7FD73E998B}" destId="{465EEAE9-5728-4553-9318-EA154AC20E89}" srcOrd="0" destOrd="0" presId="urn:microsoft.com/office/officeart/2005/8/layout/cycle6"/>
    <dgm:cxn modelId="{671B3811-26FB-4BF7-B708-6452AFC18319}" type="presOf" srcId="{F6FAA731-A9BA-4D01-ABBD-33483D900284}" destId="{25B209B4-DC79-4349-9ABC-BE976272E9DA}" srcOrd="0" destOrd="0" presId="urn:microsoft.com/office/officeart/2005/8/layout/cycle6"/>
    <dgm:cxn modelId="{6E3F29C9-D1A6-4CBB-A88A-B8FA0DC8162D}" type="presOf" srcId="{F28A57F3-6808-4778-B63A-4C3248D57E8C}" destId="{93F5BCB8-1344-41D1-8583-037E338C2C93}" srcOrd="0" destOrd="0" presId="urn:microsoft.com/office/officeart/2005/8/layout/cycle6"/>
    <dgm:cxn modelId="{B13658DF-A1AE-46C3-B3CC-74160A04DB23}" type="presOf" srcId="{2029DAA5-138D-4965-88D2-C9EA84395ACC}" destId="{F9387A78-908B-4FD1-9C03-D62C32BB1E29}" srcOrd="0" destOrd="0" presId="urn:microsoft.com/office/officeart/2005/8/layout/cycle6"/>
    <dgm:cxn modelId="{578B0F8B-7979-4A99-A8D9-EEA49C6AA3E7}" type="presOf" srcId="{4BFA975C-5477-4219-88B3-3E3933EA6A06}" destId="{B80B11B0-0D32-476E-B9D4-A8DAC434B3D4}" srcOrd="0" destOrd="0" presId="urn:microsoft.com/office/officeart/2005/8/layout/cycle6"/>
    <dgm:cxn modelId="{4C6B9ED2-2ADA-48E5-B156-59F2AED2EB62}" type="presOf" srcId="{7D15383C-91D7-4940-B410-B91E61BC8DA6}" destId="{B28F82D3-5CEC-4F4D-980F-DECF931658DA}" srcOrd="0" destOrd="0" presId="urn:microsoft.com/office/officeart/2005/8/layout/cycle6"/>
    <dgm:cxn modelId="{70C68CBB-C269-4DA7-88B2-0F94D3729944}" srcId="{62B339FA-70B1-40FF-84BB-5D7FD73E998B}" destId="{F28A57F3-6808-4778-B63A-4C3248D57E8C}" srcOrd="3" destOrd="0" parTransId="{32623D01-C42C-4834-BA50-B2CA8DDBB9DA}" sibTransId="{F6FAA731-A9BA-4D01-ABBD-33483D900284}"/>
    <dgm:cxn modelId="{75AEC534-7372-4A41-9390-BFD4AABCDFE4}" type="presOf" srcId="{20E1B14A-8BB5-48BF-BA66-2B4C1527CAB1}" destId="{2E611100-93D5-4F25-973D-2DEEF62EDD94}" srcOrd="0" destOrd="0" presId="urn:microsoft.com/office/officeart/2005/8/layout/cycle6"/>
    <dgm:cxn modelId="{EC947F18-9144-4F21-98C7-F2CB4062168C}" type="presOf" srcId="{E83AE687-3568-4BA1-98FF-F78C458FC037}" destId="{221E49D7-0B0B-4F99-B0B1-B9A918A4DF4E}" srcOrd="0" destOrd="0" presId="urn:microsoft.com/office/officeart/2005/8/layout/cycle6"/>
    <dgm:cxn modelId="{2C9BFC56-3BBD-4380-8B1E-DAE181587924}" srcId="{62B339FA-70B1-40FF-84BB-5D7FD73E998B}" destId="{7D15383C-91D7-4940-B410-B91E61BC8DA6}" srcOrd="2" destOrd="0" parTransId="{A1C64F20-ACA5-4241-8E39-4406E298AADB}" sibTransId="{4BFA975C-5477-4219-88B3-3E3933EA6A06}"/>
    <dgm:cxn modelId="{B1682344-9AA4-4169-8B46-A62B39AE648C}" srcId="{62B339FA-70B1-40FF-84BB-5D7FD73E998B}" destId="{52D5130D-4881-445F-89A4-C7C5C1AEA21B}" srcOrd="1" destOrd="0" parTransId="{EAC7F94F-3526-48BD-AD9D-2F7F0266ED1A}" sibTransId="{2C9A0E4A-0B42-405B-8924-6FE69D23903E}"/>
    <dgm:cxn modelId="{01344187-A3EC-4FF8-ADED-9F5ED381AEFA}" srcId="{62B339FA-70B1-40FF-84BB-5D7FD73E998B}" destId="{E83AE687-3568-4BA1-98FF-F78C458FC037}" srcOrd="4" destOrd="0" parTransId="{080C7C49-2DB7-45A9-A0B1-D3834463AB92}" sibTransId="{2029DAA5-138D-4965-88D2-C9EA84395ACC}"/>
    <dgm:cxn modelId="{89E4883F-B588-4FC9-97DD-B3EBD83E0029}" type="presOf" srcId="{2C9A0E4A-0B42-405B-8924-6FE69D23903E}" destId="{DFB7E417-0138-49EE-9814-3E6FAB13687B}" srcOrd="0" destOrd="0" presId="urn:microsoft.com/office/officeart/2005/8/layout/cycle6"/>
    <dgm:cxn modelId="{1A717676-5D23-4905-9F70-F753823AE7E3}" srcId="{62B339FA-70B1-40FF-84BB-5D7FD73E998B}" destId="{D521E3E5-4CD5-46FA-8921-4D01AEDEDD73}" srcOrd="0" destOrd="0" parTransId="{96650B0E-B52E-440D-A1E8-19B838C3AAFA}" sibTransId="{20E1B14A-8BB5-48BF-BA66-2B4C1527CAB1}"/>
    <dgm:cxn modelId="{1735196B-BEF9-4C30-A435-C3DB58327254}" type="presOf" srcId="{D521E3E5-4CD5-46FA-8921-4D01AEDEDD73}" destId="{CF8AD246-F666-432F-930B-439322F84B96}" srcOrd="0" destOrd="0" presId="urn:microsoft.com/office/officeart/2005/8/layout/cycle6"/>
    <dgm:cxn modelId="{2F0E3E40-E1CA-4219-AF70-8AE357FE9669}" type="presParOf" srcId="{465EEAE9-5728-4553-9318-EA154AC20E89}" destId="{CF8AD246-F666-432F-930B-439322F84B96}" srcOrd="0" destOrd="0" presId="urn:microsoft.com/office/officeart/2005/8/layout/cycle6"/>
    <dgm:cxn modelId="{7FDA2AC6-858B-4155-87CF-86627AD17AAF}" type="presParOf" srcId="{465EEAE9-5728-4553-9318-EA154AC20E89}" destId="{FE3E6C6E-EDE0-4D24-85A4-A5FC6FBFDD08}" srcOrd="1" destOrd="0" presId="urn:microsoft.com/office/officeart/2005/8/layout/cycle6"/>
    <dgm:cxn modelId="{BFCBCD8F-4BCE-4641-9BC4-FBA039A1D98A}" type="presParOf" srcId="{465EEAE9-5728-4553-9318-EA154AC20E89}" destId="{2E611100-93D5-4F25-973D-2DEEF62EDD94}" srcOrd="2" destOrd="0" presId="urn:microsoft.com/office/officeart/2005/8/layout/cycle6"/>
    <dgm:cxn modelId="{9588276F-ABC8-4657-B9F7-D634678F5C65}" type="presParOf" srcId="{465EEAE9-5728-4553-9318-EA154AC20E89}" destId="{AB46138B-1691-468A-BFC5-94B8FC383DCF}" srcOrd="3" destOrd="0" presId="urn:microsoft.com/office/officeart/2005/8/layout/cycle6"/>
    <dgm:cxn modelId="{EE79F9F7-20B8-47E8-9DBD-FC79DFC891E7}" type="presParOf" srcId="{465EEAE9-5728-4553-9318-EA154AC20E89}" destId="{99021E30-632C-4C41-A87A-DC8181E25EDB}" srcOrd="4" destOrd="0" presId="urn:microsoft.com/office/officeart/2005/8/layout/cycle6"/>
    <dgm:cxn modelId="{67584412-624B-4CFC-80C0-D234E4ADAD9F}" type="presParOf" srcId="{465EEAE9-5728-4553-9318-EA154AC20E89}" destId="{DFB7E417-0138-49EE-9814-3E6FAB13687B}" srcOrd="5" destOrd="0" presId="urn:microsoft.com/office/officeart/2005/8/layout/cycle6"/>
    <dgm:cxn modelId="{63E8C622-1FF5-484F-96A0-E37D02483E55}" type="presParOf" srcId="{465EEAE9-5728-4553-9318-EA154AC20E89}" destId="{B28F82D3-5CEC-4F4D-980F-DECF931658DA}" srcOrd="6" destOrd="0" presId="urn:microsoft.com/office/officeart/2005/8/layout/cycle6"/>
    <dgm:cxn modelId="{41B9B284-49F7-4F8F-8266-17E0ED81D849}" type="presParOf" srcId="{465EEAE9-5728-4553-9318-EA154AC20E89}" destId="{6C76CF30-9EDC-4D73-AF15-CBE3660F07FB}" srcOrd="7" destOrd="0" presId="urn:microsoft.com/office/officeart/2005/8/layout/cycle6"/>
    <dgm:cxn modelId="{65F20873-C766-41E3-98B2-87DC15AF41C4}" type="presParOf" srcId="{465EEAE9-5728-4553-9318-EA154AC20E89}" destId="{B80B11B0-0D32-476E-B9D4-A8DAC434B3D4}" srcOrd="8" destOrd="0" presId="urn:microsoft.com/office/officeart/2005/8/layout/cycle6"/>
    <dgm:cxn modelId="{6C851B95-FFD8-40E0-8DF4-100ABC2F69D6}" type="presParOf" srcId="{465EEAE9-5728-4553-9318-EA154AC20E89}" destId="{93F5BCB8-1344-41D1-8583-037E338C2C93}" srcOrd="9" destOrd="0" presId="urn:microsoft.com/office/officeart/2005/8/layout/cycle6"/>
    <dgm:cxn modelId="{ED3C485B-4369-4033-BA28-732742980CD5}" type="presParOf" srcId="{465EEAE9-5728-4553-9318-EA154AC20E89}" destId="{12664456-D3AE-4A4B-8288-A5B5B742E3C0}" srcOrd="10" destOrd="0" presId="urn:microsoft.com/office/officeart/2005/8/layout/cycle6"/>
    <dgm:cxn modelId="{3D775067-B07E-4953-AAE9-62DC70EF0DF3}" type="presParOf" srcId="{465EEAE9-5728-4553-9318-EA154AC20E89}" destId="{25B209B4-DC79-4349-9ABC-BE976272E9DA}" srcOrd="11" destOrd="0" presId="urn:microsoft.com/office/officeart/2005/8/layout/cycle6"/>
    <dgm:cxn modelId="{0A6C9988-A7DA-46E2-855D-EBF7E1A7D07E}" type="presParOf" srcId="{465EEAE9-5728-4553-9318-EA154AC20E89}" destId="{221E49D7-0B0B-4F99-B0B1-B9A918A4DF4E}" srcOrd="12" destOrd="0" presId="urn:microsoft.com/office/officeart/2005/8/layout/cycle6"/>
    <dgm:cxn modelId="{66C38D26-6E3B-4876-BC2C-CE517758A594}" type="presParOf" srcId="{465EEAE9-5728-4553-9318-EA154AC20E89}" destId="{3C9104EB-9E27-4381-A9B1-E150C34C7B6A}" srcOrd="13" destOrd="0" presId="urn:microsoft.com/office/officeart/2005/8/layout/cycle6"/>
    <dgm:cxn modelId="{7EB0BFD5-21AE-4955-9C5E-5975FA15ABA4}" type="presParOf" srcId="{465EEAE9-5728-4553-9318-EA154AC20E89}" destId="{F9387A78-908B-4FD1-9C03-D62C32BB1E29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8AD246-F666-432F-930B-439322F84B96}">
      <dsp:nvSpPr>
        <dsp:cNvPr id="0" name=""/>
        <dsp:cNvSpPr/>
      </dsp:nvSpPr>
      <dsp:spPr>
        <a:xfrm>
          <a:off x="2681030" y="-109814"/>
          <a:ext cx="2486036" cy="966415"/>
        </a:xfrm>
        <a:prstGeom prst="round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державний</a:t>
          </a:r>
          <a:endParaRPr lang="ru-RU" sz="2800" b="1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2728206" y="-62638"/>
        <a:ext cx="2391684" cy="872063"/>
      </dsp:txXfrm>
    </dsp:sp>
    <dsp:sp modelId="{2E611100-93D5-4F25-973D-2DEEF62EDD94}">
      <dsp:nvSpPr>
        <dsp:cNvPr id="0" name=""/>
        <dsp:cNvSpPr/>
      </dsp:nvSpPr>
      <dsp:spPr>
        <a:xfrm>
          <a:off x="2140287" y="359185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032830" y="344814"/>
              </a:moveTo>
              <a:arcTo wR="1931434" hR="1931434" stAng="18286052" swAng="1291246"/>
            </a:path>
          </a:pathLst>
        </a:custGeom>
        <a:noFill/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6138B-1691-468A-BFC5-94B8FC383DCF}">
      <dsp:nvSpPr>
        <dsp:cNvPr id="0" name=""/>
        <dsp:cNvSpPr/>
      </dsp:nvSpPr>
      <dsp:spPr>
        <a:xfrm>
          <a:off x="4440296" y="1224773"/>
          <a:ext cx="2955640" cy="966415"/>
        </a:xfrm>
        <a:prstGeom prst="roundRect">
          <a:avLst/>
        </a:prstGeom>
        <a:gradFill rotWithShape="0">
          <a:gsLst>
            <a:gs pos="0">
              <a:srgbClr val="4BACC6">
                <a:hueOff val="-2483469"/>
                <a:satOff val="9953"/>
                <a:lumOff val="2157"/>
                <a:alphaOff val="0"/>
                <a:shade val="51000"/>
                <a:satMod val="130000"/>
              </a:srgbClr>
            </a:gs>
            <a:gs pos="80000">
              <a:srgbClr val="4BACC6">
                <a:hueOff val="-2483469"/>
                <a:satOff val="9953"/>
                <a:lumOff val="2157"/>
                <a:alphaOff val="0"/>
                <a:shade val="93000"/>
                <a:satMod val="130000"/>
              </a:srgbClr>
            </a:gs>
            <a:gs pos="100000">
              <a:srgbClr val="4BACC6">
                <a:hueOff val="-2483469"/>
                <a:satOff val="9953"/>
                <a:lumOff val="2157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військовий</a:t>
          </a:r>
          <a:endParaRPr lang="ru-RU" sz="2600" b="1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487472" y="1271949"/>
        <a:ext cx="2861288" cy="872063"/>
      </dsp:txXfrm>
    </dsp:sp>
    <dsp:sp modelId="{DFB7E417-0138-49EE-9814-3E6FAB13687B}">
      <dsp:nvSpPr>
        <dsp:cNvPr id="0" name=""/>
        <dsp:cNvSpPr/>
      </dsp:nvSpPr>
      <dsp:spPr>
        <a:xfrm>
          <a:off x="2343663" y="1110034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668197" y="1086394"/>
              </a:moveTo>
              <a:arcTo wR="1931434" hR="1931434" stAng="20043258" swAng="1021131"/>
            </a:path>
          </a:pathLst>
        </a:custGeom>
        <a:noFill/>
        <a:ln w="9525" cap="flat" cmpd="sng" algn="ctr">
          <a:solidFill>
            <a:srgbClr val="4BACC6">
              <a:hueOff val="-2483469"/>
              <a:satOff val="9953"/>
              <a:lumOff val="2157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8F82D3-5CEC-4F4D-980F-DECF931658DA}">
      <dsp:nvSpPr>
        <dsp:cNvPr id="0" name=""/>
        <dsp:cNvSpPr/>
      </dsp:nvSpPr>
      <dsp:spPr>
        <a:xfrm>
          <a:off x="4711801" y="2747522"/>
          <a:ext cx="2289096" cy="1536774"/>
        </a:xfrm>
        <a:prstGeom prst="roundRect">
          <a:avLst/>
        </a:prstGeom>
        <a:gradFill rotWithShape="0">
          <a:gsLst>
            <a:gs pos="0">
              <a:srgbClr val="4BACC6">
                <a:hueOff val="-4966938"/>
                <a:satOff val="19906"/>
                <a:lumOff val="4314"/>
                <a:alphaOff val="0"/>
                <a:shade val="51000"/>
                <a:satMod val="130000"/>
              </a:srgbClr>
            </a:gs>
            <a:gs pos="80000">
              <a:srgbClr val="4BACC6">
                <a:hueOff val="-4966938"/>
                <a:satOff val="19906"/>
                <a:lumOff val="4314"/>
                <a:alphaOff val="0"/>
                <a:shade val="93000"/>
                <a:satMod val="130000"/>
              </a:srgbClr>
            </a:gs>
            <a:gs pos="100000">
              <a:srgbClr val="4BACC6">
                <a:hueOff val="-4966938"/>
                <a:satOff val="19906"/>
                <a:lumOff val="4314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правовий</a:t>
          </a:r>
          <a:endParaRPr lang="ru-RU" sz="2600" b="1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786820" y="2822541"/>
        <a:ext cx="2139058" cy="1386736"/>
      </dsp:txXfrm>
    </dsp:sp>
    <dsp:sp modelId="{B80B11B0-0D32-476E-B9D4-A8DAC434B3D4}">
      <dsp:nvSpPr>
        <dsp:cNvPr id="0" name=""/>
        <dsp:cNvSpPr/>
      </dsp:nvSpPr>
      <dsp:spPr>
        <a:xfrm>
          <a:off x="2102392" y="635482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2800734" y="3656181"/>
              </a:moveTo>
              <a:arcTo wR="1931434" hR="1931434" stAng="3795069" swAng="2923826"/>
            </a:path>
          </a:pathLst>
        </a:custGeom>
        <a:noFill/>
        <a:ln w="9525" cap="flat" cmpd="sng" algn="ctr">
          <a:solidFill>
            <a:srgbClr val="4BACC6">
              <a:hueOff val="-4966938"/>
              <a:satOff val="19906"/>
              <a:lumOff val="4314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F5BCB8-1344-41D1-8583-037E338C2C93}">
      <dsp:nvSpPr>
        <dsp:cNvPr id="0" name=""/>
        <dsp:cNvSpPr/>
      </dsp:nvSpPr>
      <dsp:spPr>
        <a:xfrm>
          <a:off x="1105579" y="2822915"/>
          <a:ext cx="2394851" cy="1528888"/>
        </a:xfrm>
        <a:prstGeom prst="roundRect">
          <a:avLst/>
        </a:prstGeom>
        <a:gradFill rotWithShape="0">
          <a:gsLst>
            <a:gs pos="0">
              <a:srgbClr val="4BACC6">
                <a:hueOff val="-7450407"/>
                <a:satOff val="29858"/>
                <a:lumOff val="6471"/>
                <a:alphaOff val="0"/>
                <a:shade val="51000"/>
                <a:satMod val="130000"/>
              </a:srgbClr>
            </a:gs>
            <a:gs pos="80000">
              <a:srgbClr val="4BACC6">
                <a:hueOff val="-7450407"/>
                <a:satOff val="29858"/>
                <a:lumOff val="6471"/>
                <a:alphaOff val="0"/>
                <a:shade val="93000"/>
                <a:satMod val="130000"/>
              </a:srgbClr>
            </a:gs>
            <a:gs pos="100000">
              <a:srgbClr val="4BACC6">
                <a:hueOff val="-7450407"/>
                <a:satOff val="29858"/>
                <a:lumOff val="6471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психолого-педагогічний</a:t>
          </a:r>
          <a:endParaRPr lang="ru-RU" sz="2600" b="1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180213" y="2897549"/>
        <a:ext cx="2245583" cy="1379620"/>
      </dsp:txXfrm>
    </dsp:sp>
    <dsp:sp modelId="{25B209B4-DC79-4349-9ABC-BE976272E9DA}">
      <dsp:nvSpPr>
        <dsp:cNvPr id="0" name=""/>
        <dsp:cNvSpPr/>
      </dsp:nvSpPr>
      <dsp:spPr>
        <a:xfrm>
          <a:off x="1932656" y="1155878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19101" y="1660468"/>
              </a:moveTo>
              <a:arcTo wR="1931434" hR="1931434" stAng="11283886" swAng="1162914"/>
            </a:path>
          </a:pathLst>
        </a:custGeom>
        <a:noFill/>
        <a:ln w="9525" cap="flat" cmpd="sng" algn="ctr">
          <a:solidFill>
            <a:srgbClr val="4BACC6">
              <a:hueOff val="-7450407"/>
              <a:satOff val="29858"/>
              <a:lumOff val="6471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1E49D7-0B0B-4F99-B0B1-B9A918A4DF4E}">
      <dsp:nvSpPr>
        <dsp:cNvPr id="0" name=""/>
        <dsp:cNvSpPr/>
      </dsp:nvSpPr>
      <dsp:spPr>
        <a:xfrm>
          <a:off x="833663" y="1224773"/>
          <a:ext cx="2821293" cy="966415"/>
        </a:xfrm>
        <a:prstGeom prst="roundRect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shade val="51000"/>
                <a:satMod val="130000"/>
              </a:srgbClr>
            </a:gs>
            <a:gs pos="80000">
              <a:srgbClr val="4BACC6">
                <a:hueOff val="-9933876"/>
                <a:satOff val="39811"/>
                <a:lumOff val="8628"/>
                <a:alphaOff val="0"/>
                <a:shade val="93000"/>
                <a:satMod val="13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соціальний</a:t>
          </a:r>
          <a:endParaRPr lang="ru-RU" sz="2600" b="1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880839" y="1271949"/>
        <a:ext cx="2726941" cy="872063"/>
      </dsp:txXfrm>
    </dsp:sp>
    <dsp:sp modelId="{F9387A78-908B-4FD1-9C03-D62C32BB1E29}">
      <dsp:nvSpPr>
        <dsp:cNvPr id="0" name=""/>
        <dsp:cNvSpPr/>
      </dsp:nvSpPr>
      <dsp:spPr>
        <a:xfrm>
          <a:off x="2164017" y="351978"/>
          <a:ext cx="3862868" cy="3862868"/>
        </a:xfrm>
        <a:custGeom>
          <a:avLst/>
          <a:gdLst/>
          <a:ahLst/>
          <a:cxnLst/>
          <a:rect l="0" t="0" r="0" b="0"/>
          <a:pathLst>
            <a:path>
              <a:moveTo>
                <a:pt x="318627" y="868752"/>
              </a:moveTo>
              <a:arcTo wR="1931434" hR="1931434" stAng="12802857" swAng="845943"/>
            </a:path>
          </a:pathLst>
        </a:custGeom>
        <a:noFill/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66880-3C5F-493C-AF21-F2AD21660E47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07538-C8F7-45EE-B9D5-53F3F7BD03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87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46590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087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599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5176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63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981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130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14542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24443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463972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06141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98372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014767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68285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777607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30478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552112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077289B-05D7-4FFA-9F99-1CFE98C2A778}" type="datetimeFigureOut">
              <a:rPr lang="ru-RU" smtClean="0"/>
              <a:pPr/>
              <a:t>24.03.2023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9F35771-B940-4413-B29B-2BD49899D5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51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pull dir="lu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aphorism.org.ua/search.php?keyword=%C2%E0%F1%E8%EB%FC%20%D1%D3%D5%CE%CC%CB%C8%CD%D1%DC%CA%C8%C9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949280"/>
            <a:ext cx="6554867" cy="70520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764704"/>
            <a:ext cx="8064896" cy="5400600"/>
          </a:xfrm>
        </p:spPr>
        <p:txBody>
          <a:bodyPr>
            <a:normAutofit fontScale="70000" lnSpcReduction="20000"/>
          </a:bodyPr>
          <a:lstStyle/>
          <a:p>
            <a:r>
              <a:rPr lang="uk-UA" b="1" dirty="0" smtClean="0">
                <a:solidFill>
                  <a:srgbClr val="0062AC"/>
                </a:solidFill>
                <a:latin typeface="Arial Black" panose="020B0A04020102020204" pitchFamily="34" charset="0"/>
              </a:rPr>
              <a:t>                   </a:t>
            </a:r>
          </a:p>
          <a:p>
            <a:r>
              <a:rPr lang="uk-UA" b="1" dirty="0">
                <a:solidFill>
                  <a:srgbClr val="0062AC"/>
                </a:solidFill>
                <a:latin typeface="Arial Black" panose="020B0A04020102020204" pitchFamily="34" charset="0"/>
              </a:rPr>
              <a:t> </a:t>
            </a:r>
            <a:r>
              <a:rPr lang="uk-UA" b="1" dirty="0" smtClean="0">
                <a:solidFill>
                  <a:srgbClr val="0062AC"/>
                </a:solidFill>
                <a:latin typeface="Arial Black" panose="020B0A04020102020204" pitchFamily="34" charset="0"/>
              </a:rPr>
              <a:t>                    </a:t>
            </a:r>
          </a:p>
          <a:p>
            <a:r>
              <a:rPr lang="uk-UA" b="1" dirty="0">
                <a:solidFill>
                  <a:srgbClr val="0062AC"/>
                </a:solidFill>
                <a:latin typeface="Arial Black" panose="020B0A04020102020204" pitchFamily="34" charset="0"/>
              </a:rPr>
              <a:t> </a:t>
            </a:r>
            <a:r>
              <a:rPr lang="uk-UA" b="1" dirty="0" smtClean="0">
                <a:solidFill>
                  <a:srgbClr val="0062AC"/>
                </a:solidFill>
                <a:latin typeface="Arial Black" panose="020B0A04020102020204" pitchFamily="34" charset="0"/>
              </a:rPr>
              <a:t>               </a:t>
            </a:r>
            <a:r>
              <a:rPr lang="uk-UA" sz="4500" b="1" dirty="0" smtClean="0">
                <a:solidFill>
                  <a:srgbClr val="0062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 – практикум</a:t>
            </a:r>
          </a:p>
          <a:p>
            <a:pPr algn="r"/>
            <a:r>
              <a:rPr lang="uk-UA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Спільнота педагогів ЗДО </a:t>
            </a:r>
          </a:p>
          <a:p>
            <a:pPr algn="ctr"/>
            <a:r>
              <a:rPr lang="uk-UA"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«Патріотичне виховання дошкільників з використанням сучасних інноваційних технологій»</a:t>
            </a:r>
          </a:p>
          <a:p>
            <a:pPr marL="0" indent="0">
              <a:buNone/>
            </a:pPr>
            <a:r>
              <a:rPr lang="uk-UA" sz="4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uk-UA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marL="0" indent="0">
              <a:buNone/>
            </a:pPr>
            <a:r>
              <a:rPr lang="uk-UA" sz="26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uk-UA" sz="2600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.Патріотичне </a:t>
            </a:r>
            <a:r>
              <a:rPr lang="uk-UA" sz="26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виховання дошкільників з використанням сучасних </a:t>
            </a:r>
            <a:r>
              <a:rPr lang="uk-UA" sz="2600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інноваційних       технологій з досвіду роботи. </a:t>
            </a:r>
          </a:p>
          <a:p>
            <a:pPr marL="0" indent="0">
              <a:buNone/>
            </a:pPr>
            <a:r>
              <a:rPr lang="uk-UA" sz="26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uk-UA" sz="2600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Майстер-клас «Плетіння зі стрічки».</a:t>
            </a:r>
          </a:p>
          <a:p>
            <a:pPr marL="0" indent="0">
              <a:buNone/>
            </a:pPr>
            <a:r>
              <a:rPr lang="uk-UA" sz="26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uk-UA" sz="2600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                     вихователь Гончар О.О.</a:t>
            </a:r>
          </a:p>
          <a:p>
            <a:pPr marL="0" indent="0">
              <a:buNone/>
            </a:pPr>
            <a:r>
              <a:rPr lang="uk-UA" sz="26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uk-UA" sz="2600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.Тренінг «Згуртованість колективу».</a:t>
            </a:r>
          </a:p>
          <a:p>
            <a:pPr marL="0" indent="0">
              <a:buNone/>
            </a:pPr>
            <a:r>
              <a:rPr lang="uk-UA" sz="26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uk-UA" sz="2600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                     психолог  </a:t>
            </a:r>
            <a:r>
              <a:rPr lang="uk-UA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Єремейчук</a:t>
            </a:r>
            <a:r>
              <a:rPr lang="uk-UA" sz="2600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В.М.</a:t>
            </a:r>
          </a:p>
          <a:p>
            <a:pPr marL="0" indent="0">
              <a:buNone/>
            </a:pPr>
            <a:r>
              <a:rPr lang="uk-UA" sz="26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r>
              <a:rPr lang="uk-UA" sz="2600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.Підведення підсумків  Н.С. </a:t>
            </a:r>
            <a:r>
              <a:rPr lang="uk-UA" sz="26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Черногор</a:t>
            </a:r>
            <a:r>
              <a:rPr lang="uk-UA" sz="2600" dirty="0" smtClean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консультант  РЦПРПП</a:t>
            </a:r>
          </a:p>
          <a:p>
            <a:pPr marL="0" indent="0">
              <a:buNone/>
            </a:pPr>
            <a:endParaRPr lang="uk-UA" sz="2600" dirty="0" smtClean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600" dirty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uk-UA" dirty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uk-UA" dirty="0" smtClean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uk-UA" dirty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uk-UA" dirty="0">
              <a:solidFill>
                <a:srgbClr val="0000FF"/>
              </a:solidFill>
              <a:latin typeface="Arial Black" panose="020B0A04020102020204" pitchFamily="34" charset="0"/>
            </a:endParaRPr>
          </a:p>
          <a:p>
            <a:endParaRPr lang="uk-UA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17523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08720"/>
            <a:ext cx="6336704" cy="540123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7544" y="-171400"/>
            <a:ext cx="849471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Вимоги до патріотичного виховання дошкільників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9290561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ртинки по запросу україна на прозорому фон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7661" y="-47000"/>
            <a:ext cx="2403445" cy="2135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42910" y="285728"/>
            <a:ext cx="828680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i="1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Виховні завдання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патріотичного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i="1" dirty="0" smtClean="0"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виховання</a:t>
            </a:r>
            <a:r>
              <a:rPr kumimoji="0" lang="uk-UA" sz="36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:</a:t>
            </a: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00100" y="2636912"/>
            <a:ext cx="7929618" cy="2643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прищеплення загальнолюдських духовних цінностей: цінності  людського життя, Добра, Краси, Справедливості;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виховання правової культури, поваги до Конституції України, Законів України, державної символіки – Герба. Прапора, Гімну України;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 набуттю учнями соціального досвіду, успадкування духовних та культурних надбань українського народу;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формування 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мовної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культури, оволодіння та вживання української мови як духовного коду нації: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духовних цінностей українського патріота: почуття патріотизму, національної свідомості, любові до українського народу, його </a:t>
            </a: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історії, 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 держави гордості за минуле та сучасне</a:t>
            </a: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uk-UA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підтримання кращих рис української нації -  працелюбності. Прагнення до свободи, любові до природи та мистецтва, поваги до батьків та родин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uk-UA" dirty="0" smtClean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506" name="AutoShape 2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31454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99592" y="330965"/>
            <a:ext cx="7740352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4303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0338" algn="l"/>
              </a:tabLst>
            </a:pPr>
            <a:r>
              <a:rPr kumimoji="0" lang="uk-UA" altLang="uk-U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Форми роботи патріотичного виховання дошкільників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30338" algn="l"/>
              </a:tabLst>
            </a:pP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- спеціально організовані заняття;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430338" algn="l"/>
              </a:tabLst>
            </a:pP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спостереження за навколишньою дійсністю, поєднані з читанням художніх, слуханням музичних творів, розгляданням картин, малюванням, милуванням рідною природою тощо;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430338" algn="l"/>
              </a:tabLst>
            </a:pP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ознайомлення дошкільників з </a:t>
            </a:r>
            <a:r>
              <a:rPr kumimoji="0" lang="uk-UA" alt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декоративно</a:t>
            </a: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-вжитковим мистецтвом, українським побутом, одягом у повсякденному житті;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430338" algn="l"/>
              </a:tabLst>
            </a:pP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екскурсії, подорожі видатними місцями рідного краю, відвідування музеїв;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430338" algn="l"/>
              </a:tabLst>
            </a:pP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віртуальні мандрівки (Інтернет-подорожі);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430338" algn="l"/>
              </a:tabLst>
            </a:pP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свята, розваги, тематичні тижні;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430338" algn="l"/>
              </a:tabLst>
            </a:pP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виставки, ярмарки;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430338" algn="l"/>
              </a:tabLst>
            </a:pP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випуск	тематичних	газет,	оформлення	інформаційних народознавчих куточків;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430338" algn="l"/>
              </a:tabLst>
            </a:pP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відзначення державних та народних свят, пам’ятних дат;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430338" algn="l"/>
              </a:tabLst>
            </a:pP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uk-UA" altLang="uk-UA" sz="1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флешмоби</a:t>
            </a: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430338" algn="l"/>
              </a:tabLst>
            </a:pP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ознайомлення з українського фольклором;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430338" algn="l"/>
              </a:tabLst>
            </a:pP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трудова діяльність (благоустрій довкілля, праця у природі);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1430338" algn="l"/>
              </a:tabLst>
            </a:pPr>
            <a:r>
              <a:rPr kumimoji="0" lang="uk-UA" altLang="uk-UA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участь у волонтерських проектах («Допоможи захиснику України»), долучення до благодійних ініціатив дорослих (виготовлення листівок, подарунків для </a:t>
            </a:r>
            <a:r>
              <a:rPr lang="uk-UA" alt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наших захисників.</a:t>
            </a: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31454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8136904" cy="5147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>
              <a:lnSpc>
                <a:spcPct val="150000"/>
              </a:lnSpc>
              <a:spcAft>
                <a:spcPts val="0"/>
              </a:spcAft>
            </a:pP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Поряд із традиційними технологіями широко використовуємо у своїй роботі – інноваційні, а саме: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uk-UA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Використання інформаційно-комунікативних технологій</a:t>
            </a:r>
            <a:r>
              <a:rPr lang="uk-UA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це презентації: «Моя країна - Україна», «Державні та національні символи України», «Ландшафти України», «Запорізька Січ», «Видатні люди України», «Дивовижні місця України» за допомогою яких знайомимо з історією країни, її символікою, видатними людьми, красою природи та виховуємо </a:t>
            </a:r>
            <a:r>
              <a:rPr lang="uk-UA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любов до </a:t>
            </a:r>
            <a:r>
              <a:rPr lang="uk-UA" sz="1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неньки-України</a:t>
            </a:r>
            <a:r>
              <a:rPr lang="uk-UA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uk-UA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Технологія співробітництва</a:t>
            </a:r>
            <a:r>
              <a:rPr lang="uk-UA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використовуємо під час вивчення теми «Моя сім’я», «Рідне місто». Діти, які володіють деякою інформацією з даної теми, можуть виконувати роль вихователя та ділитись своїми знаннями з іншими дітьми.  Закріплюючи знання з певної теми, використовуємо гру «Журналісти», під час якої дитина – журналіст бере інтерв’ю в аудиторії на тему, наприклад, «Що ти знаєш про Україну?».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uk-UA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Інтерактивна акція </a:t>
            </a:r>
            <a:r>
              <a:rPr lang="uk-UA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цю форму роботи </a:t>
            </a:r>
            <a:r>
              <a:rPr lang="uk-UA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використовуємо </a:t>
            </a:r>
            <a:r>
              <a:rPr lang="uk-UA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 час проведення тематичних тижнів : «За мир в </a:t>
            </a:r>
            <a:r>
              <a:rPr lang="uk-UA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Україні», «Подаруй захисникові оберіг», виготовили </a:t>
            </a:r>
            <a:r>
              <a:rPr lang="uk-UA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паперових </a:t>
            </a:r>
            <a:r>
              <a:rPr lang="uk-UA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голубів миру, оберегів та передали через </a:t>
            </a:r>
            <a:r>
              <a:rPr lang="uk-UA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волонтерський </a:t>
            </a:r>
            <a:r>
              <a:rPr lang="uk-UA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фонд «Рокита».</a:t>
            </a:r>
            <a:endParaRPr lang="uk-UA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  <a:spcAft>
                <a:spcPts val="0"/>
              </a:spcAft>
            </a:pPr>
            <a:endParaRPr lang="uk-UA" sz="11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31454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404664"/>
            <a:ext cx="82244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Колективні творчі справи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разом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 дітьми та батьками 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озеленювали територію дитячого садка: садили дерева, кущі, висаджували квіти. Кожна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дитина повинна знати, що не там чисто, де прибирають, а там  - де не смітять і не викидати обгортку від цукерки на тротуар, а нести до контейнера із сміттям.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 застосовуємо інтерактивні форми роботи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Інтелектуальні ігри: «Найрозумніший», 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«Що потрібно військовому?»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«Я 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люблю Україну»,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заочні подорожі «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Подорож Києвом, Херсоном»»,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виставки дитячої творчості 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«Ми любим тебе, український солдате», «Мій відпочинок в моїй країні»,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«Майбутнє мого 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селища»;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відеоролики «Кліп про Україну</a:t>
            </a: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«Київ – столиця України», </a:t>
            </a:r>
            <a:r>
              <a:rPr lang="uk-UA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флеш-моб</a:t>
            </a: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«Ми – діти твої, Україно», тощо.</a:t>
            </a:r>
          </a:p>
        </p:txBody>
      </p:sp>
    </p:spTree>
    <p:extLst>
      <p:ext uri="{BB962C8B-B14F-4D97-AF65-F5344CB8AC3E}">
        <p14:creationId xmlns:p14="http://schemas.microsoft.com/office/powerpoint/2010/main" val="284963046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382691330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976917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7584" y="188640"/>
            <a:ext cx="80648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вже немає сумніву, що дітей необхідно залучати до світу інформаційної культури, починаючи з дошкільного віку. Багато дошкільників володіють комп’ютером, у них формується новий тип сприйняття інформації. Комп’ютер уже доступний розумінню дитині п’ятирічного віку. Впровадження в навчальний процес нових інформаційних технологій поряд з іншими засобами сприяє збагаченню уявлень дітей про оточуюче середовище, підвищує мотивацію до пізнання. Використання комп’ютерних презентацій, розроблених в програмі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Point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ефективним засобом подання інформації. Презентація дає можливість підібрати матеріал, виходячи з індивідуальних, психічних особливостей дітей дошкільного віку. При цьому зберігається принцип дидактики – наочність, що забезпечує оптимальне засвоєння матеріалу дошкільниками і підвищує мотивацію до діяльності. Цифрові ресурси мобільні, активні. Така подача матеріалу для дітей більш цікава, незвична і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забарвлена. Саме така наочність дозволяє підкреслити важливі моменти розповіді, показу явищ в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процесі.</a:t>
            </a:r>
            <a:endParaRPr lang="uk-U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085000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70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476672"/>
            <a:ext cx="79928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31825" algn="just"/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Однією із форм організації роботи з патріотичного виховання є - екскурсія – дошкільники виходять на місце вивчаючих об’єктів (природи, історичних місць, пам’ятників), така форма роботи дозволяє організувати спостереження в дійсних умовах. Але коли немає можливості, наприклад, наглядно милуватися красою різних куточків нашої країни, можна використовувати презентації, слайд-шоу, мультимедійні фотоальбоми. Це наочність, яка дає можливість педагогу побудувати пояснення на занятті </a:t>
            </a:r>
            <a:r>
              <a:rPr lang="uk-UA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логічно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науково, з використанням відео фрагментів. При такій організації матеріалу вмикаються три види пам’яті </a:t>
            </a:r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дітей: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зорова, слухова, моторна. Презентація дає можливість роздивитись матеріал поетапно. Таким чином можна провести віртуальну відео екскурсію.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267490"/>
            <a:ext cx="5081706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7849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7992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із засобів 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 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 дітей в дошкільних групах є належне </a:t>
            </a:r>
            <a:r>
              <a:rPr lang="uk-UA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облаштування етнографічних осередків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Вони розташовані в світлому, зручному місці, естетично оформлені, візуально відокремлені від ігрових центрів. Оснащення етнографічних осередків постійно змінюється і поповнюється.</a:t>
            </a:r>
          </a:p>
          <a:p>
            <a:pPr indent="536575" algn="just"/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 перебування дітей в створеному пізнавальному середовищі, налаштовує їх на мажорний лад, викликає інтерес до пізнання минулого, сприяє формуванню уявлення про Батьківщину та усвідомлення своєї приналежності до української нації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536575" algn="just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створеня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розвивального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музейні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осередки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та «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міні-музеї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охоплюють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невеликий, але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цікавий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близький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малюкам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напрямок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народу.</a:t>
            </a:r>
            <a:endParaRPr lang="uk-UA" sz="16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64390"/>
            <a:ext cx="4054498" cy="3040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69" y="2764390"/>
            <a:ext cx="4054498" cy="3040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931454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02" y="142998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09" y="3244526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60338"/>
            <a:ext cx="2331935" cy="3109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36" y="3221340"/>
            <a:ext cx="2676887" cy="3569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931454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526" y="116632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99592" y="980728"/>
            <a:ext cx="39604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«ПАТРІОТИЧНЕ ВИХОВАННЯ  ДОШКІЛЬНИКІВ З ВИКОРИСТАННЯМ СУЧАСНИХ ІННОВАЦІЙНИХ ТЕХНОЛОГІЙ З ДОСВІДУ РОБОТИ»</a:t>
            </a:r>
            <a:endParaRPr lang="ru-RU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631242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" y="19110"/>
            <a:ext cx="9144000" cy="683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08490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IMG_727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t="6089"/>
          <a:stretch/>
        </p:blipFill>
        <p:spPr bwMode="auto">
          <a:xfrm>
            <a:off x="1111270" y="603348"/>
            <a:ext cx="3964786" cy="5278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16788878596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 t="14396" b="4820"/>
          <a:stretch/>
        </p:blipFill>
        <p:spPr bwMode="auto">
          <a:xfrm>
            <a:off x="5292080" y="639342"/>
            <a:ext cx="3667758" cy="5259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964652"/>
      </p:ext>
    </p:extLst>
  </p:cSld>
  <p:clrMapOvr>
    <a:masterClrMapping/>
  </p:clrMapOvr>
  <p:transition spd="slow">
    <p:pull dir="l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6198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8"/>
            <a:ext cx="9470139" cy="685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IMG_72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41" y="39062"/>
            <a:ext cx="4687495" cy="619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esktop\16789730382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33" y="188641"/>
            <a:ext cx="3604259" cy="323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59997"/>
      </p:ext>
    </p:extLst>
  </p:cSld>
  <p:clrMapOvr>
    <a:masterClrMapping/>
  </p:clrMapOvr>
  <p:transition spd="slow">
    <p:pull dir="l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6" name="Picture 4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144" y="1268760"/>
            <a:ext cx="2148866" cy="185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55576" y="160338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00" b="1" dirty="0" smtClean="0">
                <a:solidFill>
                  <a:srgbClr val="0000FF"/>
                </a:solidFill>
                <a:latin typeface="Monotype Corsiva" pitchFamily="66" charset="0"/>
              </a:rPr>
              <a:t>«Заради майбутнього – заради щасливої долі!»</a:t>
            </a:r>
            <a:endParaRPr lang="uk-UA" sz="3000" b="1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ctr"/>
            <a:r>
              <a:rPr lang="uk-UA" sz="3000" b="1" dirty="0" smtClean="0">
                <a:solidFill>
                  <a:srgbClr val="C00000"/>
                </a:solidFill>
                <a:latin typeface="Monotype Corsiva" pitchFamily="66" charset="0"/>
              </a:rPr>
              <a:t>Зустріч вихованців з </a:t>
            </a:r>
            <a:r>
              <a:rPr lang="uk-UA" sz="3000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uk-UA" sz="3000" b="1" dirty="0" smtClean="0">
                <a:solidFill>
                  <a:srgbClr val="C00000"/>
                </a:solidFill>
                <a:latin typeface="Monotype Corsiva" pitchFamily="66" charset="0"/>
              </a:rPr>
              <a:t>воїнами ЗСУ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155820"/>
            <a:ext cx="5004048" cy="375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122966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931454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54"/>
            <a:ext cx="9144083" cy="68580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7584" y="260648"/>
            <a:ext cx="821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Складовою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 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родинно-сімейне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родинному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вихованню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мудрість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пріоритетного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Одним з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прищеплення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родоводу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народу.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Єдність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і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сімї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дитині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повноцінного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моральних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духовних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сил,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наповнити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корисними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добрими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вчинками</a:t>
            </a:r>
            <a:endParaRPr lang="uk-UA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Пользователь\Desktop\оксанка\IMG_31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97877"/>
            <a:ext cx="5338198" cy="4003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70266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332656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6575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кожній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віковій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систематизований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рухливих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дидактичних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іграх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народознавчого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спрямування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виховують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минулого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C:\Users\Пользователь\Desktop\IMG_72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4" b="11467"/>
          <a:stretch/>
        </p:blipFill>
        <p:spPr bwMode="auto">
          <a:xfrm>
            <a:off x="976960" y="1412776"/>
            <a:ext cx="8039414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31454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2" b="-79"/>
          <a:stretch/>
        </p:blipFill>
        <p:spPr>
          <a:xfrm rot="5400000">
            <a:off x="721718" y="1510999"/>
            <a:ext cx="4164529" cy="411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9945" y="1886816"/>
            <a:ext cx="5664629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259632" y="134919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Monotype Corsiva" pitchFamily="66" charset="0"/>
              </a:rPr>
              <a:t>ДИДАКТИЧНА ГРА </a:t>
            </a:r>
          </a:p>
          <a:p>
            <a:pPr algn="ctr"/>
            <a:r>
              <a:rPr lang="ru-RU" sz="3000" b="1" dirty="0" smtClean="0">
                <a:latin typeface="Monotype Corsiva" pitchFamily="66" charset="0"/>
              </a:rPr>
              <a:t>«УКРАЇНСЬКИЙ ВІНОЧОК»</a:t>
            </a:r>
          </a:p>
        </p:txBody>
      </p:sp>
    </p:spTree>
    <p:extLst>
      <p:ext uri="{BB962C8B-B14F-4D97-AF65-F5344CB8AC3E}">
        <p14:creationId xmlns:p14="http://schemas.microsoft.com/office/powerpoint/2010/main" val="383072238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92080" y="501397"/>
            <a:ext cx="3600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Monotype Corsiva" pitchFamily="66" charset="0"/>
              </a:rPr>
              <a:t>ЛЕПБОКС</a:t>
            </a:r>
          </a:p>
          <a:p>
            <a:pPr algn="ctr"/>
            <a:r>
              <a:rPr lang="ru-RU" sz="3000" b="1" dirty="0" smtClean="0">
                <a:latin typeface="Monotype Corsiva" pitchFamily="66" charset="0"/>
              </a:rPr>
              <a:t>«УКРАЇНА»</a:t>
            </a:r>
            <a:endParaRPr lang="ru-RU" sz="3000" b="1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1" y="116632"/>
            <a:ext cx="4355976" cy="308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56" y="3228122"/>
            <a:ext cx="4361677" cy="3083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15" y="1882447"/>
            <a:ext cx="3850128" cy="2887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944619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70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43808" y="116632"/>
            <a:ext cx="36003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Monotype Corsiva" pitchFamily="66" charset="0"/>
              </a:rPr>
              <a:t>ФЛЕШМОБ</a:t>
            </a:r>
            <a:endParaRPr lang="ru-RU" sz="3000" b="1" dirty="0"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53619"/>
            <a:ext cx="8028384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467643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7029400"/>
            <a:chOff x="13" y="0"/>
            <a:chExt cx="14388" cy="10800"/>
          </a:xfrm>
        </p:grpSpPr>
        <p:pic>
          <p:nvPicPr>
            <p:cNvPr id="1027" name="Picture 3" descr="D:\!!!OLGA!!!\GIF\960x640_tri-3-vyisokih-podsolnuha-posredi-polya-sinee-nebo-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" y="0"/>
              <a:ext cx="14388" cy="1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1298"/>
              <a:ext cx="8028" cy="6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7866197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оксанка\IMG_59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1161"/>
            <a:ext cx="7873325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726429"/>
      </p:ext>
    </p:extLst>
  </p:cSld>
  <p:clrMapOvr>
    <a:masterClrMapping/>
  </p:clrMapOvr>
  <p:transition spd="slow">
    <p:pull dir="l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53952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43" y="0"/>
            <a:ext cx="9166443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63888" y="0"/>
            <a:ext cx="22322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FF0000"/>
                </a:solidFill>
                <a:latin typeface="Monotype Corsiva" pitchFamily="66" charset="0"/>
              </a:rPr>
              <a:t>БУКЛЕТ</a:t>
            </a:r>
            <a:endParaRPr lang="ru-RU" sz="3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050760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9154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1.bp.blogspot.com/-mLCI0ZAfqwk/WthFbHHwQ1I/AAAAAAAAC8Q/N1G8shlsZk0hecPlC79wYMPMRkwt6-D6ACEwYBhgL/s1600/22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1" y="94393"/>
            <a:ext cx="8995229" cy="6763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2.bp.blogspot.com/-OBkaarltpqQ/WthFhxmXfNI/AAAAAAAAC8U/g4L4vPuos0gTto4jXfdgPozcAwjAvcmBQCEwYBhgL/s1600/111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8" t="3440" r="-407" b="-382"/>
          <a:stretch/>
        </p:blipFill>
        <p:spPr bwMode="auto">
          <a:xfrm>
            <a:off x="4646858" y="432222"/>
            <a:ext cx="4190131" cy="6087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55176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07d5097ebd8ebfa5f22e873066e8dd63_f8e017c5d2fc1a678c09f184e872ce91_560336_ukraina_golub_mir_uzor_2560x1600_www.gdefon.r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3212976"/>
            <a:ext cx="3695015" cy="2771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5"/>
          <p:cNvSpPr txBox="1">
            <a:spLocks/>
          </p:cNvSpPr>
          <p:nvPr/>
        </p:nvSpPr>
        <p:spPr bwMode="auto">
          <a:xfrm>
            <a:off x="2483768" y="584478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ДЯКУЮ ЗА УВАГУ!</a:t>
            </a:r>
            <a:endParaRPr lang="ru-RU" b="1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600" y="2814742"/>
            <a:ext cx="514353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00" b="1" dirty="0" smtClean="0">
                <a:solidFill>
                  <a:srgbClr val="0000FF"/>
                </a:solidFill>
                <a:latin typeface="Monotype Corsiva" pitchFamily="66" charset="0"/>
              </a:rPr>
              <a:t>Вірю в майбутнє твоє, Україно!</a:t>
            </a:r>
          </a:p>
          <a:p>
            <a:r>
              <a:rPr lang="uk-UA" sz="3000" b="1" dirty="0" smtClean="0">
                <a:solidFill>
                  <a:srgbClr val="0000FF"/>
                </a:solidFill>
                <a:latin typeface="Monotype Corsiva" pitchFamily="66" charset="0"/>
              </a:rPr>
              <a:t>В небо блакитне і жовті поля.</a:t>
            </a:r>
          </a:p>
          <a:p>
            <a:r>
              <a:rPr lang="uk-UA" sz="3000" b="1" dirty="0" smtClean="0">
                <a:solidFill>
                  <a:srgbClr val="0000FF"/>
                </a:solidFill>
                <a:latin typeface="Monotype Corsiva" pitchFamily="66" charset="0"/>
              </a:rPr>
              <a:t>Вірю в майбутнє  твоє, Батьківщино –</a:t>
            </a:r>
          </a:p>
          <a:p>
            <a:r>
              <a:rPr lang="uk-UA" sz="3000" b="1" dirty="0" smtClean="0">
                <a:solidFill>
                  <a:srgbClr val="0000FF"/>
                </a:solidFill>
                <a:latin typeface="Monotype Corsiva" pitchFamily="66" charset="0"/>
              </a:rPr>
              <a:t>Рідна, кохана, єдина земля!</a:t>
            </a:r>
            <a:endParaRPr lang="ru-RU" sz="30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3975"/>
            <a:ext cx="82868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endParaRPr lang="uk-UA" dirty="0" smtClean="0"/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Отже, </a:t>
            </a:r>
            <a:r>
              <a:rPr lang="uk-UA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дошкільної освіти </a:t>
            </a: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 стати для кожної дитини осередком становлення громадянина-патріота України, готового самовіддано розбудовувати країну як суверенну, незалежну, демократичну, правову, соціальну державу, забезпечувати її національну безпеку, сприяти єднанню українського народу та встановленню громадянського миру й злагоди в суспільстві. Досягнути цієї мети нам  допомагає використання різних форм і методів роботи.</a:t>
            </a:r>
          </a:p>
        </p:txBody>
      </p:sp>
    </p:spTree>
    <p:extLst>
      <p:ext uri="{BB962C8B-B14F-4D97-AF65-F5344CB8AC3E}">
        <p14:creationId xmlns:p14="http://schemas.microsoft.com/office/powerpoint/2010/main" val="489314543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14400" cy="10800"/>
          </a:xfrm>
        </p:grpSpPr>
        <p:pic>
          <p:nvPicPr>
            <p:cNvPr id="2051" name="Picture 3" descr="D:\!!!OLGA!!!\GIF\960x640_tri-3-vyisokih-podsolnuha-posredi-polya-sinee-nebo-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400" cy="1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" y="458"/>
              <a:ext cx="13472" cy="7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8084435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Картинки по запросу україна збройні си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09860" y="260648"/>
            <a:ext cx="791061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"Без будь-кого з нас Батьківщина може обійтися, але будь-хто з нас без Батьківщини – ніщо."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Василь СУХОМЛИНСЬКИЙ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uk-UA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Одним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найсуттєвіших показників моральності людини є патріотизм.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Патріотизм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(грєц.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patris —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батьківщина) — любов до Батьківщини, відданість їй і своєму народу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Патріотичні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 дітей дошкільного віку засновуються на їх інтересі до найближчого оточення (сім'ї, батьківського дому, рідного міста, села), яке вони бачать щодня, вважають своїм, рідним, нерозривно пов'язаним з ними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Патріотизм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моральна якість має інтегральний зміст. З огляду на це в педагогічній роботі поєднано ознайомлення дітей з явищами суспільного життя, народознавство, засоби мистецтва, практична діяльність дітей (праця, спостереження, ігри, творча діяльність та ін.), національні, державні свята.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550303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476671"/>
            <a:ext cx="5400600" cy="8463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1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                                      </a:t>
            </a:r>
            <a:r>
              <a:rPr kumimoji="0" lang="uk-UA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/>
            </a:r>
            <a:br>
              <a:rPr kumimoji="0" lang="uk-UA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</a:b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728" y="285728"/>
            <a:ext cx="3863352" cy="286232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Патріотизм у дітей  виховується з раннього дитинства. Свою любов до рідних місць </a:t>
            </a:r>
            <a:r>
              <a:rPr lang="en-US" sz="2000" b="1" dirty="0" smtClean="0">
                <a:solidFill>
                  <a:srgbClr val="0000FF"/>
                </a:solidFill>
                <a:latin typeface="Monotype Corsiva" pitchFamily="66" charset="0"/>
              </a:rPr>
              <a:t>,</a:t>
            </a:r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 уявлень про те  чим вони відомі </a:t>
            </a:r>
            <a:r>
              <a:rPr lang="en-US" sz="2000" b="1" dirty="0" smtClean="0">
                <a:solidFill>
                  <a:srgbClr val="0000FF"/>
                </a:solidFill>
                <a:latin typeface="Monotype Corsiva" pitchFamily="66" charset="0"/>
              </a:rPr>
              <a:t>,</a:t>
            </a:r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красу природи </a:t>
            </a:r>
            <a:r>
              <a:rPr lang="en-US" sz="2000" b="1" dirty="0" smtClean="0">
                <a:solidFill>
                  <a:srgbClr val="0000FF"/>
                </a:solidFill>
                <a:latin typeface="Monotype Corsiva" pitchFamily="66" charset="0"/>
              </a:rPr>
              <a:t>,,</a:t>
            </a:r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здобутки людей  пробудження милосердя допомоги </a:t>
            </a:r>
            <a:r>
              <a:rPr lang="en-US" sz="2000" b="1" dirty="0" smtClean="0">
                <a:solidFill>
                  <a:srgbClr val="0000FF"/>
                </a:solidFill>
                <a:latin typeface="Monotype Corsiva" pitchFamily="66" charset="0"/>
              </a:rPr>
              <a:t>,</a:t>
            </a:r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уваги </a:t>
            </a:r>
            <a:r>
              <a:rPr lang="en-US" sz="2000" b="1" dirty="0" smtClean="0">
                <a:solidFill>
                  <a:srgbClr val="0000FF"/>
                </a:solidFill>
                <a:latin typeface="Monotype Corsiva" pitchFamily="66" charset="0"/>
              </a:rPr>
              <a:t>,</a:t>
            </a:r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 турботи </a:t>
            </a:r>
            <a:r>
              <a:rPr lang="uk-UA" sz="2000" b="1" dirty="0" err="1" smtClean="0">
                <a:solidFill>
                  <a:srgbClr val="0000FF"/>
                </a:solidFill>
                <a:latin typeface="Monotype Corsiva" pitchFamily="66" charset="0"/>
              </a:rPr>
              <a:t>–усе</a:t>
            </a:r>
            <a:r>
              <a:rPr lang="uk-UA" sz="2000" b="1" dirty="0" smtClean="0">
                <a:solidFill>
                  <a:srgbClr val="0000FF"/>
                </a:solidFill>
                <a:latin typeface="Monotype Corsiva" pitchFamily="66" charset="0"/>
              </a:rPr>
              <a:t> це ми намагаємося передати нашим вихованцям.</a:t>
            </a:r>
            <a:endParaRPr lang="ru-RU" sz="2000" b="1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 algn="r"/>
            <a:r>
              <a:rPr lang="ru-RU" sz="2000" b="1" dirty="0" smtClean="0">
                <a:solidFill>
                  <a:srgbClr val="0000FF"/>
                </a:solidFill>
                <a:latin typeface="Monotype Corsiva" pitchFamily="66" charset="0"/>
              </a:rPr>
              <a:t>М. </a:t>
            </a:r>
            <a:r>
              <a:rPr lang="ru-RU" sz="2000" b="1" dirty="0" err="1" smtClean="0">
                <a:solidFill>
                  <a:srgbClr val="0000FF"/>
                </a:solidFill>
                <a:latin typeface="Monotype Corsiva" pitchFamily="66" charset="0"/>
              </a:rPr>
              <a:t>Рильський</a:t>
            </a:r>
            <a:endParaRPr lang="ru-RU" sz="20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1028" name="Picture 4" descr="Картинки по запросу анимация желтая бабочка летит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643182"/>
            <a:ext cx="3322322" cy="3076471"/>
          </a:xfrm>
          <a:prstGeom prst="rect">
            <a:avLst/>
          </a:prstGeom>
          <a:noFill/>
        </p:spPr>
      </p:pic>
      <p:pic>
        <p:nvPicPr>
          <p:cNvPr id="1030" name="Picture 6" descr="Картинки по запросу анимация украина на прозрачном фоне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500043"/>
            <a:ext cx="1241806" cy="122354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52" y="2643182"/>
            <a:ext cx="5376448" cy="4032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1631242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5"/>
          <p:cNvSpPr txBox="1">
            <a:spLocks/>
          </p:cNvSpPr>
          <p:nvPr/>
        </p:nvSpPr>
        <p:spPr bwMode="auto">
          <a:xfrm>
            <a:off x="906627" y="19900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uk-UA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Напрямки патріотичного виховання</a:t>
            </a:r>
            <a:endParaRPr lang="ru-RU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graphicFrame>
        <p:nvGraphicFramePr>
          <p:cNvPr id="7" name="Содержимое 17"/>
          <p:cNvGraphicFramePr>
            <a:graphicFrameLocks/>
          </p:cNvGraphicFramePr>
          <p:nvPr/>
        </p:nvGraphicFramePr>
        <p:xfrm>
          <a:off x="428625" y="157162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530" name="AutoShape 2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89400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Картинки по запросу украї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27584" y="548680"/>
            <a:ext cx="800105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b="1" i="1" dirty="0" smtClean="0">
              <a:solidFill>
                <a:srgbClr val="FF0000"/>
              </a:solidFill>
            </a:endParaRPr>
          </a:p>
          <a:p>
            <a:pPr algn="just"/>
            <a:endParaRPr lang="ru-RU" sz="2800" b="1" i="1" dirty="0"/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Для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 виховання важливо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визначити віковий етап, на якому стає можливим активне формування у дітей патріотичних почуттів. Найсприятливішим для початку систематичного патріотичного виховання є середній дошкільний вік, коли особливо активізується інтерес дитини до соціального світу, суспільних явищ.</a:t>
            </a:r>
          </a:p>
          <a:p>
            <a:pPr algn="just"/>
            <a:endParaRPr lang="ru-RU" sz="2800" b="1" dirty="0">
              <a:solidFill>
                <a:srgbClr val="002060"/>
              </a:solidFill>
            </a:endParaRPr>
          </a:p>
          <a:p>
            <a:pPr algn="just"/>
            <a:endParaRPr lang="ru-RU" sz="2800" b="1" dirty="0">
              <a:solidFill>
                <a:srgbClr val="002060"/>
              </a:solidFill>
            </a:endParaRPr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3042651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764704"/>
            <a:ext cx="7776864" cy="5112568"/>
          </a:xfrm>
        </p:spPr>
        <p:txBody>
          <a:bodyPr>
            <a:no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Робота з ознайомлення з рідним селищем як частина цілісного освітнього  процесу</a:t>
            </a:r>
          </a:p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Урахування принципу переходу від близького до далекого</a:t>
            </a:r>
          </a:p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Формування власного ставлення до фактів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подій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явищ</a:t>
            </a:r>
          </a:p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Розвиток музейної педагогіки</a:t>
            </a:r>
          </a:p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Залучення дітей до активного пізнання історії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природи рідного краю</a:t>
            </a:r>
          </a:p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Залучення дітей до районних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обласних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заходів патріотичного спрямування</a:t>
            </a:r>
          </a:p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Добір методів роботи з дітьми пізнавального та емоційного характеру</a:t>
            </a:r>
          </a:p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Створення відповідного розвивального середовища</a:t>
            </a:r>
          </a:p>
          <a:p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Тематична робота з батьками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95176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1370</TotalTime>
  <Words>1184</Words>
  <Application>Microsoft Office PowerPoint</Application>
  <PresentationFormat>Экран (4:3)</PresentationFormat>
  <Paragraphs>99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WORK</dc:creator>
  <cp:lastModifiedBy>NS</cp:lastModifiedBy>
  <cp:revision>92</cp:revision>
  <dcterms:created xsi:type="dcterms:W3CDTF">2017-11-09T04:53:12Z</dcterms:created>
  <dcterms:modified xsi:type="dcterms:W3CDTF">2023-03-24T13:24:04Z</dcterms:modified>
</cp:coreProperties>
</file>