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5018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7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3018" y="639764"/>
            <a:ext cx="7897091" cy="2387600"/>
          </a:xfrm>
        </p:spPr>
        <p:txBody>
          <a:bodyPr anchor="b">
            <a:normAutofit/>
          </a:bodyPr>
          <a:lstStyle>
            <a:lvl1pPr algn="r">
              <a:defRPr sz="8000" b="1">
                <a:solidFill>
                  <a:srgbClr val="5018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3018" y="3140223"/>
            <a:ext cx="7897091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rgbClr val="5018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7000"/>
                  <a:lumOff val="3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8" y="298883"/>
            <a:ext cx="9340273" cy="613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E134-3C09-4CE0-83C7-1013D872E7F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5642-C832-4494-B969-B9369FD0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0182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C:\Users\&#1044;&#1110;&#1072;&#1085;&#1072;%20&#1050;&#1080;&#1089;&#1086;&#1088;&#1077;&#1094;&#1100;\Downloads\&#1041;&#1091;&#1082;&#1090;&#1088;&#1077;&#1081;&#1083;&#1077;&#1088;%20_&#1052;&#1072;&#1079;&#1077;&#1087;&#1072;_%20&#1044;&#1078;&#1086;&#1088;&#1076;&#1078;%20&#1043;&#1086;&#1088;&#1076;&#1086;&#1085;%20&#1041;&#1072;&#1081;&#1088;&#1086;&#1085;.mp4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58;&#1072;&#1085;&#1102;&#1096;&#1072;\Desktop\&#1042;&#1045;&#1041;&#1030;&#1053;&#1040;&#1056;%20&#1047;&#1040;&#1056;&#1059;&#1041;&#1030;&#1046;&#1053;&#1040;\&#1041;&#1091;&#1082;&#1090;&#1088;&#1077;&#1081;&#1083;&#1077;&#1088;%20_&#1052;&#1072;&#1079;&#1077;&#1087;&#1072;_%20&#1044;&#1078;&#1086;&#1088;&#1076;&#1078;%20&#1043;&#1086;&#1088;&#1076;&#1086;&#1085;%20&#1041;&#1072;&#1081;&#1088;&#1086;&#1085;.mp4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file:///C:\Users\&#1044;&#1110;&#1072;&#1085;&#1072;%20&#1050;&#1080;&#1089;&#1086;&#1088;&#1077;&#1094;&#1100;\Downloads\_&#1052;&#1110;&#1089;&#1090;%20&#1052;&#1110;&#1088;&#1072;&#1073;&#1086;_%20&#1043;&#1110;&#1081;&#1086;&#1084;%20&#1040;&#1087;&#1086;&#1083;&#1083;&#1110;&#1085;&#1077;&#1088;%20&#1072;&#1091;&#1076;&#1110;&#1086;%20&#1074;&#1110;&#1088;&#1096;.mp4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58;&#1072;&#1085;&#1102;&#1096;&#1072;\Desktop\&#1042;&#1045;&#1041;&#1030;&#1053;&#1040;&#1056;%20&#1047;&#1040;&#1056;&#1059;&#1041;&#1030;&#1046;&#1053;&#1040;\_&#1052;&#1110;&#1089;&#1090;%20&#1052;&#1110;&#1088;&#1072;&#1073;&#1086;_%20&#1043;&#1110;&#1081;&#1086;&#1084;%20&#1040;&#1087;&#1086;&#1083;&#1083;&#1110;&#1085;&#1077;&#1088;%20&#1072;&#1091;&#1076;&#1110;&#1086;%20&#1074;&#1110;&#1088;&#1096;.mp4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0048" y="1593534"/>
            <a:ext cx="7897091" cy="2387600"/>
          </a:xfrm>
        </p:spPr>
        <p:txBody>
          <a:bodyPr>
            <a:noAutofit/>
          </a:bodyPr>
          <a:lstStyle/>
          <a:p>
            <a:pPr algn="ctr"/>
            <a:r>
              <a:rPr lang="uk-UA" altLang="en-US" sz="4800" i="1" dirty="0">
                <a:latin typeface="Century Schoolbook" panose="02040604050505020304" charset="0"/>
                <a:cs typeface="Century Schoolbook" panose="02040604050505020304" charset="0"/>
              </a:rPr>
              <a:t>Використання ІКТ на уроках зарубіжної літератури як засіб підвищення мотивації навчання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2875" y="5019675"/>
            <a:ext cx="529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Century Schoolbook" pitchFamily="18" charset="0"/>
              </a:rPr>
              <a:t>Презентацію підготувала </a:t>
            </a:r>
          </a:p>
          <a:p>
            <a:r>
              <a:rPr lang="uk-UA" b="1" i="1" dirty="0" smtClean="0">
                <a:latin typeface="Century Schoolbook" pitchFamily="18" charset="0"/>
              </a:rPr>
              <a:t>Крук В.І., </a:t>
            </a:r>
          </a:p>
          <a:p>
            <a:r>
              <a:rPr lang="uk-UA" b="1" i="1" dirty="0" smtClean="0">
                <a:latin typeface="Century Schoolbook" pitchFamily="18" charset="0"/>
              </a:rPr>
              <a:t>вчитель зарубіжної літератури </a:t>
            </a:r>
          </a:p>
          <a:p>
            <a:r>
              <a:rPr lang="uk-UA" b="1" i="1" dirty="0" smtClean="0">
                <a:latin typeface="Century Schoolbook" pitchFamily="18" charset="0"/>
              </a:rPr>
              <a:t>Борівського ліцею</a:t>
            </a:r>
            <a:endParaRPr lang="uk-UA" b="1" i="1" dirty="0"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075" y="60833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en-US" b="1" i="1">
                <a:latin typeface="Century Schoolbook" panose="02040604050505020304" charset="0"/>
                <a:cs typeface="Century Schoolbook" panose="02040604050505020304" charset="0"/>
              </a:rPr>
              <a:t>А ви, діти ,вмієте розважатись?</a:t>
            </a:r>
          </a:p>
          <a:p>
            <a:pPr marL="0" indent="0" algn="ctr">
              <a:buNone/>
            </a:pPr>
            <a:endParaRPr lang="uk-UA" altLang="en-US" b="1" i="1">
              <a:latin typeface="Century Schoolbook" panose="02040604050505020304" charset="0"/>
              <a:cs typeface="Century Schoolbook" panose="02040604050505020304" charset="0"/>
            </a:endParaRPr>
          </a:p>
          <a:p>
            <a:pPr marL="0" indent="0" algn="ctr">
              <a:buNone/>
            </a:pPr>
            <a:r>
              <a:rPr lang="uk-UA" altLang="en-US" b="1" i="1">
                <a:latin typeface="Century Schoolbook" panose="02040604050505020304" charset="0"/>
                <a:cs typeface="Century Schoolbook" panose="02040604050505020304" charset="0"/>
              </a:rPr>
              <a:t>А чи знаєте ,як розважалися вельможі при імператорському дворі в Ліліпутії та що отримували переможці конкурсів?</a:t>
            </a:r>
          </a:p>
        </p:txBody>
      </p:sp>
      <p:pic>
        <p:nvPicPr>
          <p:cNvPr id="109" name="Content Placeholder 108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6295" y="1795780"/>
            <a:ext cx="5181600" cy="435165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i="1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Інколи з метою мотивації до прочитання твору використовую </a:t>
            </a:r>
            <a:r>
              <a:rPr lang="en-US" sz="3200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прийом анонсу</a:t>
            </a:r>
            <a:r>
              <a:rPr lang="uk-UA" altLang="en-US" sz="3200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1380" y="1480820"/>
            <a:ext cx="5860415" cy="435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>
                <a:latin typeface="Century Schoolbook" panose="02040604050505020304" charset="0"/>
                <a:cs typeface="Century Schoolbook" panose="02040604050505020304" charset="0"/>
              </a:rPr>
              <a:t>Реквізити анонсу:</a:t>
            </a:r>
          </a:p>
          <a:p>
            <a:pPr>
              <a:buClr>
                <a:srgbClr val="385723"/>
              </a:buClr>
              <a:buFont typeface="Wingdings" panose="05000000000000000000" charset="0"/>
              <a:buChar char="q"/>
            </a:pPr>
            <a:r>
              <a:rPr lang="en-US" sz="3200">
                <a:latin typeface="Century Schoolbook" panose="02040604050505020304" charset="0"/>
                <a:cs typeface="Century Schoolbook" panose="02040604050505020304" charset="0"/>
              </a:rPr>
              <a:t>дата проведення уроку;</a:t>
            </a:r>
          </a:p>
          <a:p>
            <a:pPr>
              <a:buClr>
                <a:srgbClr val="385723"/>
              </a:buClr>
              <a:buFont typeface="Wingdings" panose="05000000000000000000" charset="0"/>
              <a:buChar char="q"/>
            </a:pPr>
            <a:r>
              <a:rPr lang="en-US" sz="3200">
                <a:latin typeface="Century Schoolbook" panose="02040604050505020304" charset="0"/>
                <a:cs typeface="Century Schoolbook" panose="02040604050505020304" charset="0"/>
              </a:rPr>
              <a:t>твір, що вивчатиметься;</a:t>
            </a:r>
          </a:p>
          <a:p>
            <a:pPr>
              <a:buClr>
                <a:srgbClr val="385723"/>
              </a:buClr>
              <a:buFont typeface="Wingdings" panose="05000000000000000000" charset="0"/>
              <a:buChar char="q"/>
            </a:pPr>
            <a:r>
              <a:rPr lang="en-US" sz="3200">
                <a:latin typeface="Century Schoolbook" panose="02040604050505020304" charset="0"/>
                <a:cs typeface="Century Schoolbook" panose="02040604050505020304" charset="0"/>
              </a:rPr>
              <a:t>привабливий заголовок;</a:t>
            </a:r>
          </a:p>
          <a:p>
            <a:pPr>
              <a:buClr>
                <a:srgbClr val="385723"/>
              </a:buClr>
              <a:buFont typeface="Wingdings" panose="05000000000000000000" charset="0"/>
              <a:buChar char="q"/>
            </a:pPr>
            <a:r>
              <a:rPr lang="en-US" sz="3200">
                <a:latin typeface="Century Schoolbook" panose="02040604050505020304" charset="0"/>
                <a:cs typeface="Century Schoolbook" panose="02040604050505020304" charset="0"/>
              </a:rPr>
              <a:t>фото обкладинки або ілюстрації до твору;</a:t>
            </a:r>
          </a:p>
          <a:p>
            <a:pPr>
              <a:buClr>
                <a:srgbClr val="385723"/>
              </a:buClr>
              <a:buFont typeface="Wingdings" panose="05000000000000000000" charset="0"/>
              <a:buChar char="q"/>
            </a:pPr>
            <a:r>
              <a:rPr lang="en-US" sz="3200">
                <a:latin typeface="Century Schoolbook" panose="02040604050505020304" charset="0"/>
                <a:cs typeface="Century Schoolbook" panose="02040604050505020304" charset="0"/>
              </a:rPr>
              <a:t>інформаційний блок.</a:t>
            </a:r>
            <a:endParaRPr lang="en-US" altLang="en-US" sz="320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108" name="Content Placeholder 107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0370" y="2383155"/>
            <a:ext cx="5181600" cy="435165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570"/>
            <a:ext cx="10384155" cy="614045"/>
          </a:xfrm>
        </p:spPr>
        <p:txBody>
          <a:bodyPr>
            <a:noAutofit/>
          </a:bodyPr>
          <a:lstStyle/>
          <a:p>
            <a:pPr algn="ctr"/>
            <a:r>
              <a:rPr lang="en-US" sz="2800" b="1" i="1">
                <a:latin typeface="Century Schoolbook" panose="02040604050505020304" charset="0"/>
                <a:cs typeface="Century Schoolbook" panose="02040604050505020304" charset="0"/>
              </a:rPr>
              <a:t>Нині надзвичайно популярною стала сучасна форма книжкової реклами –</a:t>
            </a:r>
            <a:r>
              <a:rPr lang="en-US" sz="2800" b="1" i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entury Schoolbook" panose="02040604050505020304" charset="0"/>
                <a:cs typeface="Century Schoolbook" panose="02040604050505020304" charset="0"/>
              </a:rPr>
              <a:t>буктрейлер.</a:t>
            </a:r>
            <a:r>
              <a:rPr lang="en-US" sz="2800" b="1" i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br>
              <a:rPr lang="en-US" sz="2800" b="1" i="1">
                <a:latin typeface="Century Schoolbook" panose="02040604050505020304" charset="0"/>
                <a:cs typeface="Century Schoolbook" panose="02040604050505020304" charset="0"/>
              </a:rPr>
            </a:br>
            <a:r>
              <a:rPr lang="en-US" sz="2800" b="1" i="1">
                <a:latin typeface="Century Schoolbook" panose="02040604050505020304" charset="0"/>
                <a:cs typeface="Century Schoolbook" panose="02040604050505020304" charset="0"/>
              </a:rPr>
              <a:t>Це – короткий відеоролик за мотивами книжки. </a:t>
            </a:r>
          </a:p>
        </p:txBody>
      </p:sp>
      <p:pic>
        <p:nvPicPr>
          <p:cNvPr id="7" name="Буктрейлер _Мазепа_ Джордж Гордон Байрон">
            <a:hlinkClick r:id="" action="ppaction://media"/>
          </p:cNvPr>
          <p:cNvPicPr>
            <a:picLocks noGrp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7715" y="1609725"/>
            <a:ext cx="10241915" cy="4659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148" y="633528"/>
            <a:ext cx="9340273" cy="613930"/>
          </a:xfrm>
        </p:spPr>
        <p:txBody>
          <a:bodyPr>
            <a:noAutofit/>
          </a:bodyPr>
          <a:lstStyle/>
          <a:p>
            <a:pPr algn="ctr"/>
            <a: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  <a:t>Ефективним прийомом мотивації до прочитання книжки є</a:t>
            </a:r>
            <a:r>
              <a:rPr lang="en-US" sz="3200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Century Schoolbook" panose="02040604050505020304" charset="0"/>
                <a:cs typeface="Century Schoolbook" panose="02040604050505020304" charset="0"/>
              </a:rPr>
              <a:t> створення сторінки героя</a:t>
            </a:r>
            <a:r>
              <a:rPr lang="uk-UA" altLang="en-US" sz="3200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Century Schoolbook" panose="02040604050505020304" charset="0"/>
                <a:cs typeface="Century Schoolbook" panose="02040604050505020304" charset="0"/>
              </a:rPr>
              <a:t> або автора</a:t>
            </a:r>
            <a:r>
              <a:rPr lang="en-US" sz="3200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Century Schoolbook" panose="02040604050505020304" charset="0"/>
                <a:cs typeface="Century Schoolbook" panose="02040604050505020304" charset="0"/>
              </a:rPr>
              <a:t> твору у соціальній мережі.</a:t>
            </a:r>
          </a:p>
        </p:txBody>
      </p:sp>
      <p:pic>
        <p:nvPicPr>
          <p:cNvPr id="111" name="Content Placeholder 110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08300" y="1825625"/>
            <a:ext cx="6965315" cy="474726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" y="1315085"/>
            <a:ext cx="5851525" cy="3890010"/>
          </a:xfrm>
        </p:spPr>
        <p:txBody>
          <a:bodyPr>
            <a:noAutofit/>
          </a:bodyPr>
          <a:lstStyle/>
          <a:p>
            <a:pPr algn="ctr"/>
            <a: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  <a:t>Нині популярною є і </a:t>
            </a:r>
            <a:r>
              <a:rPr lang="en-US" sz="3200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Century Schoolbook" panose="02040604050505020304" charset="0"/>
                <a:cs typeface="Century Schoolbook" panose="02040604050505020304" charset="0"/>
              </a:rPr>
              <a:t>відеопоезія</a:t>
            </a:r>
            <a: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  <a:t> -новий</a:t>
            </a:r>
            <a:b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</a:br>
            <a: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  <a:t>вид мистецтва, що органічно поєднує відео і</a:t>
            </a:r>
            <a:b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</a:br>
            <a: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  <a:t>поетичний текст, який або декламують, або</a:t>
            </a:r>
            <a:b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</a:br>
            <a: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  <a:t>представляють графічно. </a:t>
            </a:r>
          </a:p>
        </p:txBody>
      </p:sp>
      <p:pic>
        <p:nvPicPr>
          <p:cNvPr id="5" name="_Міст Мірабо_ Гійом Аполлінер аудіо вірш">
            <a:hlinkClick r:id="" action="ppaction://media"/>
          </p:cNvPr>
          <p:cNvPicPr>
            <a:picLocks noGrp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56275" y="393065"/>
            <a:ext cx="6317615" cy="573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video>
              <p:cMediaNode vol="100000"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943" y="623368"/>
            <a:ext cx="9340273" cy="61393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en-US" b="1" i="1">
                <a:latin typeface="Century Schoolbook" panose="02040604050505020304" charset="0"/>
                <a:cs typeface="Century Schoolbook" panose="02040604050505020304" charset="0"/>
              </a:rPr>
              <a:t>ДЯКУЮ ЗА УВАГУ!</a:t>
            </a:r>
          </a:p>
        </p:txBody>
      </p:sp>
      <p:pic>
        <p:nvPicPr>
          <p:cNvPr id="112" name="Content Placeholder 11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3120" y="1652905"/>
            <a:ext cx="5890895" cy="459486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620" y="3121660"/>
            <a:ext cx="8165465" cy="614045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Атмосфера</a:t>
            </a:r>
            <a:r>
              <a:rPr lang="en-US" sz="4800" b="1" i="1" dirty="0" smtClean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любові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до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книжки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,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поваги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до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книжки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,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благоговіння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перед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книжкою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– в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цьому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полягає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суть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школи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і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педагогічної</a:t>
            </a:r>
            <a:r>
              <a:rPr lang="en-US" sz="4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праці</a:t>
            </a:r>
            <a:r>
              <a:rPr lang="en-US" sz="4800" b="1" i="1" dirty="0" smtClean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.</a:t>
            </a:r>
            <a:r>
              <a:rPr lang="uk-UA" altLang="en-US" sz="2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/>
            </a:r>
            <a:br>
              <a:rPr lang="uk-UA" altLang="en-US" sz="2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</a:br>
            <a:r>
              <a:rPr lang="uk-UA" altLang="en-US" sz="2800" b="1" i="1" dirty="0" smtClean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                          </a:t>
            </a:r>
            <a:r>
              <a:rPr lang="en-US" sz="2800" b="1" dirty="0" err="1" smtClean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Василь</a:t>
            </a:r>
            <a:r>
              <a:rPr lang="en-US" sz="2800" b="1" dirty="0" smtClean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Сухомлинський</a:t>
            </a:r>
            <a:r>
              <a:rPr lang="en-US" sz="2800" b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/>
            </a:r>
            <a:br>
              <a:rPr lang="en-US" sz="2800" b="1" i="1" dirty="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</a:br>
            <a:endParaRPr lang="en-US" sz="2800" b="1" i="1" dirty="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460" y="1190625"/>
            <a:ext cx="4409440" cy="503872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1270" y="1322070"/>
            <a:ext cx="5734050" cy="435165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  <a:t>Як допомогти дитині прокласти стежку до книжки, як навчити мислити,висловлювати власну думку, обстоювати її, оцінювати прочитані твори на основі власних почуттів?</a:t>
            </a: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30290" cy="699516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258445"/>
            <a:ext cx="6484620" cy="43516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>
                <a:latin typeface="Century Schoolbook" panose="02040604050505020304" charset="0"/>
                <a:cs typeface="Century Schoolbook" panose="02040604050505020304" charset="0"/>
              </a:rPr>
              <a:t>Кожен творчий вчитель має цілий «набір» тих методів, прийомів, технологій, щоб зацікавити дитину книжкою</a:t>
            </a:r>
            <a:r>
              <a:rPr lang="uk-UA" altLang="en-US" sz="4800" b="1" i="1">
                <a:latin typeface="Century Schoolbook" panose="02040604050505020304" charset="0"/>
                <a:cs typeface="Century Schoolbook" panose="02040604050505020304" charset="0"/>
              </a:rPr>
              <a:t>.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645" y="2187575"/>
            <a:ext cx="5181600" cy="435165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230" y="158750"/>
            <a:ext cx="5181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i="1">
                <a:latin typeface="Century Schoolbook" panose="02040604050505020304" charset="0"/>
                <a:cs typeface="Century Schoolbook" panose="02040604050505020304" charset="0"/>
              </a:rPr>
              <a:t>Ефективним прийомом залучення школярів до читання художніх творів є </a:t>
            </a:r>
            <a:r>
              <a:rPr lang="en-US" sz="4400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Century Schoolbook" panose="02040604050505020304" charset="0"/>
                <a:cs typeface="Century Schoolbook" panose="02040604050505020304" charset="0"/>
              </a:rPr>
              <a:t>робота з епіграфом.</a:t>
            </a:r>
          </a:p>
        </p:txBody>
      </p:sp>
      <p:pic>
        <p:nvPicPr>
          <p:cNvPr id="103" name="Content Placeholder 102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42255" y="370205"/>
            <a:ext cx="5855335" cy="560705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en-US" b="1" i="1" u="sng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Гійом Аполлінер “Міст Мірабо”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" y="1125855"/>
            <a:ext cx="6134100" cy="43516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Де</a:t>
            </a:r>
            <a:r>
              <a:rPr lang="en-US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є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любов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там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є </a:t>
            </a: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життя</a:t>
            </a:r>
            <a:r>
              <a:rPr lang="uk-UA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.</a:t>
            </a:r>
            <a:endParaRPr lang="en-US" sz="2400" b="1" i="1" dirty="0">
              <a:latin typeface="Century Schoolbook" panose="02040604050505020304" charset="0"/>
              <a:cs typeface="Century Schoolbook" panose="02040604050505020304" charset="0"/>
            </a:endParaRPr>
          </a:p>
          <a:p>
            <a:pPr marL="0" indent="0" algn="r">
              <a:buNone/>
            </a:pPr>
            <a:r>
              <a:rPr lang="en-US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М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. </a:t>
            </a: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Ганді</a:t>
            </a:r>
            <a:endParaRPr lang="en-US" sz="2400" b="1" i="1" dirty="0">
              <a:latin typeface="Century Schoolbook" panose="02040604050505020304" charset="0"/>
              <a:cs typeface="Century Schoolbook" panose="02040604050505020304" charset="0"/>
            </a:endParaRPr>
          </a:p>
          <a:p>
            <a:pPr marL="0" indent="0" algn="ctr">
              <a:buNone/>
            </a:pPr>
            <a:endParaRPr lang="en-US" sz="2400" b="1" i="1" dirty="0">
              <a:latin typeface="Century Schoolbook" panose="02040604050505020304" charset="0"/>
              <a:cs typeface="Century Schoolbook" panose="02040604050505020304" charset="0"/>
            </a:endParaRPr>
          </a:p>
          <a:p>
            <a:pPr marL="0" indent="0" algn="ctr">
              <a:buNone/>
            </a:pPr>
            <a:r>
              <a:rPr lang="en-US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В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одній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годині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кохання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–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ціле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життя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uk-UA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.</a:t>
            </a:r>
          </a:p>
          <a:p>
            <a:pPr marL="0" indent="0" algn="ctr">
              <a:buNone/>
            </a:pPr>
            <a:r>
              <a:rPr lang="uk-UA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uk-UA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                                  </a:t>
            </a: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Оноре</a:t>
            </a:r>
            <a:r>
              <a:rPr lang="en-US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де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Бальзак</a:t>
            </a:r>
            <a:endParaRPr lang="en-US" sz="2400" b="1" i="1" dirty="0">
              <a:latin typeface="Century Schoolbook" panose="02040604050505020304" charset="0"/>
              <a:cs typeface="Century Schoolbook" panose="02040604050505020304" charset="0"/>
            </a:endParaRPr>
          </a:p>
          <a:p>
            <a:pPr marL="0" indent="0" algn="ctr">
              <a:buNone/>
            </a:pPr>
            <a:endParaRPr lang="en-US" sz="2400" b="1" i="1" dirty="0">
              <a:latin typeface="Century Schoolbook" panose="02040604050505020304" charset="0"/>
              <a:cs typeface="Century Schoolbook" panose="02040604050505020304" charset="0"/>
            </a:endParaRPr>
          </a:p>
          <a:p>
            <a:pPr marL="0" indent="0" algn="ctr">
              <a:buNone/>
            </a:pP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Так</a:t>
            </a:r>
            <a:r>
              <a:rPr lang="en-US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ніхто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не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кохав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.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Через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тисячі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літ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лиш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приходить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подібне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кохання</a:t>
            </a:r>
            <a:r>
              <a:rPr lang="uk-UA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.</a:t>
            </a:r>
          </a:p>
          <a:p>
            <a:pPr marL="0" indent="0" algn="r">
              <a:buNone/>
            </a:pPr>
            <a:r>
              <a:rPr lang="en-US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В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. </a:t>
            </a: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Сосюра</a:t>
            </a:r>
            <a:endParaRPr lang="uk-UA" sz="2400" b="1" i="1" dirty="0" smtClean="0">
              <a:latin typeface="Century Schoolbook" panose="02040604050505020304" charset="0"/>
              <a:cs typeface="Century Schoolbook" panose="02040604050505020304" charset="0"/>
            </a:endParaRPr>
          </a:p>
          <a:p>
            <a:pPr marL="0" indent="0" algn="r">
              <a:buNone/>
            </a:pP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Доки</a:t>
            </a:r>
            <a:r>
              <a:rPr lang="en-US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на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світі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будуть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закохані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sz="2400" b="1" i="1" dirty="0" err="1">
                <a:latin typeface="Century Schoolbook" panose="02040604050505020304" charset="0"/>
                <a:cs typeface="Century Schoolbook" panose="02040604050505020304" charset="0"/>
              </a:rPr>
              <a:t>журитися</a:t>
            </a:r>
            <a:r>
              <a:rPr lang="en-US" sz="2400" b="1" i="1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нічого</a:t>
            </a:r>
            <a:r>
              <a:rPr lang="uk-UA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.</a:t>
            </a:r>
          </a:p>
          <a:p>
            <a:pPr marL="0" indent="0" algn="r">
              <a:buNone/>
            </a:pP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Олесь</a:t>
            </a:r>
            <a:r>
              <a:rPr lang="en-US" sz="2400" b="1" i="1" dirty="0" smtClean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2400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Гончар</a:t>
            </a:r>
            <a:endParaRPr lang="en-US" sz="2400" b="1" i="1" dirty="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104" name="Content Placeholder 103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5565" y="1629410"/>
            <a:ext cx="5181600" cy="435165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108" y="461443"/>
            <a:ext cx="9340273" cy="613930"/>
          </a:xfrm>
        </p:spPr>
        <p:txBody>
          <a:bodyPr>
            <a:noAutofit/>
          </a:bodyPr>
          <a:lstStyle/>
          <a:p>
            <a:pPr algn="ctr"/>
            <a:r>
              <a:rPr lang="en-US" sz="3600" b="1" i="1">
                <a:latin typeface="Century Schoolbook" panose="02040604050505020304" charset="0"/>
                <a:cs typeface="Century Schoolbook" panose="02040604050505020304" charset="0"/>
              </a:rPr>
              <a:t>Ефективною мотивацією для прочитання твору є також </a:t>
            </a:r>
            <a:r>
              <a:rPr lang="en-US" sz="3600" b="1" i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entury Schoolbook" panose="02040604050505020304" charset="0"/>
                <a:cs typeface="Century Schoolbook" panose="02040604050505020304" charset="0"/>
              </a:rPr>
              <a:t>прийом прогнозованого читання.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115" y="2261870"/>
            <a:ext cx="5181600" cy="435133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>
                <a:latin typeface="Century Schoolbook" panose="02040604050505020304" charset="0"/>
                <a:cs typeface="Century Schoolbook" panose="02040604050505020304" charset="0"/>
              </a:rPr>
              <a:t>«Який жаль! Я зістарюся, стану бридким і потворним, а цей портрет повік лишиться молодим. Він ніколи не буде старішим, ніж ось цього червневого дня… О, якби тільки можна було навпаки! Якби це я міг лишитись повік молодим, а старішав — портрет! За це. за це. я віддав би все! Так, все, геть-чисто все на світі! Я віддав би за це навіть саму душу!».</a:t>
            </a:r>
          </a:p>
          <a:p>
            <a:pPr marL="0" indent="0">
              <a:buNone/>
            </a:pPr>
            <a:endParaRPr lang="en-US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105" name="Content Placeholder 10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21080" y="1490345"/>
            <a:ext cx="5181600" cy="435165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428" y="633528"/>
            <a:ext cx="9340273" cy="613930"/>
          </a:xfrm>
        </p:spPr>
        <p:txBody>
          <a:bodyPr>
            <a:noAutofit/>
          </a:bodyPr>
          <a:lstStyle/>
          <a:p>
            <a:pPr algn="ctr"/>
            <a:r>
              <a:rPr lang="en-US" sz="3200" b="1" i="1">
                <a:latin typeface="Century Schoolbook" panose="02040604050505020304" charset="0"/>
                <a:cs typeface="Century Schoolbook" panose="02040604050505020304" charset="0"/>
              </a:rPr>
              <a:t>Мотивувати учнів до читання художніх творів можна також, використовуючи різні прийоми, запозичені з рекламних технологій.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5730" y="282003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>
                <a:latin typeface="Century Schoolbook" panose="02040604050505020304" charset="0"/>
                <a:cs typeface="Century Schoolbook" panose="02040604050505020304" charset="0"/>
              </a:rPr>
              <a:t>Літературна реклама</a:t>
            </a:r>
            <a:r>
              <a:rPr lang="en-US" i="1">
                <a:latin typeface="Century Schoolbook" panose="02040604050505020304" charset="0"/>
                <a:cs typeface="Century Schoolbook" panose="02040604050505020304" charset="0"/>
              </a:rPr>
              <a:t> – це процес донесення інформації про художній твір від учителя до учня з метою підвищення інтересу до його прочитання.</a:t>
            </a:r>
          </a:p>
        </p:txBody>
      </p:sp>
      <p:pic>
        <p:nvPicPr>
          <p:cNvPr id="107" name="Content Placeholder 106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39890" y="2070100"/>
            <a:ext cx="5181600" cy="435165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en-US" b="1" i="1">
                <a:latin typeface="Century Schoolbook" panose="02040604050505020304" charset="0"/>
                <a:cs typeface="Century Schoolbook" panose="02040604050505020304" charset="0"/>
              </a:rPr>
              <a:t>Дж.Свіфт “Мандри Гуллівера”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060" y="1744345"/>
            <a:ext cx="6304915" cy="4351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en-US" b="1" i="1" dirty="0">
                <a:latin typeface="Century Schoolbook" panose="02040604050505020304" charset="0"/>
                <a:cs typeface="Century Schoolbook" panose="02040604050505020304" charset="0"/>
              </a:rPr>
              <a:t>А яким підборам Ви надаєте перевагу :високим чи низьким?</a:t>
            </a:r>
          </a:p>
          <a:p>
            <a:pPr marL="0" indent="0" algn="ctr">
              <a:buNone/>
            </a:pPr>
            <a:endParaRPr lang="uk-UA" altLang="en-US" b="1" i="1" dirty="0">
              <a:latin typeface="Century Schoolbook" panose="02040604050505020304" charset="0"/>
              <a:cs typeface="Century Schoolbook" panose="02040604050505020304" charset="0"/>
            </a:endParaRPr>
          </a:p>
          <a:p>
            <a:pPr marL="0" indent="0" algn="ctr">
              <a:buNone/>
            </a:pPr>
            <a:r>
              <a:rPr lang="uk-UA" altLang="en-US" b="1" i="1" dirty="0">
                <a:latin typeface="Century Schoolbook" panose="02040604050505020304" charset="0"/>
                <a:cs typeface="Century Schoolbook" panose="02040604050505020304" charset="0"/>
              </a:rPr>
              <a:t>Будьте обережні,бо у </a:t>
            </a:r>
            <a:r>
              <a:rPr lang="uk-UA" altLang="en-US" b="1" i="1" dirty="0" err="1" smtClean="0">
                <a:latin typeface="Century Schoolbook" panose="02040604050505020304" charset="0"/>
                <a:cs typeface="Century Schoolbook" panose="02040604050505020304" charset="0"/>
              </a:rPr>
              <a:t>Ліліпутії</a:t>
            </a:r>
            <a:r>
              <a:rPr lang="uk-UA" altLang="en-US" b="1" i="1" dirty="0" smtClean="0">
                <a:latin typeface="Century Schoolbook" panose="02040604050505020304" charset="0"/>
                <a:cs typeface="Century Schoolbook" panose="02040604050505020304" charset="0"/>
              </a:rPr>
              <a:t>,   наприклад,висота </a:t>
            </a:r>
            <a:r>
              <a:rPr lang="uk-UA" altLang="en-US" b="1" i="1" dirty="0">
                <a:latin typeface="Century Schoolbook" panose="02040604050505020304" charset="0"/>
                <a:cs typeface="Century Schoolbook" panose="02040604050505020304" charset="0"/>
              </a:rPr>
              <a:t>підборів стала вагомою причиною для створення двох політичних партій.</a:t>
            </a:r>
          </a:p>
        </p:txBody>
      </p:sp>
      <p:pic>
        <p:nvPicPr>
          <p:cNvPr id="110" name="Content Placeholder 109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88125" y="2302510"/>
            <a:ext cx="5181600" cy="435165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427</Words>
  <Application>Microsoft Office PowerPoint</Application>
  <PresentationFormat>Произвольный</PresentationFormat>
  <Paragraphs>42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Використання ІКТ на уроках зарубіжної літератури як засіб підвищення мотивації навчання</vt:lpstr>
      <vt:lpstr>Атмосфера любові до книжки, поваги до книжки, благоговіння перед книжкою – в цьому полягає суть школи і педагогічної праці.                            Василь Сухомлинський  </vt:lpstr>
      <vt:lpstr>Слайд 3</vt:lpstr>
      <vt:lpstr>Слайд 4</vt:lpstr>
      <vt:lpstr>Слайд 5</vt:lpstr>
      <vt:lpstr>Гійом Аполлінер “Міст Мірабо”</vt:lpstr>
      <vt:lpstr>Ефективною мотивацією для прочитання твору є також прийом прогнозованого читання. </vt:lpstr>
      <vt:lpstr>Мотивувати учнів до читання художніх творів можна також, використовуючи різні прийоми, запозичені з рекламних технологій.</vt:lpstr>
      <vt:lpstr>Дж.Свіфт “Мандри Гуллівера”</vt:lpstr>
      <vt:lpstr>Слайд 10</vt:lpstr>
      <vt:lpstr>Інколи з метою мотивації до прочитання твору використовую прийом анонсу.</vt:lpstr>
      <vt:lpstr>Нині надзвичайно популярною стала сучасна форма книжкової реклами –буктрейлер.  Це – короткий відеоролик за мотивами книжки. </vt:lpstr>
      <vt:lpstr>Ефективним прийомом мотивації до прочитання книжки є створення сторінки героя або автора твору у соціальній мережі.</vt:lpstr>
      <vt:lpstr>Нині популярною є і відеопоезія -новий вид мистецтва, що органічно поєднує відео і поетичний текст, який або декламують, або представляють графічно.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Пользователь Windows</cp:lastModifiedBy>
  <cp:revision>6</cp:revision>
  <dcterms:created xsi:type="dcterms:W3CDTF">2023-02-03T10:56:00Z</dcterms:created>
  <dcterms:modified xsi:type="dcterms:W3CDTF">2023-03-28T07:12:12Z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2343C3BA32124E74BC784C680E81827F</vt:lpwstr>
  </property>
  <property fmtid="{D5CDD505-2E9C-101B-9397-08002B2CF9AE}" pid="3" name="KSOProductBuildVer">
    <vt:lpwstr>1033-11.2.0.11486</vt:lpwstr>
  </property>
</Properties>
</file>