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816" r:id="rId2"/>
  </p:sldMasterIdLst>
  <p:sldIdLst>
    <p:sldId id="285" r:id="rId3"/>
    <p:sldId id="256" r:id="rId4"/>
    <p:sldId id="257" r:id="rId5"/>
    <p:sldId id="265" r:id="rId6"/>
    <p:sldId id="277" r:id="rId7"/>
    <p:sldId id="259" r:id="rId8"/>
    <p:sldId id="261" r:id="rId9"/>
    <p:sldId id="260" r:id="rId10"/>
    <p:sldId id="264" r:id="rId11"/>
    <p:sldId id="262" r:id="rId12"/>
    <p:sldId id="263" r:id="rId13"/>
    <p:sldId id="271" r:id="rId14"/>
    <p:sldId id="270" r:id="rId15"/>
    <p:sldId id="269" r:id="rId16"/>
    <p:sldId id="268" r:id="rId17"/>
    <p:sldId id="267" r:id="rId18"/>
    <p:sldId id="276" r:id="rId19"/>
    <p:sldId id="275" r:id="rId20"/>
    <p:sldId id="274" r:id="rId21"/>
    <p:sldId id="281" r:id="rId22"/>
    <p:sldId id="280" r:id="rId23"/>
    <p:sldId id="279" r:id="rId24"/>
    <p:sldId id="283" r:id="rId25"/>
    <p:sldId id="266" r:id="rId26"/>
    <p:sldId id="272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A7A53F-F55C-4156-8948-17C50C844A1D}" type="datetimeFigureOut">
              <a:rPr lang="uk-UA" smtClean="0"/>
              <a:pPr/>
              <a:t>28.03.2023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46AB99-5120-4A45-A2C0-07177B4458D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Фон для презентации зеленый деловой - 56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36912"/>
            <a:ext cx="835292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Arial Black" pitchFamily="34" charset="0"/>
                <a:cs typeface="Times New Roman" pitchFamily="18" charset="0"/>
              </a:rPr>
              <a:t>	</a:t>
            </a:r>
            <a:endParaRPr lang="ru-RU" sz="4000" b="1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764705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51210" name="Picture 10" descr="Фон для презентации по литературе - 64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827584" y="548681"/>
            <a:ext cx="7416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Arial Black" pitchFamily="34" charset="0"/>
              </a:rPr>
              <a:t>Мотивація навчальної діяльності учнів на уроках зарубіжної літератури</a:t>
            </a:r>
            <a:endParaRPr lang="uk-UA" sz="4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"/>
            <a:ext cx="8496944" cy="319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Мотивація – деталь</a:t>
            </a:r>
            <a:endParaRPr kumimoji="0" lang="uk-UA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 вивчення роману Е.Портер «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Полліанна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в руках у вчителя лимон, а на столі стоїть напій «Лимонад»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Немає людини, життя якої складається абсолютно щасливо. Чому?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 в житті завжди є труднощі.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Відомий американський психолог Д.Карнегі вчить, що треба намагатися перетворити кислий лимон на солодкий та смачний напій – лимонад.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Лимон: описание, состав и свойства, виды лимон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3284984"/>
            <a:ext cx="3744416" cy="2952328"/>
          </a:xfrm>
          <a:prstGeom prst="rect">
            <a:avLst/>
          </a:prstGeom>
          <a:noFill/>
        </p:spPr>
      </p:pic>
      <p:pic>
        <p:nvPicPr>
          <p:cNvPr id="3077" name="Picture 5" descr="Упаковка безалкогольного напитка Біола Лимонад 2 л х 6 бутылок  (4820010896648) – ROZETKA – купить в Киеве с доставкой по Украи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24944"/>
            <a:ext cx="136815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92049"/>
            <a:ext cx="896448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Рефлексія уроку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Метод «Мікрофон»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Як змінилося б наше село, країна, планета, як би в ньому жила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Полліанна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чи багато таких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Полліанн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uk-UA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 з’явилось у вас бажання щось змінити  у своєму житті після знайомства з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Полліанною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71675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76052"/>
            <a:ext cx="8677472" cy="43088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uk-UA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клас</a:t>
            </a:r>
            <a:endParaRPr lang="uk-UA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 </a:t>
            </a:r>
            <a:r>
              <a:rPr kumimoji="0" lang="uk-UA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uk-UA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Чарлі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шоколадна </a:t>
            </a:r>
            <a:r>
              <a:rPr kumimoji="0" lang="uk-UA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фабрика”</a:t>
            </a:r>
            <a:endParaRPr kumimoji="0" lang="uk-UA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Мотивація навчальної діяльності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Бесіда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indent="4492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Чи любите ви солодощі?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indent="4492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 які з них вам особливо до смаку?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indent="4492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Чи хотіли б ви дізнатися, як їх виготовляють?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Пропоную  зазирнути на одну з найдивовижніших фабрик світу – ШОКОЛАДНУ ФАБРИКУ МІСТЕРА ВІЛЛІ ВОНКИ.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Шоколадный цех / Чарли и шоколадная фабрика (2005)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77072"/>
            <a:ext cx="4176464" cy="2376264"/>
          </a:xfrm>
          <a:prstGeom prst="rect">
            <a:avLst/>
          </a:prstGeom>
          <a:noFill/>
        </p:spPr>
      </p:pic>
      <p:pic>
        <p:nvPicPr>
          <p:cNvPr id="22533" name="Picture 5" descr="Шоколадную фабрику Вилли Вонки воплотят в жиз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410445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277978"/>
            <a:ext cx="86409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Давайте згадаємо, що сталося з 5 щасливчиками, які отримали ЗОЛОТИЙ КВИТОК від Віллі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Вонки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Творча розминка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- Пофантазуйте, що ви можете втрутитись в життя героїв повісті: стати батьками одного із персонажів. Що саме ви зробили б і що зміниться  внаслідок ваших дій?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3555" name="Picture 3" descr="Чарлі і шоколадна фабрика&quot; характеристика героїв - Dovidka.biz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8208911" cy="324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1520" y="300723"/>
            <a:ext cx="856895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6 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Чарльз Д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ікенс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іздвяна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прозі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Мотивація навчальної діяльності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Інтерактивний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прийом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Мікрофон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продовжують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свята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Різдва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чекаю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розповідають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канікули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святкові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ранки,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розваги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дарунки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солодощі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Учитель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пропонує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розкрити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духовне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Різдва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ознайомившись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пригодами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головного героя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24381"/>
            <a:ext cx="896448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Скрудж</a:t>
            </a: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Безсердечний, скупий.</a:t>
            </a:r>
            <a:endParaRPr kumimoji="0" lang="uk-UA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Загрібає, хапає, вимагає.</a:t>
            </a:r>
            <a:endParaRPr kumimoji="0" lang="uk-UA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Страхітливий мороз  у душі.</a:t>
            </a:r>
            <a:endParaRPr kumimoji="0" lang="uk-UA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Грішник.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Скрудж</a:t>
            </a: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Життєрадісний, щедрий.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Допомагає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3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підтримує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любить</a:t>
            </a: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 </a:t>
            </a:r>
            <a:r>
              <a:rPr kumimoji="0" lang="ru-RU" sz="3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добрим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господарем,</a:t>
            </a:r>
            <a:r>
              <a:rPr kumimoji="0" lang="ru-RU" sz="32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другом</a:t>
            </a: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Людина</a:t>
            </a: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Різдвяна пісня в прозі&quot; Читати (Повністю). Чарлз Діккен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32656"/>
            <a:ext cx="3096344" cy="2808312"/>
          </a:xfrm>
          <a:prstGeom prst="rect">
            <a:avLst/>
          </a:prstGeom>
          <a:noFill/>
        </p:spPr>
      </p:pic>
      <p:pic>
        <p:nvPicPr>
          <p:cNvPr id="13316" name="Picture 4" descr="Чарльз Дікенс &quot;Різдвяна пісня в прозі&quot; - Сайт shewhenko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01008"/>
            <a:ext cx="244827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51520" y="130870"/>
            <a:ext cx="864096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Джек Лондон  «Жага до життя»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Мотивація навчальної діяльності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Нерідко в житті трапляються такі складні ситуації, з яких, здається, немає виходу. Одні люди в таких випадках втрачають оптимізм і присутність духу, а  </a:t>
            </a:r>
            <a:r>
              <a:rPr lang="uk-UA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нші  не зупиняються перед труднощами, шукають вихід і знаходять його.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Дорогою життя ми пройдемо  разом із безіменним героєм, щоб навчитися в нього таємницям виживання.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528" y="4483445"/>
            <a:ext cx="83529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4345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Жага до життя (Скорочено) Джек Лондон - Dovidka.biz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645024"/>
            <a:ext cx="576063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1340769"/>
            <a:ext cx="8568952" cy="535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0663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Формулювання правил виживання      людини в екстремальних умовах </a:t>
            </a:r>
            <a:endParaRPr kumimoji="0" lang="uk-UA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1.Боротьба зі страхом самотності.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Правило № 1. Не втрачати надію! </a:t>
            </a: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2.Боротьба з холодом.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Правило № 2. Зберігати вогонь! </a:t>
            </a: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3.Боротьба з хижими звірами.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№ 3.  Не показувати страх перед хижими звірами!  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206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2400" dirty="0" err="1" smtClean="0"/>
              <a:t>Боротьба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самим собою.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20663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Правило № 4.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Найбільша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—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! 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743450" algn="l"/>
              </a:tabLst>
            </a:pP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Проблемне запитання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743450" algn="l"/>
              </a:tabLst>
            </a:pPr>
            <a:r>
              <a:rPr lang="uk-UA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жити?  Якими бути? 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137277"/>
            <a:ext cx="8568952" cy="41857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7клас   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Джеймс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Олдрідж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«Останній дюйм»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Мотивація навчальної діяльності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Вступне слово вчителя.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Батьки і діти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 любов і сльози,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вічне щастя і одвічний біль.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сонце і тепло, сніги й морози,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 на вуста й на вічні рани сіль.</a:t>
            </a:r>
          </a:p>
          <a:p>
            <a:pPr marL="0" marR="0" lvl="0" indent="53975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Які стосунки ідеальні між дітьми та дорослими? (відверті, теплі, дружні)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05064"/>
            <a:ext cx="53244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45500"/>
            <a:ext cx="864096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Скласти «дерево порозуміння»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Поміркуйте,  які поради ви дали б батькові та синові, щоб вони могли подолати останній дюйм відстані? Запишіть їх на листочках і почепіть на «дерево порозуміння».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 дають свої поради.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Взаємодія та порозуміння з національними меншинами і корінними народами  України – ЦЕНТР ПУБЛІЧНОЇ ДИПЛОМАТ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0" name="AutoShape 4" descr="Взаємодія та порозуміння з національними меншинами і корінними народами  України – ЦЕНТР ПУБЛІЧНОЇ ДИПЛОМАТ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2" name="AutoShape 6" descr="Взаємодія та порозуміння з національними меншинами і корінними народами  України – ЦЕНТР ПУБЛІЧНОЇ ДИПЛОМАТ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4" name="AutoShape 8" descr="Взаємодія та порозуміння з національними меншинами і корінними народами  України – ЦЕНТР ПУБЛІЧНОЇ ДИПЛОМАТ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6" name="AutoShape 10" descr="Взаємодія та порозуміння з національними меншинами і корінними народами  України – ЦЕНТР ПУБЛІЧНОЇ ДИПЛОМАТ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28" name="AutoShape 12" descr="Взаємодія та порозуміння з національними меншинами і корінними народами  України – ЦЕНТР ПУБЛІЧНОЇ ДИПЛОМАТ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3024336" cy="300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67544" y="3717032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Вчитель.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Ось наше дерево  звеселилося </a:t>
            </a:r>
            <a:r>
              <a:rPr lang="uk-UA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барвис-тими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листочками і буде символізувати дерево вирішення проблеми між батьками та дітьми.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Фон для презентации - красивые картинки (100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043608" y="1988840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40768"/>
            <a:ext cx="6840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uk-UA" sz="4000" b="1" i="1" dirty="0" smtClean="0">
                <a:latin typeface="Arial Black" pitchFamily="34" charset="0"/>
              </a:rPr>
              <a:t>   Ефективні  форми  і  методи мотивації учнів  до навчання на уроках </a:t>
            </a:r>
          </a:p>
          <a:p>
            <a:pPr>
              <a:buFont typeface="Wingdings 2" pitchFamily="18" charset="2"/>
              <a:buNone/>
            </a:pPr>
            <a:r>
              <a:rPr lang="uk-UA" sz="4000" b="1" i="1" dirty="0" smtClean="0">
                <a:latin typeface="Arial Black" pitchFamily="34" charset="0"/>
              </a:rPr>
              <a:t>зарубіжної  літератури</a:t>
            </a:r>
          </a:p>
          <a:p>
            <a:pPr>
              <a:buFont typeface="Wingdings 2" pitchFamily="18" charset="2"/>
              <a:buNone/>
            </a:pPr>
            <a:endParaRPr lang="uk-UA" sz="4000" b="1" dirty="0" smtClean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458112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Arial Black" pitchFamily="34" charset="0"/>
              </a:rPr>
              <a:t>Презентацію підготувала </a:t>
            </a:r>
          </a:p>
          <a:p>
            <a:pPr algn="just"/>
            <a:r>
              <a:rPr lang="uk-UA" dirty="0" smtClean="0">
                <a:latin typeface="Arial Black" pitchFamily="34" charset="0"/>
              </a:rPr>
              <a:t>Литвин Л.М., вчитель </a:t>
            </a:r>
          </a:p>
          <a:p>
            <a:pPr algn="just"/>
            <a:r>
              <a:rPr lang="uk-UA" dirty="0" smtClean="0">
                <a:latin typeface="Arial Black" pitchFamily="34" charset="0"/>
              </a:rPr>
              <a:t>зарубіжної літератури</a:t>
            </a:r>
          </a:p>
          <a:p>
            <a:pPr algn="just"/>
            <a:r>
              <a:rPr lang="uk-UA" dirty="0" smtClean="0">
                <a:latin typeface="Arial Black" pitchFamily="34" charset="0"/>
              </a:rPr>
              <a:t>Борівського ліцею</a:t>
            </a:r>
            <a:endParaRPr lang="uk-UA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9512" y="130628"/>
            <a:ext cx="885698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О.Генрі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«Дари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волхвів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Мотивація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діяльності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Грінсборо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США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стоїть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кам'яна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книга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висотою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метри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пам'ятник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письменнику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О.Генрі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творам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Книга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розкрита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новелі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О.Генрі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«Дари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волхвів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1" name="Picture 1" descr="ОГен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212976"/>
            <a:ext cx="5616624" cy="3456384"/>
          </a:xfrm>
          <a:prstGeom prst="rect">
            <a:avLst/>
          </a:prstGeom>
          <a:noFill/>
        </p:spPr>
      </p:pic>
      <p:sp>
        <p:nvSpPr>
          <p:cNvPr id="8194" name="AutoShape 2" descr="Взаємодія та порозуміння з національними меншинами і корінними народами  України – ЦЕНТР ПУБЛІЧНОЇ ДИПЛОМАТ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272368"/>
            <a:ext cx="878497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Постановка проблемного питання</a:t>
            </a:r>
            <a:endParaRPr kumimoji="0" lang="uk-UA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uk-UA" sz="2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Отже, давайте спробуємо з'ясувати: чи були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мудрими герої новели 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Джим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</a:t>
            </a:r>
            <a:r>
              <a:rPr kumimoji="0" lang="uk-UA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Делла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Хто вони </a:t>
            </a:r>
            <a:r>
              <a:rPr kumimoji="0" lang="uk-UA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"двоє дурненьких дітей" або "наймудріші з усіх дарувальників"? </a:t>
            </a:r>
            <a:r>
              <a:rPr kumimoji="0" lang="uk-UA" sz="32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Марна або виправдана була жертва героїв? Якщо жертва була не марна, то в чому полягала мудрість їхнього вчинку?</a:t>
            </a:r>
            <a:endParaRPr kumimoji="0" lang="uk-UA" sz="32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23528" y="40452"/>
            <a:ext cx="856895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8 клас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В.Шекспір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Ромео і Джульєтта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Мотивація навчальної діяльності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Він і вона. Кохання і ніжність, відчай і розлука – це вічні теми.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любов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написано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багато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все сказано?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Звичайно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що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“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Інтерв’ю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Джульєттою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Чим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привабив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тебе Ромео?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віриш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любов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першого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погляду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Як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змінилося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твоє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після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зустрічі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ним?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змінило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тебе?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Твоє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ставлення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Паріса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віриш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дива? Батьки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приймуть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ваше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кохання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4969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79512" y="210896"/>
            <a:ext cx="8784976" cy="630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Вправа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“Кроссенс”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асоціативна головоломка нового покоління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208912" cy="501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5460326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Творче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фінал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трагедії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486804"/>
            <a:ext cx="8496944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Будьте самі шукачами, дослідниками. Якщо не буде вогника у вас, вам ніколи не запалити його в інших…</a:t>
            </a:r>
            <a:b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В. Сухомлинський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Дякую за увагу!!!</a:t>
            </a:r>
            <a:b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Бажаю всім гарного настрою!!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Несподівана ознака старіння: якщо ви використовуєте ці смайлики, то молодь  вас точно не зрозуміє - ForumDai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149080"/>
            <a:ext cx="3240360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95536" y="151002"/>
            <a:ext cx="820891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Шкільний урок – це частина життя дитини і одночасно це урок  життя  для неї. Це саме життя, повне проблем і радості відкриття.                                              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Н.Є.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Щуркова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нюша\Desktop\photo_2023-03-19_19-15-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6624736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Мотивація учнів до навчання - Онлайн опитування | Online Test Pa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665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Чому діти не мають мотивації до навчання: суїциди школярів у Японії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344043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овини – ЦУЦИЛІВСЬКА ГІМНАЗІЯ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65104"/>
            <a:ext cx="2167890" cy="17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ланування уроку та мотивація учнів у межах проблемно-орієнтованого та  емпіричного навчання. Фінський досвід | Нова українська школ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573016"/>
            <a:ext cx="2084070" cy="23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1 ідея для мотивації учнів │ Видавнича група «Основа»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356992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1 ідея для мотивації учнів │ Видавнича група «Основа»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980728"/>
            <a:ext cx="2304256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Як підвищити інтерес до навчанн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2869302" cy="261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Як змусити себе вчитися: у школі, університеті, на робочому місці, якщо  ліньки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2656"/>
            <a:ext cx="3024336" cy="252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отивація як фактор підвищення навчальної успішності молодших школярів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3528392" cy="272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Школа для батьків: як навчити дитину виражати свої емоції | Діти в місті  Україн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284984"/>
            <a:ext cx="365645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У ЯКОМУ ВІЦІ ВІДДАВАТИ ДИТИНУ ДО ШКОЛИ | ЯК ВИБРАТИ ШКОЛ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844824"/>
            <a:ext cx="3024336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251520" y="163534"/>
            <a:ext cx="8712968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Небажання вчитися спричинено сукупністю причин. Ю.К.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Бабанський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В.С.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Цетлін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розділяють їх на дві групи: зовнішні та внутрішні.</a:t>
            </a:r>
            <a:endParaRPr kumimoji="0" lang="uk-UA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179512" y="1692341"/>
            <a:ext cx="89644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ЗОВНІШНІ ПРИЧИНИ: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зниження цінності освіти в суспільстві;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нестабільність існуючої освітньої системи;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недосконалість організації навчального процесу;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негативний вплив середовища (ЗМІ, вулиця, родина)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ВНУТРІШНІ ПРИЧИНИ: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послаблення здоров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школярів;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низький розвиток інтелекту;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відсутність мотивації до навчання;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слабкий розвиток вольової сфери школярів.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8" name="Picture 4" descr="Небажання вчитися виховують бать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645024"/>
            <a:ext cx="288032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82006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головних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умов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успішного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­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першому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етапі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вчитель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забезпечує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початку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первинну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Другий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підсилення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первинної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мотивації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Третій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завершення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уроку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результативність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постановка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цілей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майбутнє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48032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Формувати мотивацію на уроках зарубіжної 	літератури можна в такий спосіб: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0113" algn="l"/>
              </a:tabLst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шляхом бесіди;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0113" algn="l"/>
              </a:tabLst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використовуючи інтерактивні технології;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0113" algn="l"/>
              </a:tabLst>
            </a:pPr>
            <a:r>
              <a:rPr lang="uk-UA" sz="3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творюючи проблемні ситуації;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0113" algn="l"/>
              </a:tabLst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пропонуючи творчі завдання;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0113" algn="l"/>
              </a:tabLst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створюючи ситуації успіху;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0113" algn="l"/>
              </a:tabLst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процесі пізнавальних ігор;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0113" algn="l"/>
              </a:tabLst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 допомогою різноманітних прийомів роботи   з текстом.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ни та рамки для презентацій і оформлення | Інші методичні матеріали.  Дошкіл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16652"/>
            <a:ext cx="554461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5 клас</a:t>
            </a:r>
            <a:br>
              <a:rPr kumimoji="0" lang="uk-UA" sz="3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3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Елеонор</a:t>
            </a:r>
            <a:r>
              <a:rPr kumimoji="0" lang="uk-UA" sz="3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Портер  </a:t>
            </a:r>
            <a:r>
              <a:rPr kumimoji="0" lang="uk-UA" sz="3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“Полліанна”</a:t>
            </a:r>
            <a:r>
              <a:rPr kumimoji="0" lang="uk-UA" sz="3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3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lang="uk-UA" sz="3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uk-UA" sz="3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Мотивація навчальної діяльності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Як ви розумієте значення слів оптиміст і песиміст?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Зарубіжна література в школах України - ПОДРУГА НА ІМ'Я ПОЛЛІАННА Робота на  конкурс «На крилах зарубіжної літератури» УЧНІВСЬКА НОМІНАЦІЯ «КНИЖКИ В  ЧЕРВОНІЙ ПАЛІТУРЦІ» Кожен із нас у скрутну хвилину потребує особливої уваги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6632"/>
            <a:ext cx="3240360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92494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А яку людину ви б хотіли мати завжди поруч?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Оптимісти завжди підтримують віру в краще. Їм    притаманне те, що психологи називають позитивним мисленням. Саме такою є героїня книги Е. Портер «</a:t>
            </a:r>
            <a:r>
              <a:rPr lang="uk-UA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Полліанна</a:t>
            </a: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з якою ви познайомитеся на уроці.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</TotalTime>
  <Words>704</Words>
  <Application>Microsoft Office PowerPoint</Application>
  <PresentationFormat>Экран (4:3)</PresentationFormat>
  <Paragraphs>151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38</cp:revision>
  <dcterms:created xsi:type="dcterms:W3CDTF">2023-03-06T07:03:36Z</dcterms:created>
  <dcterms:modified xsi:type="dcterms:W3CDTF">2023-03-28T06:59:25Z</dcterms:modified>
</cp:coreProperties>
</file>