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61" r:id="rId5"/>
    <p:sldId id="275" r:id="rId6"/>
    <p:sldId id="273" r:id="rId7"/>
    <p:sldId id="274" r:id="rId8"/>
    <p:sldId id="262" r:id="rId9"/>
    <p:sldId id="271" r:id="rId10"/>
    <p:sldId id="272" r:id="rId11"/>
    <p:sldId id="281" r:id="rId12"/>
    <p:sldId id="280" r:id="rId13"/>
    <p:sldId id="279" r:id="rId14"/>
    <p:sldId id="285" r:id="rId15"/>
    <p:sldId id="278" r:id="rId16"/>
    <p:sldId id="277" r:id="rId17"/>
    <p:sldId id="283" r:id="rId18"/>
    <p:sldId id="287" r:id="rId19"/>
    <p:sldId id="286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" y="-29050"/>
            <a:ext cx="9143999" cy="684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124744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Дорогу спільноту вчителів </a:t>
            </a:r>
          </a:p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суспільних  дисциплін </a:t>
            </a:r>
          </a:p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вітає колектив Познанського ліцею </a:t>
            </a:r>
          </a:p>
          <a:p>
            <a:pPr algn="ctr"/>
            <a:r>
              <a:rPr lang="uk-UA" sz="2800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Березівської</a:t>
            </a:r>
            <a:r>
              <a:rPr lang="uk-UA" sz="2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сільської ради</a:t>
            </a:r>
            <a:endParaRPr lang="uk-UA" sz="2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 </a:t>
            </a:r>
            <a:r>
              <a:rPr lang="uk-UA" sz="2800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вебінарі</a:t>
            </a:r>
            <a:endParaRPr lang="uk-UA" sz="28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«Робота з обдарованими дітьми</a:t>
            </a:r>
          </a:p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на уроках </a:t>
            </a:r>
            <a:r>
              <a:rPr lang="uk-UA" sz="2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історії»</a:t>
            </a:r>
          </a:p>
        </p:txBody>
      </p:sp>
    </p:spTree>
    <p:extLst>
      <p:ext uri="{BB962C8B-B14F-4D97-AF65-F5344CB8AC3E}">
        <p14:creationId xmlns:p14="http://schemas.microsoft.com/office/powerpoint/2010/main" val="141105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0466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У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роботі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з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обдарованими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дітьми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ми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використовуємо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наступні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форми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навчання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: </a:t>
            </a:r>
            <a:r>
              <a:rPr lang="ru-RU" sz="2400" b="1" dirty="0" smtClean="0">
                <a:latin typeface="Georgia" panose="02040502050405020303" pitchFamily="18" charset="0"/>
              </a:rPr>
              <a:t/>
            </a:r>
            <a:br>
              <a:rPr lang="ru-RU" sz="2400" b="1" dirty="0" smtClean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</a:rPr>
            </a:b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604993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індивідуальні,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фронтальні,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групові,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фронтальні заняття-дискусії,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семінари,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дебати,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організаційно-діяльні ігри (ОДІ),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рольові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ігри</a:t>
            </a:r>
            <a:endParaRPr lang="uk-UA" sz="2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7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6" y="-52702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" y="2265"/>
            <a:ext cx="220614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08" y="12767"/>
            <a:ext cx="387098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533" y="1480927"/>
            <a:ext cx="3577117" cy="25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091" y="2347966"/>
            <a:ext cx="3490293" cy="246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2043900" cy="287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43" y="2341809"/>
            <a:ext cx="2378490" cy="33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2133"/>
            <a:ext cx="1986964" cy="281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08" y="3997742"/>
            <a:ext cx="2045887" cy="289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49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" y="1066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73" y="764704"/>
            <a:ext cx="6235893" cy="445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7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6423345" cy="444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48680"/>
            <a:ext cx="8046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Monotype Corsiva" panose="03010101010201010101" pitchFamily="66" charset="0"/>
              </a:rPr>
              <a:t>Своїми ідеями ділиться вчитель історії у 5 класі </a:t>
            </a:r>
          </a:p>
          <a:p>
            <a:pPr algn="ctr"/>
            <a:r>
              <a:rPr lang="uk-UA" sz="3200" dirty="0" smtClean="0">
                <a:latin typeface="Monotype Corsiva" panose="03010101010201010101" pitchFamily="66" charset="0"/>
              </a:rPr>
              <a:t> </a:t>
            </a:r>
            <a:r>
              <a:rPr lang="uk-UA" sz="3200" dirty="0" err="1" smtClean="0">
                <a:latin typeface="Monotype Corsiva" panose="03010101010201010101" pitchFamily="66" charset="0"/>
              </a:rPr>
              <a:t>Ковалевич</a:t>
            </a:r>
            <a:r>
              <a:rPr lang="uk-UA" sz="3200" dirty="0" smtClean="0">
                <a:latin typeface="Monotype Corsiva" panose="03010101010201010101" pitchFamily="66" charset="0"/>
              </a:rPr>
              <a:t> Віта Віталіївна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57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>
                <a:latin typeface="Georgia" panose="02040502050405020303" pitchFamily="18" charset="0"/>
              </a:rPr>
              <a:t>Запам’ятовування цифр та чисел»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517632" cy="507342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uk-UA" sz="1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Цифри </a:t>
            </a:r>
            <a:r>
              <a:rPr lang="uk-UA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числа треба розфарбувати уявою. Кожну цифру учень перетворює в образ, який вона йому нагадує. </a:t>
            </a:r>
          </a:p>
          <a:p>
            <a:pPr marL="0" indent="0">
              <a:buNone/>
            </a:pPr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Пропонуються  наступні  асоціації:</a:t>
            </a:r>
          </a:p>
          <a:p>
            <a:pPr marL="0" indent="0">
              <a:buNone/>
            </a:pPr>
            <a:r>
              <a:rPr lang="uk-UA" sz="9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uk-UA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Буратіно (і будь-який казковий герой);</a:t>
            </a:r>
          </a:p>
          <a:p>
            <a:pPr marL="0" indent="0">
              <a:buNone/>
            </a:pPr>
            <a:r>
              <a:rPr lang="uk-UA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лебідь (та будь-який птах);</a:t>
            </a:r>
          </a:p>
          <a:p>
            <a:pPr marL="0" indent="0">
              <a:buNone/>
            </a:pPr>
            <a:r>
              <a:rPr lang="uk-UA" sz="9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двогорбий верблюд (і всі екзотичні тварини</a:t>
            </a:r>
            <a:r>
              <a:rPr lang="uk-UA" sz="9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uk-UA" sz="9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стілець догори ногами (і всі меблі);</a:t>
            </a:r>
          </a:p>
          <a:p>
            <a:pPr marL="0" indent="0">
              <a:buNone/>
            </a:pPr>
            <a:r>
              <a:rPr lang="uk-UA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яблуко (фрукти);</a:t>
            </a:r>
          </a:p>
          <a:p>
            <a:pPr marL="0" indent="0">
              <a:buNone/>
            </a:pPr>
            <a:r>
              <a:rPr lang="uk-UA" sz="9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комп’ютерна мишка (і будь-яка техніка або посуд);</a:t>
            </a:r>
          </a:p>
          <a:p>
            <a:pPr marL="0" indent="0">
              <a:buNone/>
            </a:pPr>
            <a:r>
              <a:rPr lang="uk-UA" sz="9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прапорець (різного кольору</a:t>
            </a:r>
            <a:r>
              <a:rPr lang="uk-UA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uk-UA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– велосипед (і все, що з колесами);</a:t>
            </a:r>
          </a:p>
          <a:p>
            <a:pPr marL="0" indent="0">
              <a:buNone/>
            </a:pPr>
            <a:r>
              <a:rPr lang="uk-UA" sz="9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барабан (і будь-який музичний інструмент, або будь-яка риба);</a:t>
            </a:r>
          </a:p>
          <a:p>
            <a:pPr marL="0" indent="0">
              <a:buNone/>
            </a:pPr>
            <a:r>
              <a:rPr lang="uk-UA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– м’яч, бублик</a:t>
            </a:r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720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5" y="-18023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32656"/>
            <a:ext cx="79208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Про </a:t>
            </a:r>
            <a:r>
              <a:rPr lang="ru-RU" sz="2800" dirty="0" err="1" smtClean="0">
                <a:latin typeface="Monotype Corsiva" panose="03010101010201010101" pitchFamily="66" charset="0"/>
              </a:rPr>
              <a:t>зашифровані</a:t>
            </a:r>
            <a:r>
              <a:rPr lang="ru-RU" sz="2800" dirty="0" smtClean="0">
                <a:latin typeface="Monotype Corsiva" panose="03010101010201010101" pitchFamily="66" charset="0"/>
              </a:rPr>
              <a:t>  </a:t>
            </a:r>
            <a:r>
              <a:rPr lang="ru-RU" sz="2800" dirty="0" err="1" smtClean="0">
                <a:latin typeface="Monotype Corsiva" panose="03010101010201010101" pitchFamily="66" charset="0"/>
              </a:rPr>
              <a:t>принципи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</a:rPr>
              <a:t>роботи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</a:rPr>
              <a:t>розкаже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Колодич Ганна </a:t>
            </a:r>
            <a:r>
              <a:rPr lang="ru-RU" sz="2800" dirty="0" err="1" smtClean="0">
                <a:latin typeface="Monotype Corsiva" panose="03010101010201010101" pitchFamily="66" charset="0"/>
              </a:rPr>
              <a:t>Іванівна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endParaRPr lang="uk-UA" sz="2800" dirty="0">
              <a:latin typeface="Monotype Corsiva" panose="03010101010201010101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5752082" cy="471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78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8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04664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«Я </a:t>
            </a:r>
            <a:r>
              <a:rPr lang="ru-RU" sz="4000" b="1" dirty="0" err="1">
                <a:latin typeface="Monotype Corsiva" panose="03010101010201010101" pitchFamily="66" charset="0"/>
              </a:rPr>
              <a:t>роблю</a:t>
            </a:r>
            <a:r>
              <a:rPr lang="ru-RU" sz="4000" b="1" dirty="0"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latin typeface="Monotype Corsiva" panose="03010101010201010101" pitchFamily="66" charset="0"/>
              </a:rPr>
              <a:t>це</a:t>
            </a:r>
            <a:r>
              <a:rPr lang="ru-RU" sz="4000" b="1" dirty="0">
                <a:latin typeface="Monotype Corsiva" panose="03010101010201010101" pitchFamily="66" charset="0"/>
              </a:rPr>
              <a:t> так</a:t>
            </a:r>
            <a:r>
              <a:rPr lang="ru-RU" sz="4000" b="1" dirty="0" smtClean="0">
                <a:latin typeface="Monotype Corsiva" panose="03010101010201010101" pitchFamily="66" charset="0"/>
              </a:rPr>
              <a:t>»</a:t>
            </a:r>
          </a:p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</a:rPr>
              <a:t>Виступ</a:t>
            </a:r>
            <a:r>
              <a:rPr lang="ru-RU" sz="3200" dirty="0" smtClean="0">
                <a:latin typeface="Monotype Corsiva" panose="03010101010201010101" pitchFamily="66" charset="0"/>
              </a:rPr>
              <a:t>  </a:t>
            </a:r>
            <a:r>
              <a:rPr lang="ru-RU" sz="3200" dirty="0" err="1" smtClean="0">
                <a:latin typeface="Monotype Corsiva" panose="03010101010201010101" pitchFamily="66" charset="0"/>
              </a:rPr>
              <a:t>Таргоні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</a:rPr>
              <a:t>Тетяни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</a:rPr>
              <a:t>Дмитрівни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44" y="1916832"/>
            <a:ext cx="57181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49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319"/>
            <a:ext cx="9143999" cy="688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404664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Monotype Corsiva" panose="03010101010201010101" pitchFamily="66" charset="0"/>
              </a:rPr>
              <a:t>Мотивація навчальної діяльності учнів </a:t>
            </a:r>
            <a:endParaRPr lang="uk-UA" sz="2800" dirty="0" smtClean="0">
              <a:latin typeface="Monotype Corsiva" panose="03010101010201010101" pitchFamily="66" charset="0"/>
            </a:endParaRPr>
          </a:p>
          <a:p>
            <a:pPr algn="ctr"/>
            <a:r>
              <a:rPr lang="uk-UA" sz="2800" dirty="0" smtClean="0">
                <a:latin typeface="Monotype Corsiva" panose="03010101010201010101" pitchFamily="66" charset="0"/>
              </a:rPr>
              <a:t>як </a:t>
            </a:r>
            <a:r>
              <a:rPr lang="uk-UA" sz="2800" dirty="0">
                <a:latin typeface="Monotype Corsiva" panose="03010101010201010101" pitchFamily="66" charset="0"/>
              </a:rPr>
              <a:t>засіб розвитку пізнавальних інтересів на </a:t>
            </a:r>
            <a:r>
              <a:rPr lang="uk-UA" sz="2800" dirty="0" smtClean="0">
                <a:latin typeface="Monotype Corsiva" panose="03010101010201010101" pitchFamily="66" charset="0"/>
              </a:rPr>
              <a:t>уроках</a:t>
            </a:r>
          </a:p>
          <a:p>
            <a:pPr algn="ctr"/>
            <a:r>
              <a:rPr lang="uk-UA" sz="2800" dirty="0" smtClean="0">
                <a:latin typeface="Monotype Corsiva" panose="03010101010201010101" pitchFamily="66" charset="0"/>
              </a:rPr>
              <a:t> історії  та правознавства. </a:t>
            </a:r>
          </a:p>
          <a:p>
            <a:pPr algn="ctr"/>
            <a:r>
              <a:rPr lang="uk-UA" sz="2800" dirty="0" smtClean="0">
                <a:latin typeface="Monotype Corsiva" panose="03010101010201010101" pitchFamily="66" charset="0"/>
              </a:rPr>
              <a:t>Колодич Сергій Володимирович</a:t>
            </a:r>
            <a:endParaRPr lang="uk-UA" sz="2800" dirty="0">
              <a:latin typeface="Monotype Corsiva" panose="03010101010201010101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50" y="2996952"/>
            <a:ext cx="541560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10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708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39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40" y="-133789"/>
            <a:ext cx="9143999" cy="699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2656"/>
            <a:ext cx="792088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Обдаровані діти — майбутнє України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7281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>
                <a:solidFill>
                  <a:srgbClr val="C00000"/>
                </a:solidFill>
                <a:latin typeface="Georgia" panose="02040502050405020303" pitchFamily="18" charset="0"/>
              </a:rPr>
              <a:t>Обдарованість людини - це маленький паросточок, який ледве прокльовується із землі і вимагає до себе величезної уваги. Необхідно пестити  і леліяти, доглядати за ним, зробити все необхідне, щоб   він виріс і дав рясний плід.    </a:t>
            </a:r>
          </a:p>
          <a:p>
            <a:endParaRPr lang="uk-UA" sz="2400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r"/>
            <a:r>
              <a:rPr lang="uk-UA" sz="2400" i="1" dirty="0" err="1">
                <a:solidFill>
                  <a:srgbClr val="C00000"/>
                </a:solidFill>
                <a:latin typeface="Georgia" panose="02040502050405020303" pitchFamily="18" charset="0"/>
              </a:rPr>
              <a:t>В.О.Сухомлинський</a:t>
            </a:r>
            <a:r>
              <a:rPr lang="uk-UA" sz="2400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1872208" cy="249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9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94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5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43999" cy="699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594266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8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r"/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r"/>
            <a:endParaRPr lang="ru-RU" sz="28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"</a:t>
            </a:r>
            <a:r>
              <a:rPr lang="ru-RU" sz="2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Учень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... </a:t>
            </a:r>
            <a:r>
              <a:rPr lang="ru-RU" sz="28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це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 не посудина, яку </a:t>
            </a:r>
            <a:r>
              <a:rPr lang="ru-RU" sz="28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потрібно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наповнити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 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факел, </a:t>
            </a:r>
            <a:r>
              <a:rPr lang="ru-RU" sz="28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який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 треба </a:t>
            </a:r>
            <a:r>
              <a:rPr lang="ru-RU" sz="28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запалити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" </a:t>
            </a:r>
            <a:b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К.Д. </a:t>
            </a:r>
            <a:r>
              <a:rPr lang="ru-RU" sz="28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Ушинський</a:t>
            </a: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uk-UA" sz="2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4" y="3284984"/>
            <a:ext cx="1908175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8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6064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6655" y="340468"/>
            <a:ext cx="79837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Georgia" panose="02040502050405020303" pitchFamily="18" charset="0"/>
              </a:rPr>
              <a:t>                Обдарованість – це </a:t>
            </a:r>
            <a:r>
              <a:rPr lang="uk-UA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цілісна </a:t>
            </a:r>
            <a:r>
              <a:rPr lang="uk-UA" sz="2400" dirty="0">
                <a:solidFill>
                  <a:srgbClr val="C00000"/>
                </a:solidFill>
                <a:latin typeface="Georgia" panose="02040502050405020303" pitchFamily="18" charset="0"/>
              </a:rPr>
              <a:t>індивідуальна  характеристика пізнавальних можливостей і здібностей особистості, що є одночасно і біологічною, і психологічною характеристикою </a:t>
            </a:r>
            <a:r>
              <a:rPr lang="uk-UA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індивіда.</a:t>
            </a:r>
            <a:endParaRPr lang="uk-UA" sz="2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96733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err="1">
                <a:solidFill>
                  <a:srgbClr val="C00000"/>
                </a:solidFill>
                <a:latin typeface="Georgia" panose="02040502050405020303" pitchFamily="18" charset="0"/>
              </a:rPr>
              <a:t>Обдаровані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Georgia" panose="02040502050405020303" pitchFamily="18" charset="0"/>
              </a:rPr>
              <a:t>діти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 — </a:t>
            </a:r>
            <a:r>
              <a:rPr lang="ru-RU" sz="2400" dirty="0" err="1">
                <a:solidFill>
                  <a:srgbClr val="C00000"/>
                </a:solidFill>
                <a:latin typeface="Georgia" panose="02040502050405020303" pitchFamily="18" charset="0"/>
              </a:rPr>
              <a:t>діти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, в </a:t>
            </a:r>
            <a:r>
              <a:rPr lang="ru-RU" sz="2400" dirty="0" err="1">
                <a:solidFill>
                  <a:srgbClr val="C00000"/>
                </a:solidFill>
                <a:latin typeface="Georgia" panose="02040502050405020303" pitchFamily="18" charset="0"/>
              </a:rPr>
              <a:t>яких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 у </a:t>
            </a:r>
            <a:r>
              <a:rPr lang="ru-RU" sz="2400" dirty="0" err="1">
                <a:solidFill>
                  <a:srgbClr val="C00000"/>
                </a:solidFill>
                <a:latin typeface="Georgia" panose="02040502050405020303" pitchFamily="18" charset="0"/>
              </a:rPr>
              <a:t>ранньому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Georgia" panose="02040502050405020303" pitchFamily="18" charset="0"/>
              </a:rPr>
              <a:t>віці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Georgia" panose="02040502050405020303" pitchFamily="18" charset="0"/>
              </a:rPr>
              <a:t>виявляються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Georgia" panose="02040502050405020303" pitchFamily="18" charset="0"/>
              </a:rPr>
              <a:t>здібності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 до </a:t>
            </a:r>
            <a:r>
              <a:rPr lang="ru-RU" sz="2400" dirty="0" err="1">
                <a:solidFill>
                  <a:srgbClr val="C00000"/>
                </a:solidFill>
                <a:latin typeface="Georgia" panose="02040502050405020303" pitchFamily="18" charset="0"/>
              </a:rPr>
              <a:t>виконання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Georgia" panose="02040502050405020303" pitchFamily="18" charset="0"/>
              </a:rPr>
              <a:t>певних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Georgia" panose="02040502050405020303" pitchFamily="18" charset="0"/>
              </a:rPr>
              <a:t>видів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Georgia" panose="02040502050405020303" pitchFamily="18" charset="0"/>
              </a:rPr>
              <a:t>діяльності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260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568952" cy="925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Шляхи пошуку обдарованих 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дітей:</a:t>
            </a:r>
          </a:p>
          <a:p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створювати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проблемні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ситуації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що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вимагають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альтернативи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прогнозування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уяви</a:t>
            </a:r>
            <a:r>
              <a:rPr lang="ru-RU" altLang="uk-UA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;</a:t>
            </a:r>
          </a:p>
          <a:p>
            <a:pPr lvl="1">
              <a:lnSpc>
                <a:spcPct val="80000"/>
              </a:lnSpc>
            </a:pPr>
            <a:r>
              <a:rPr lang="ru-RU" altLang="uk-UA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lang="ru-RU" altLang="uk-UA" sz="20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допомагати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оволодівати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технічними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засобами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для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записів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; </a:t>
            </a:r>
            <a:endParaRPr lang="ru-RU" altLang="uk-UA" sz="2000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lvl="1">
              <a:lnSpc>
                <a:spcPct val="80000"/>
              </a:lnSpc>
            </a:pPr>
            <a:endParaRPr lang="ru-RU" altLang="uk-UA" sz="20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розвивати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критичне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сприйняття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дійсності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; </a:t>
            </a:r>
            <a:endParaRPr lang="ru-RU" altLang="uk-UA" sz="2000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lvl="1">
              <a:lnSpc>
                <a:spcPct val="80000"/>
              </a:lnSpc>
            </a:pPr>
            <a:endParaRPr lang="ru-RU" altLang="uk-UA" sz="20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стимулювати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та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підтримувати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ініціативу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учнів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самостійність</a:t>
            </a:r>
            <a:r>
              <a:rPr lang="ru-RU" altLang="uk-UA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;</a:t>
            </a:r>
          </a:p>
          <a:p>
            <a:pPr lvl="1">
              <a:lnSpc>
                <a:spcPct val="80000"/>
              </a:lnSpc>
            </a:pPr>
            <a:r>
              <a:rPr lang="ru-RU" altLang="uk-UA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lang="ru-RU" altLang="uk-UA" sz="20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під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час занять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чітко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контролювати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досягнуті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результати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та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давати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завдання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підвищеної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складності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створювати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ситуації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самоаналізу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самооцінки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самопізнання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; </a:t>
            </a:r>
            <a:endParaRPr lang="ru-RU" altLang="uk-UA" sz="2000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lvl="1">
              <a:lnSpc>
                <a:spcPct val="80000"/>
              </a:lnSpc>
            </a:pPr>
            <a:endParaRPr lang="ru-RU" altLang="uk-UA" sz="20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залучати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до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роботи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з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розробки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та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впровадження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власних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творчих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задумів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та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ініціатив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створювати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ситуації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вільного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вибору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і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відповідальності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за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обране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рішення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; </a:t>
            </a:r>
            <a:endParaRPr lang="ru-RU" altLang="uk-UA" sz="2000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lvl="1">
              <a:lnSpc>
                <a:spcPct val="80000"/>
              </a:lnSpc>
            </a:pPr>
            <a:endParaRPr lang="ru-RU" altLang="uk-UA" sz="20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використовувати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творчу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діяльність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вихованців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при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проведенні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різних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видів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масових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заходів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відкритих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та </a:t>
            </a:r>
            <a:r>
              <a:rPr lang="ru-RU" altLang="uk-UA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семінарських</a:t>
            </a:r>
            <a:r>
              <a:rPr lang="ru-RU" altLang="uk-UA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занять, свят.</a:t>
            </a:r>
            <a:r>
              <a:rPr lang="ru-RU" altLang="uk-UA" sz="1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ru-RU" altLang="uk-UA" sz="2400" i="1" dirty="0"/>
          </a:p>
          <a:p>
            <a:endParaRPr lang="uk-UA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endParaRPr lang="uk-UA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endParaRPr lang="uk-UA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endParaRPr lang="uk-UA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96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9"/>
            <a:ext cx="9144000" cy="676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793887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dirty="0">
                <a:solidFill>
                  <a:srgbClr val="C00000"/>
                </a:solidFill>
                <a:latin typeface="Georgia" panose="02040502050405020303" pitchFamily="18" charset="0"/>
              </a:rPr>
              <a:t>«Своєчасно знайти</a:t>
            </a:r>
            <a:r>
              <a:rPr lang="uk-UA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,  </a:t>
            </a:r>
            <a:r>
              <a:rPr lang="uk-UA" sz="2800" dirty="0">
                <a:solidFill>
                  <a:srgbClr val="C00000"/>
                </a:solidFill>
                <a:latin typeface="Georgia" panose="02040502050405020303" pitchFamily="18" charset="0"/>
              </a:rPr>
              <a:t>виховати й розвинути </a:t>
            </a:r>
            <a:r>
              <a:rPr lang="uk-UA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задатки </a:t>
            </a:r>
            <a:r>
              <a:rPr lang="uk-UA" sz="2800" dirty="0">
                <a:solidFill>
                  <a:srgbClr val="C00000"/>
                </a:solidFill>
                <a:latin typeface="Georgia" panose="02040502050405020303" pitchFamily="18" charset="0"/>
              </a:rPr>
              <a:t>і здібності </a:t>
            </a:r>
            <a:r>
              <a:rPr lang="uk-UA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 своїх вихованців,  своєчасно розпізнати  в кожному його покликання –  це найголовніше завдання у системі навчально-виховного процесу</a:t>
            </a:r>
            <a:r>
              <a:rPr lang="uk-UA" sz="2800" dirty="0">
                <a:solidFill>
                  <a:srgbClr val="C00000"/>
                </a:solidFill>
                <a:latin typeface="Georgia" panose="02040502050405020303" pitchFamily="18" charset="0"/>
              </a:rPr>
              <a:t>»</a:t>
            </a:r>
          </a:p>
          <a:p>
            <a:pPr algn="r"/>
            <a:endParaRPr lang="uk-UA" sz="28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r"/>
            <a:r>
              <a:rPr lang="uk-UA" sz="28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В.О.Сухомлинський</a:t>
            </a:r>
            <a:endParaRPr lang="uk-UA" sz="2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2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62"/>
            <a:ext cx="9144000" cy="689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88640"/>
            <a:ext cx="7848872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Схема пошуку </a:t>
            </a:r>
            <a:r>
              <a:rPr lang="uk-UA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обдарованих </a:t>
            </a:r>
            <a:r>
              <a:rPr lang="uk-UA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дітей</a:t>
            </a:r>
          </a:p>
          <a:p>
            <a:pPr algn="ctr"/>
            <a:endParaRPr lang="uk-UA" sz="2800" b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Урок 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uk-UA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Результати письмових робіт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Учнівські олімпіади  - конкурси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Анкетування - тестування   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Бібліотека         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Виховна робота</a:t>
            </a:r>
            <a:endParaRPr lang="uk-UA" sz="2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3" y="-35388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332657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Принципи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altLang="ru-RU" sz="28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 </a:t>
            </a:r>
            <a:r>
              <a:rPr lang="ru-RU" altLang="ru-RU" sz="28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обдарованими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учнями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altLang="ru-RU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12777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alt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Орієнтація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alt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змагання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alt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актуалізація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лідерських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можливостей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0"/>
              </a:spcBef>
            </a:pPr>
            <a:endParaRPr lang="ru-RU" altLang="ru-RU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alt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Орієнтація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потреби </a:t>
            </a:r>
            <a:r>
              <a:rPr lang="ru-RU" alt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дитини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0"/>
              </a:spcBef>
            </a:pPr>
            <a:endParaRPr lang="ru-RU" altLang="ru-RU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alt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аксимальне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розширення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кола </a:t>
            </a:r>
            <a:r>
              <a:rPr lang="ru-RU" alt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інтересів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0"/>
              </a:spcBef>
            </a:pPr>
            <a:endParaRPr lang="ru-RU" altLang="ru-RU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alt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Домінування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розвивальних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можливостей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над </a:t>
            </a:r>
            <a:r>
              <a:rPr lang="ru-RU" alt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інформаційною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насиченістю</a:t>
            </a:r>
            <a:endParaRPr lang="ru-RU" alt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endParaRPr lang="ru-RU" alt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Ускладнення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змісту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навчальної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endParaRPr lang="ru-RU" alt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3"/>
            <a:ext cx="93235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38978"/>
            <a:ext cx="7632848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uk-UA" sz="2800" kern="0" dirty="0">
                <a:solidFill>
                  <a:srgbClr val="2F1311"/>
                </a:solidFill>
                <a:latin typeface="Arial"/>
                <a:cs typeface="Arial"/>
              </a:rPr>
              <a:t>	</a:t>
            </a:r>
            <a:r>
              <a:rPr lang="ru-RU" altLang="uk-UA" sz="2800" kern="0" dirty="0" err="1">
                <a:solidFill>
                  <a:srgbClr val="2F1311"/>
                </a:solidFill>
                <a:latin typeface="Arial"/>
                <a:cs typeface="Arial"/>
              </a:rPr>
              <a:t>Епоха</a:t>
            </a:r>
            <a:r>
              <a:rPr lang="ru-RU" altLang="uk-UA" sz="2800" kern="0" dirty="0">
                <a:solidFill>
                  <a:srgbClr val="2F1311"/>
                </a:solidFill>
                <a:latin typeface="Arial"/>
                <a:cs typeface="Arial"/>
              </a:rPr>
              <a:t>, </a:t>
            </a:r>
            <a:r>
              <a:rPr lang="ru-RU" altLang="uk-UA" sz="2800" kern="0" dirty="0" err="1">
                <a:solidFill>
                  <a:srgbClr val="2F1311"/>
                </a:solidFill>
                <a:latin typeface="Arial"/>
                <a:cs typeface="Arial"/>
              </a:rPr>
              <a:t>що</a:t>
            </a:r>
            <a:r>
              <a:rPr lang="ru-RU" altLang="uk-UA" sz="2800" kern="0" dirty="0">
                <a:solidFill>
                  <a:srgbClr val="2F1311"/>
                </a:solidFill>
                <a:latin typeface="Arial"/>
                <a:cs typeface="Arial"/>
              </a:rPr>
              <a:t> настала, - </a:t>
            </a:r>
            <a:r>
              <a:rPr lang="ru-RU" altLang="uk-UA" sz="2800" kern="0" dirty="0" err="1">
                <a:solidFill>
                  <a:srgbClr val="2F1311"/>
                </a:solidFill>
                <a:latin typeface="Arial"/>
                <a:cs typeface="Arial"/>
              </a:rPr>
              <a:t>епоха</a:t>
            </a:r>
            <a:r>
              <a:rPr lang="ru-RU" altLang="uk-UA" sz="2800" kern="0" dirty="0">
                <a:solidFill>
                  <a:srgbClr val="2F1311"/>
                </a:solidFill>
                <a:latin typeface="Arial"/>
                <a:cs typeface="Arial"/>
              </a:rPr>
              <a:t> </a:t>
            </a:r>
            <a:r>
              <a:rPr lang="ru-RU" altLang="uk-UA" sz="2800" kern="0" dirty="0" err="1">
                <a:solidFill>
                  <a:srgbClr val="2F1311"/>
                </a:solidFill>
                <a:latin typeface="Arial"/>
                <a:cs typeface="Arial"/>
              </a:rPr>
              <a:t>змін</a:t>
            </a:r>
            <a:r>
              <a:rPr lang="ru-RU" altLang="uk-UA" sz="2800" kern="0" dirty="0">
                <a:solidFill>
                  <a:srgbClr val="2F1311"/>
                </a:solidFill>
                <a:latin typeface="Arial"/>
                <a:cs typeface="Arial"/>
              </a:rPr>
              <a:t>, </a:t>
            </a:r>
            <a:r>
              <a:rPr lang="ru-RU" altLang="uk-UA" sz="2800" kern="0" dirty="0" err="1">
                <a:solidFill>
                  <a:srgbClr val="2F1311"/>
                </a:solidFill>
                <a:latin typeface="Arial"/>
                <a:cs typeface="Arial"/>
              </a:rPr>
              <a:t>інновацій</a:t>
            </a:r>
            <a:r>
              <a:rPr lang="ru-RU" altLang="uk-UA" sz="2800" kern="0" dirty="0">
                <a:solidFill>
                  <a:srgbClr val="2F1311"/>
                </a:solidFill>
                <a:latin typeface="Arial"/>
                <a:cs typeface="Arial"/>
              </a:rPr>
              <a:t>, </a:t>
            </a:r>
            <a:r>
              <a:rPr lang="ru-RU" altLang="uk-UA" sz="2800" kern="0" dirty="0" err="1">
                <a:solidFill>
                  <a:srgbClr val="2F1311"/>
                </a:solidFill>
                <a:latin typeface="Arial"/>
                <a:cs typeface="Arial"/>
              </a:rPr>
              <a:t>епоха</a:t>
            </a:r>
            <a:r>
              <a:rPr lang="ru-RU" altLang="uk-UA" sz="2800" kern="0" dirty="0">
                <a:solidFill>
                  <a:srgbClr val="2F1311"/>
                </a:solidFill>
                <a:latin typeface="Arial"/>
                <a:cs typeface="Arial"/>
              </a:rPr>
              <a:t> </a:t>
            </a:r>
            <a:r>
              <a:rPr lang="ru-RU" altLang="uk-UA" sz="2800" kern="0" dirty="0" err="1">
                <a:solidFill>
                  <a:srgbClr val="2F1311"/>
                </a:solidFill>
                <a:latin typeface="Arial"/>
                <a:cs typeface="Arial"/>
              </a:rPr>
              <a:t>інтелекту</a:t>
            </a:r>
            <a:r>
              <a:rPr lang="ru-RU" altLang="uk-UA" sz="2800" kern="0" dirty="0">
                <a:solidFill>
                  <a:srgbClr val="2F1311"/>
                </a:solidFill>
                <a:latin typeface="Arial"/>
                <a:cs typeface="Arial"/>
              </a:rPr>
              <a:t>, – </a:t>
            </a:r>
            <a:r>
              <a:rPr lang="ru-RU" altLang="uk-UA" sz="2800" kern="0" dirty="0" err="1">
                <a:solidFill>
                  <a:srgbClr val="2F1311"/>
                </a:solidFill>
                <a:latin typeface="Arial"/>
                <a:cs typeface="Arial"/>
              </a:rPr>
              <a:t>диктує</a:t>
            </a:r>
            <a:r>
              <a:rPr lang="ru-RU" altLang="uk-UA" sz="2800" kern="0" dirty="0">
                <a:solidFill>
                  <a:srgbClr val="2F1311"/>
                </a:solidFill>
                <a:latin typeface="Arial"/>
                <a:cs typeface="Arial"/>
              </a:rPr>
              <a:t> </a:t>
            </a:r>
            <a:r>
              <a:rPr lang="ru-RU" altLang="uk-UA" sz="2800" kern="0" dirty="0" err="1">
                <a:solidFill>
                  <a:srgbClr val="2F1311"/>
                </a:solidFill>
                <a:latin typeface="Arial"/>
                <a:cs typeface="Arial"/>
              </a:rPr>
              <a:t>свої</a:t>
            </a:r>
            <a:r>
              <a:rPr lang="ru-RU" altLang="uk-UA" sz="2800" kern="0" dirty="0">
                <a:solidFill>
                  <a:srgbClr val="2F1311"/>
                </a:solidFill>
                <a:latin typeface="Arial"/>
                <a:cs typeface="Arial"/>
              </a:rPr>
              <a:t> </a:t>
            </a:r>
            <a:r>
              <a:rPr lang="ru-RU" altLang="uk-UA" sz="2800" kern="0" dirty="0" err="1">
                <a:solidFill>
                  <a:srgbClr val="2F1311"/>
                </a:solidFill>
                <a:latin typeface="Arial"/>
                <a:cs typeface="Arial"/>
              </a:rPr>
              <a:t>умови</a:t>
            </a:r>
            <a:r>
              <a:rPr lang="ru-RU" altLang="uk-UA" sz="2800" kern="0" dirty="0">
                <a:solidFill>
                  <a:srgbClr val="2F1311"/>
                </a:solidFill>
                <a:latin typeface="Arial"/>
                <a:cs typeface="Arial"/>
              </a:rPr>
              <a:t> </a:t>
            </a:r>
            <a:r>
              <a:rPr lang="ru-RU" altLang="uk-UA" sz="2800" kern="0" dirty="0" err="1">
                <a:solidFill>
                  <a:srgbClr val="2F1311"/>
                </a:solidFill>
                <a:latin typeface="Arial"/>
                <a:cs typeface="Arial"/>
              </a:rPr>
              <a:t>життя</a:t>
            </a:r>
            <a:r>
              <a:rPr lang="ru-RU" altLang="uk-UA" sz="2800" kern="0" dirty="0">
                <a:solidFill>
                  <a:srgbClr val="2F1311"/>
                </a:solidFill>
                <a:latin typeface="Arial"/>
                <a:cs typeface="Arial"/>
              </a:rPr>
              <a:t>, </a:t>
            </a:r>
            <a:r>
              <a:rPr lang="ru-RU" altLang="uk-UA" sz="2800" kern="0" dirty="0" err="1">
                <a:solidFill>
                  <a:srgbClr val="2F1311"/>
                </a:solidFill>
                <a:latin typeface="Arial"/>
                <a:cs typeface="Arial"/>
              </a:rPr>
              <a:t>висуває</a:t>
            </a:r>
            <a:r>
              <a:rPr lang="ru-RU" altLang="uk-UA" sz="2800" kern="0" dirty="0">
                <a:solidFill>
                  <a:srgbClr val="2F1311"/>
                </a:solidFill>
                <a:latin typeface="Arial"/>
                <a:cs typeface="Arial"/>
              </a:rPr>
              <a:t> </a:t>
            </a:r>
            <a:r>
              <a:rPr lang="ru-RU" altLang="uk-UA" sz="2800" kern="0" dirty="0" err="1">
                <a:solidFill>
                  <a:srgbClr val="2F1311"/>
                </a:solidFill>
                <a:latin typeface="Arial"/>
                <a:cs typeface="Arial"/>
              </a:rPr>
              <a:t>нові</a:t>
            </a:r>
            <a:r>
              <a:rPr lang="ru-RU" altLang="uk-UA" sz="2800" kern="0" dirty="0">
                <a:solidFill>
                  <a:srgbClr val="2F1311"/>
                </a:solidFill>
                <a:latin typeface="Arial"/>
                <a:cs typeface="Arial"/>
              </a:rPr>
              <a:t> </a:t>
            </a:r>
            <a:r>
              <a:rPr lang="ru-RU" altLang="uk-UA" sz="2800" kern="0" dirty="0" err="1">
                <a:solidFill>
                  <a:srgbClr val="2F1311"/>
                </a:solidFill>
                <a:latin typeface="Arial"/>
                <a:cs typeface="Arial"/>
              </a:rPr>
              <a:t>вимоги</a:t>
            </a:r>
            <a:r>
              <a:rPr lang="ru-RU" altLang="uk-UA" sz="2800" kern="0" dirty="0">
                <a:solidFill>
                  <a:srgbClr val="2F1311"/>
                </a:solidFill>
                <a:latin typeface="Arial"/>
                <a:cs typeface="Arial"/>
              </a:rPr>
              <a:t> до </a:t>
            </a:r>
            <a:r>
              <a:rPr lang="ru-RU" altLang="uk-UA" sz="2800" kern="0" dirty="0" err="1">
                <a:solidFill>
                  <a:srgbClr val="2F1311"/>
                </a:solidFill>
                <a:latin typeface="Arial"/>
                <a:cs typeface="Arial"/>
              </a:rPr>
              <a:t>людини</a:t>
            </a:r>
            <a:r>
              <a:rPr lang="ru-RU" altLang="uk-UA" sz="2800" kern="0" dirty="0">
                <a:solidFill>
                  <a:srgbClr val="2F1311"/>
                </a:solidFill>
                <a:latin typeface="Arial"/>
                <a:cs typeface="Arial"/>
              </a:rPr>
              <a:t>. </a:t>
            </a:r>
          </a:p>
          <a:p>
            <a:pPr lvl="0" algn="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uk-UA" sz="2800" kern="0" dirty="0">
                <a:solidFill>
                  <a:srgbClr val="2F1311"/>
                </a:solidFill>
                <a:latin typeface="Arial"/>
                <a:cs typeface="Arial"/>
              </a:rPr>
              <a:t>	</a:t>
            </a:r>
            <a:r>
              <a:rPr lang="ru-RU" altLang="uk-UA" sz="2800" kern="0" dirty="0" err="1">
                <a:solidFill>
                  <a:srgbClr val="2F1311"/>
                </a:solidFill>
                <a:latin typeface="Arial"/>
                <a:cs typeface="Arial"/>
              </a:rPr>
              <a:t>Якісно</a:t>
            </a:r>
            <a:r>
              <a:rPr lang="ru-RU" altLang="uk-UA" sz="2800" kern="0" dirty="0">
                <a:solidFill>
                  <a:srgbClr val="2F1311"/>
                </a:solidFill>
                <a:latin typeface="Arial"/>
                <a:cs typeface="Arial"/>
              </a:rPr>
              <a:t> </a:t>
            </a:r>
            <a:r>
              <a:rPr lang="ru-RU" altLang="uk-UA" sz="2800" kern="0" dirty="0" err="1">
                <a:solidFill>
                  <a:srgbClr val="2F1311"/>
                </a:solidFill>
                <a:latin typeface="Arial"/>
                <a:cs typeface="Arial"/>
              </a:rPr>
              <a:t>нові</a:t>
            </a:r>
            <a:r>
              <a:rPr lang="ru-RU" altLang="uk-UA" sz="2800" kern="0" dirty="0">
                <a:solidFill>
                  <a:srgbClr val="2F1311"/>
                </a:solidFill>
                <a:latin typeface="Arial"/>
                <a:cs typeface="Arial"/>
              </a:rPr>
              <a:t> </a:t>
            </a:r>
            <a:r>
              <a:rPr lang="ru-RU" altLang="uk-UA" sz="2800" kern="0" dirty="0" err="1">
                <a:solidFill>
                  <a:srgbClr val="2F1311"/>
                </a:solidFill>
                <a:latin typeface="Arial"/>
                <a:cs typeface="Arial"/>
              </a:rPr>
              <a:t>зміни</a:t>
            </a:r>
            <a:r>
              <a:rPr lang="ru-RU" altLang="uk-UA" sz="2800" kern="0" dirty="0">
                <a:solidFill>
                  <a:srgbClr val="2F1311"/>
                </a:solidFill>
                <a:latin typeface="Arial"/>
                <a:cs typeface="Arial"/>
              </a:rPr>
              <a:t> в </a:t>
            </a:r>
            <a:r>
              <a:rPr lang="ru-RU" altLang="uk-UA" sz="2800" kern="0" dirty="0" err="1">
                <a:solidFill>
                  <a:srgbClr val="2F1311"/>
                </a:solidFill>
                <a:latin typeface="Arial"/>
                <a:cs typeface="Arial"/>
              </a:rPr>
              <a:t>суспільстві</a:t>
            </a:r>
            <a:r>
              <a:rPr lang="ru-RU" altLang="uk-UA" sz="2800" kern="0" dirty="0">
                <a:solidFill>
                  <a:srgbClr val="2F1311"/>
                </a:solidFill>
                <a:latin typeface="Arial"/>
                <a:cs typeface="Arial"/>
              </a:rPr>
              <a:t> </a:t>
            </a:r>
            <a:r>
              <a:rPr lang="ru-RU" altLang="uk-UA" sz="2800" kern="0" dirty="0" err="1">
                <a:solidFill>
                  <a:srgbClr val="2F1311"/>
                </a:solidFill>
                <a:latin typeface="Arial"/>
                <a:cs typeface="Arial"/>
              </a:rPr>
              <a:t>переконують</a:t>
            </a:r>
            <a:r>
              <a:rPr lang="ru-RU" altLang="uk-UA" sz="2800" kern="0" dirty="0">
                <a:solidFill>
                  <a:srgbClr val="2F1311"/>
                </a:solidFill>
                <a:latin typeface="Arial"/>
                <a:cs typeface="Arial"/>
              </a:rPr>
              <a:t>, </a:t>
            </a:r>
            <a:r>
              <a:rPr lang="ru-RU" altLang="uk-UA" sz="2800" kern="0" dirty="0" err="1">
                <a:solidFill>
                  <a:srgbClr val="2F1311"/>
                </a:solidFill>
                <a:latin typeface="Arial"/>
                <a:cs typeface="Arial"/>
              </a:rPr>
              <a:t>що</a:t>
            </a:r>
            <a:r>
              <a:rPr lang="ru-RU" altLang="uk-UA" sz="2800" kern="0" dirty="0">
                <a:solidFill>
                  <a:srgbClr val="2F1311"/>
                </a:solidFill>
                <a:latin typeface="Arial"/>
                <a:cs typeface="Arial"/>
              </a:rPr>
              <a:t> </a:t>
            </a:r>
            <a:r>
              <a:rPr lang="ru-RU" altLang="uk-UA" sz="2800" b="1" i="1" kern="0" dirty="0" err="1">
                <a:solidFill>
                  <a:srgbClr val="2F1311"/>
                </a:solidFill>
                <a:latin typeface="Arial"/>
                <a:cs typeface="Arial"/>
              </a:rPr>
              <a:t>найбільшою</a:t>
            </a:r>
            <a:r>
              <a:rPr lang="ru-RU" altLang="uk-UA" sz="2800" b="1" i="1" kern="0" dirty="0">
                <a:solidFill>
                  <a:srgbClr val="2F1311"/>
                </a:solidFill>
                <a:latin typeface="Arial"/>
                <a:cs typeface="Arial"/>
              </a:rPr>
              <a:t> </a:t>
            </a:r>
            <a:r>
              <a:rPr lang="ru-RU" altLang="uk-UA" sz="2800" b="1" i="1" kern="0" dirty="0" err="1">
                <a:solidFill>
                  <a:srgbClr val="2F1311"/>
                </a:solidFill>
                <a:latin typeface="Arial"/>
                <a:cs typeface="Arial"/>
              </a:rPr>
              <a:t>цінністю</a:t>
            </a:r>
            <a:r>
              <a:rPr lang="ru-RU" altLang="uk-UA" sz="2800" b="1" i="1" kern="0" dirty="0">
                <a:solidFill>
                  <a:srgbClr val="2F1311"/>
                </a:solidFill>
                <a:latin typeface="Arial"/>
                <a:cs typeface="Arial"/>
              </a:rPr>
              <a:t> є </a:t>
            </a:r>
            <a:r>
              <a:rPr lang="ru-RU" altLang="uk-UA" sz="2800" b="1" i="1" kern="0" dirty="0" err="1">
                <a:solidFill>
                  <a:srgbClr val="2F1311"/>
                </a:solidFill>
                <a:latin typeface="Arial"/>
                <a:cs typeface="Arial"/>
              </a:rPr>
              <a:t>неповторна</a:t>
            </a:r>
            <a:r>
              <a:rPr lang="ru-RU" altLang="uk-UA" sz="2800" b="1" i="1" kern="0" dirty="0">
                <a:solidFill>
                  <a:srgbClr val="2F1311"/>
                </a:solidFill>
                <a:latin typeface="Arial"/>
                <a:cs typeface="Arial"/>
              </a:rPr>
              <a:t> </a:t>
            </a:r>
            <a:r>
              <a:rPr lang="ru-RU" altLang="uk-UA" sz="2800" b="1" i="1" kern="0" dirty="0" err="1">
                <a:solidFill>
                  <a:srgbClr val="2F1311"/>
                </a:solidFill>
                <a:latin typeface="Arial"/>
                <a:cs typeface="Arial"/>
              </a:rPr>
              <a:t>людська</a:t>
            </a:r>
            <a:r>
              <a:rPr lang="ru-RU" altLang="uk-UA" sz="2800" b="1" i="1" kern="0" dirty="0">
                <a:solidFill>
                  <a:srgbClr val="2F1311"/>
                </a:solidFill>
                <a:latin typeface="Arial"/>
                <a:cs typeface="Arial"/>
              </a:rPr>
              <a:t> </a:t>
            </a:r>
            <a:r>
              <a:rPr lang="ru-RU" altLang="uk-UA" sz="2800" b="1" i="1" kern="0" dirty="0" err="1">
                <a:solidFill>
                  <a:srgbClr val="2F1311"/>
                </a:solidFill>
                <a:latin typeface="Arial"/>
                <a:cs typeface="Arial"/>
              </a:rPr>
              <a:t>особистість</a:t>
            </a:r>
            <a:r>
              <a:rPr lang="ru-RU" altLang="uk-UA" sz="2800" b="1" i="1" kern="0" dirty="0">
                <a:solidFill>
                  <a:srgbClr val="2F1311"/>
                </a:solidFill>
                <a:latin typeface="Arial"/>
                <a:cs typeface="Arial"/>
              </a:rPr>
              <a:t> з </a:t>
            </a:r>
            <a:r>
              <a:rPr lang="ru-RU" altLang="uk-UA" sz="2800" b="1" i="1" kern="0" dirty="0" err="1">
                <a:solidFill>
                  <a:srgbClr val="2F1311"/>
                </a:solidFill>
                <a:latin typeface="Arial"/>
                <a:cs typeface="Arial"/>
              </a:rPr>
              <a:t>її</a:t>
            </a:r>
            <a:r>
              <a:rPr lang="ru-RU" altLang="uk-UA" sz="2800" b="1" i="1" kern="0" dirty="0">
                <a:solidFill>
                  <a:srgbClr val="2F1311"/>
                </a:solidFill>
                <a:latin typeface="Arial"/>
                <a:cs typeface="Arial"/>
              </a:rPr>
              <a:t> </a:t>
            </a:r>
            <a:r>
              <a:rPr lang="ru-RU" altLang="uk-UA" sz="2800" b="1" i="1" kern="0" dirty="0" err="1">
                <a:solidFill>
                  <a:srgbClr val="2F1311"/>
                </a:solidFill>
                <a:latin typeface="Arial"/>
                <a:cs typeface="Arial"/>
              </a:rPr>
              <a:t>нахилами</a:t>
            </a:r>
            <a:r>
              <a:rPr lang="ru-RU" altLang="uk-UA" sz="2800" b="1" i="1" kern="0" dirty="0">
                <a:solidFill>
                  <a:srgbClr val="2F1311"/>
                </a:solidFill>
                <a:latin typeface="Arial"/>
                <a:cs typeface="Arial"/>
              </a:rPr>
              <a:t>, </a:t>
            </a:r>
            <a:r>
              <a:rPr lang="ru-RU" altLang="uk-UA" sz="2800" b="1" i="1" kern="0" dirty="0" err="1">
                <a:solidFill>
                  <a:srgbClr val="2F1311"/>
                </a:solidFill>
                <a:latin typeface="Arial"/>
                <a:cs typeface="Arial"/>
              </a:rPr>
              <a:t>вподобаннями</a:t>
            </a:r>
            <a:r>
              <a:rPr lang="ru-RU" altLang="uk-UA" sz="2800" b="1" i="1" kern="0" dirty="0">
                <a:solidFill>
                  <a:srgbClr val="2F1311"/>
                </a:solidFill>
                <a:latin typeface="Arial"/>
                <a:cs typeface="Arial"/>
              </a:rPr>
              <a:t>, </a:t>
            </a:r>
            <a:r>
              <a:rPr lang="ru-RU" altLang="uk-UA" sz="2800" b="1" i="1" kern="0" dirty="0" err="1">
                <a:solidFill>
                  <a:srgbClr val="2F1311"/>
                </a:solidFill>
                <a:latin typeface="Arial"/>
                <a:cs typeface="Arial"/>
              </a:rPr>
              <a:t>обдаруваннями</a:t>
            </a:r>
            <a:r>
              <a:rPr lang="ru-RU" altLang="uk-UA" sz="2800" b="1" i="1" kern="0" dirty="0">
                <a:solidFill>
                  <a:srgbClr val="2F131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6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537</TotalTime>
  <Words>524</Words>
  <Application>Microsoft Office PowerPoint</Application>
  <PresentationFormat>Экран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Запам’ятовування цифр та чисел»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TPCUser</dc:creator>
  <cp:lastModifiedBy>TPCUser</cp:lastModifiedBy>
  <cp:revision>21</cp:revision>
  <dcterms:created xsi:type="dcterms:W3CDTF">2023-03-16T17:53:58Z</dcterms:created>
  <dcterms:modified xsi:type="dcterms:W3CDTF">2023-03-23T09:52:18Z</dcterms:modified>
</cp:coreProperties>
</file>