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90" r:id="rId4"/>
    <p:sldId id="287" r:id="rId5"/>
    <p:sldId id="286" r:id="rId6"/>
    <p:sldId id="288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92" r:id="rId15"/>
    <p:sldId id="291" r:id="rId16"/>
    <p:sldId id="267" r:id="rId17"/>
    <p:sldId id="272" r:id="rId18"/>
    <p:sldId id="283" r:id="rId19"/>
    <p:sldId id="266" r:id="rId20"/>
    <p:sldId id="273" r:id="rId21"/>
    <p:sldId id="258" r:id="rId22"/>
    <p:sldId id="264" r:id="rId23"/>
    <p:sldId id="259" r:id="rId24"/>
    <p:sldId id="262" r:id="rId25"/>
    <p:sldId id="263" r:id="rId26"/>
    <p:sldId id="285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7" autoAdjust="0"/>
    <p:restoredTop sz="94660"/>
  </p:normalViewPr>
  <p:slideViewPr>
    <p:cSldViewPr>
      <p:cViewPr varScale="1">
        <p:scale>
          <a:sx n="81" d="100"/>
          <a:sy n="81" d="100"/>
        </p:scale>
        <p:origin x="104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C5CAD-927B-4DAA-97C7-94AE60FB3C0B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548680"/>
            <a:ext cx="6120680" cy="4608512"/>
          </a:xfrm>
        </p:spPr>
        <p:txBody>
          <a:bodyPr>
            <a:noAutofit/>
          </a:bodyPr>
          <a:lstStyle/>
          <a:p>
            <a:r>
              <a:rPr lang="uk-UA" sz="5400" dirty="0" smtClean="0">
                <a:latin typeface="Times New Roman" pitchFamily="18" charset="0"/>
                <a:cs typeface="Times New Roman" pitchFamily="18" charset="0"/>
              </a:rPr>
              <a:t>Корекційно-</a:t>
            </a:r>
            <a:r>
              <a:rPr lang="uk-UA" sz="5400" dirty="0" err="1" smtClean="0">
                <a:latin typeface="Times New Roman" pitchFamily="18" charset="0"/>
                <a:cs typeface="Times New Roman" pitchFamily="18" charset="0"/>
              </a:rPr>
              <a:t>розвиткова</a:t>
            </a:r>
            <a:r>
              <a:rPr lang="uk-UA" sz="5400" dirty="0" smtClean="0">
                <a:latin typeface="Times New Roman" pitchFamily="18" charset="0"/>
                <a:cs typeface="Times New Roman" pitchFamily="18" charset="0"/>
              </a:rPr>
              <a:t> робота</a:t>
            </a:r>
            <a:br>
              <a:rPr lang="uk-UA" sz="5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5400" dirty="0" smtClean="0">
                <a:latin typeface="Times New Roman" pitchFamily="18" charset="0"/>
                <a:cs typeface="Times New Roman" pitchFamily="18" charset="0"/>
              </a:rPr>
              <a:t>  в інклюзивному навчанні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67944" y="5157192"/>
            <a:ext cx="4414846" cy="823906"/>
          </a:xfrm>
        </p:spPr>
        <p:txBody>
          <a:bodyPr>
            <a:normAutofit/>
          </a:bodyPr>
          <a:lstStyle/>
          <a:p>
            <a:r>
              <a:rPr lang="uk-UA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Григорчук</a:t>
            </a: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Т.П., практичний психолог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b="19316"/>
          <a:stretch>
            <a:fillRect/>
          </a:stretch>
        </p:blipFill>
        <p:spPr bwMode="auto">
          <a:xfrm>
            <a:off x="6403472" y="-142899"/>
            <a:ext cx="3169157" cy="307183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1714479" cy="3571876"/>
          </a:xfrm>
          <a:prstGeom prst="rect">
            <a:avLst/>
          </a:prstGeom>
          <a:noFill/>
        </p:spPr>
      </p:pic>
      <p:pic>
        <p:nvPicPr>
          <p:cNvPr id="6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3286125"/>
            <a:ext cx="1714480" cy="35718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57290" y="2214554"/>
            <a:ext cx="6572296" cy="1470025"/>
          </a:xfrm>
        </p:spPr>
        <p:txBody>
          <a:bodyPr>
            <a:normAutofit fontScale="90000"/>
          </a:bodyPr>
          <a:lstStyle/>
          <a:p>
            <a:pPr algn="l"/>
            <a:r>
              <a:rPr lang="uk-UA" u="sng" dirty="0" smtClean="0">
                <a:latin typeface="Times New Roman" pitchFamily="18" charset="0"/>
                <a:cs typeface="Times New Roman" pitchFamily="18" charset="0"/>
              </a:rPr>
              <a:t>1.Привітання.</a:t>
            </a:r>
            <a:br>
              <a:rPr lang="uk-UA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 – Сонечко встало іде новий день і я вам скажу Добрий день!</a:t>
            </a:r>
            <a:br>
              <a:rPr lang="uk-UA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- Сьогодні новий день настав і я  скажу вам Добрий день! Нехай цей день почнеться з доброти хай буде більше теплоти.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1071537" cy="3571876"/>
          </a:xfrm>
          <a:prstGeom prst="rect">
            <a:avLst/>
          </a:prstGeom>
          <a:noFill/>
        </p:spPr>
      </p:pic>
      <p:pic>
        <p:nvPicPr>
          <p:cNvPr id="6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3286125"/>
            <a:ext cx="1071537" cy="35718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672" y="2101851"/>
            <a:ext cx="6529928" cy="1470025"/>
          </a:xfrm>
        </p:spPr>
        <p:txBody>
          <a:bodyPr>
            <a:normAutofit fontScale="90000"/>
          </a:bodyPr>
          <a:lstStyle/>
          <a:p>
            <a:pPr algn="l"/>
            <a:r>
              <a:rPr lang="uk-UA" u="sng" dirty="0" smtClean="0">
                <a:latin typeface="Times New Roman" pitchFamily="18" charset="0"/>
                <a:cs typeface="Times New Roman" pitchFamily="18" charset="0"/>
              </a:rPr>
              <a:t>2.Психологічна розминка</a:t>
            </a:r>
            <a:r>
              <a:rPr lang="uk-UA" sz="3600" i="1" dirty="0" smtClean="0">
                <a:latin typeface="Times New Roman" pitchFamily="18" charset="0"/>
                <a:cs typeface="Times New Roman" pitchFamily="18" charset="0"/>
              </a:rPr>
              <a:t>.(зняття емоційного напруження)</a:t>
            </a:r>
            <a:br>
              <a:rPr lang="uk-UA" sz="3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- Що ти бачиш за вікном? </a:t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- Який сьогодні у тебе настрій?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1714479" cy="3571876"/>
          </a:xfrm>
          <a:prstGeom prst="rect">
            <a:avLst/>
          </a:prstGeom>
          <a:noFill/>
        </p:spPr>
      </p:pic>
      <p:pic>
        <p:nvPicPr>
          <p:cNvPr id="6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3286125"/>
            <a:ext cx="1714480" cy="357187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14480" y="2214554"/>
            <a:ext cx="609788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uk-UA" u="sng" dirty="0" smtClean="0">
                <a:latin typeface="Times New Roman" pitchFamily="18" charset="0"/>
                <a:cs typeface="Times New Roman" pitchFamily="18" charset="0"/>
              </a:rPr>
              <a:t>3.Виконання вправ </a:t>
            </a:r>
            <a:br>
              <a:rPr lang="uk-UA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i="1" u="sng" dirty="0" smtClean="0">
                <a:latin typeface="Times New Roman" pitchFamily="18" charset="0"/>
                <a:cs typeface="Times New Roman" pitchFamily="18" charset="0"/>
              </a:rPr>
              <a:t>( основна частина)</a:t>
            </a:r>
            <a:r>
              <a:rPr lang="uk-UA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Виконуються вправи відповідно до теми заняття( робота з зошитом, наочність, різні розвивальні засоби, творчі вправи…)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1714479" cy="3571876"/>
          </a:xfrm>
          <a:prstGeom prst="rect">
            <a:avLst/>
          </a:prstGeom>
          <a:noFill/>
        </p:spPr>
      </p:pic>
      <p:pic>
        <p:nvPicPr>
          <p:cNvPr id="6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3286125"/>
            <a:ext cx="1714480" cy="357187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2178404"/>
            <a:ext cx="7200800" cy="1470025"/>
          </a:xfrm>
        </p:spPr>
        <p:txBody>
          <a:bodyPr>
            <a:noAutofit/>
          </a:bodyPr>
          <a:lstStyle/>
          <a:p>
            <a:pPr algn="l"/>
            <a:r>
              <a:rPr lang="uk-UA" sz="3600" u="sng" dirty="0" smtClean="0">
                <a:latin typeface="Times New Roman" pitchFamily="18" charset="0"/>
                <a:cs typeface="Times New Roman" pitchFamily="18" charset="0"/>
              </a:rPr>
              <a:t>4.Релаксація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( вправи на розслаблення, зняття напруження)</a:t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u="sng" dirty="0" smtClean="0">
                <a:latin typeface="Times New Roman" pitchFamily="18" charset="0"/>
                <a:cs typeface="Times New Roman" pitchFamily="18" charset="0"/>
              </a:rPr>
              <a:t>5.Рефлексія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(закріплення те що робили на занятті) 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u="sng" dirty="0" smtClean="0">
                <a:latin typeface="Times New Roman" pitchFamily="18" charset="0"/>
                <a:cs typeface="Times New Roman" pitchFamily="18" charset="0"/>
              </a:rPr>
              <a:t>6. Прощання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ось прийшов прощальний час, все було у нас гаразд, все зуміли все змогли, </a:t>
            </a:r>
            <a:r>
              <a:rPr lang="uk-UA" sz="3200" dirty="0" err="1" smtClean="0">
                <a:latin typeface="Times New Roman" pitchFamily="18" charset="0"/>
                <a:cs typeface="Times New Roman" pitchFamily="18" charset="0"/>
              </a:rPr>
              <a:t>допобачення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й пішли)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1714479" cy="3571876"/>
          </a:xfrm>
          <a:prstGeom prst="rect">
            <a:avLst/>
          </a:prstGeom>
          <a:noFill/>
        </p:spPr>
      </p:pic>
      <p:pic>
        <p:nvPicPr>
          <p:cNvPr id="6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3286125"/>
            <a:ext cx="1714480" cy="357187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/>
          <a:stretch>
            <a:fillRect/>
          </a:stretch>
        </p:blipFill>
        <p:spPr>
          <a:xfrm>
            <a:off x="395536" y="188640"/>
            <a:ext cx="8280920" cy="6192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89719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74169" y="3151509"/>
            <a:ext cx="2736304" cy="35898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t="15477"/>
          <a:stretch/>
        </p:blipFill>
        <p:spPr>
          <a:xfrm>
            <a:off x="-130333" y="2465512"/>
            <a:ext cx="4407732" cy="4392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Місце для вмісту 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116632"/>
            <a:ext cx="6682689" cy="4999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8240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642918"/>
            <a:ext cx="5786478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Використання пісочної терапії </a:t>
            </a:r>
            <a:endParaRPr lang="ru-RU" dirty="0"/>
          </a:p>
        </p:txBody>
      </p:sp>
      <p:pic>
        <p:nvPicPr>
          <p:cNvPr id="8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b="19316"/>
          <a:stretch>
            <a:fillRect/>
          </a:stretch>
        </p:blipFill>
        <p:spPr bwMode="auto">
          <a:xfrm>
            <a:off x="6643702" y="-214338"/>
            <a:ext cx="3095430" cy="300037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-14290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1428736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300037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4572008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5" name="Рисунок 1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2285992"/>
            <a:ext cx="4786346" cy="3857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Содержимое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Емоції  радості за допомогою пісочниці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642918"/>
            <a:ext cx="5786478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Використання пісочної терапії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8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b="19316"/>
          <a:stretch>
            <a:fillRect/>
          </a:stretch>
        </p:blipFill>
        <p:spPr bwMode="auto">
          <a:xfrm>
            <a:off x="6643702" y="-214338"/>
            <a:ext cx="3095430" cy="300037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-14290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1428736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300037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4572008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2" name="Содержимое 11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1714488"/>
            <a:ext cx="4014790" cy="3786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/>
          <p:nvPr/>
        </p:nvPicPr>
        <p:blipFill>
          <a:blip r:embed="rId5" cstate="print"/>
          <a:srcRect r="15695"/>
          <a:stretch>
            <a:fillRect/>
          </a:stretch>
        </p:blipFill>
        <p:spPr bwMode="auto">
          <a:xfrm>
            <a:off x="5072066" y="1000108"/>
            <a:ext cx="3429024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934" y="3714728"/>
            <a:ext cx="350046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5786478" cy="114300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Вправи із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розвитковим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матеріалом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b="19316"/>
          <a:stretch>
            <a:fillRect/>
          </a:stretch>
        </p:blipFill>
        <p:spPr bwMode="auto">
          <a:xfrm>
            <a:off x="6643702" y="-214338"/>
            <a:ext cx="3095430" cy="300037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-14290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1428736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300037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4572008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2" name="Содержимое 11" descr="C:\Users\Мария\AppData\Local\Microsoft\Windows\INetCache\Content.Word\IMG_2364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250837" y="2321139"/>
            <a:ext cx="4485449" cy="384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57364"/>
            <a:ext cx="4929222" cy="1143000"/>
          </a:xfrm>
        </p:spPr>
        <p:txBody>
          <a:bodyPr>
            <a:no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Яких рис характеру</a:t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хочу набути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b="19316"/>
          <a:stretch>
            <a:fillRect/>
          </a:stretch>
        </p:blipFill>
        <p:spPr bwMode="auto">
          <a:xfrm>
            <a:off x="6643702" y="-214338"/>
            <a:ext cx="3095430" cy="300037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-14290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1428736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300037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4572008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2" name="Содержимое 11" descr="C:\Users\Мария\AppData\Local\Microsoft\Windows\INetCache\Content.Word\IMG_2487.jpg"/>
          <p:cNvPicPr>
            <a:picLocks noGrp="1"/>
          </p:cNvPicPr>
          <p:nvPr>
            <p:ph idx="1"/>
          </p:nvPr>
        </p:nvPicPr>
        <p:blipFill>
          <a:blip r:embed="rId4" cstate="print"/>
          <a:srcRect r="10431"/>
          <a:stretch>
            <a:fillRect/>
          </a:stretch>
        </p:blipFill>
        <p:spPr bwMode="auto">
          <a:xfrm>
            <a:off x="714348" y="2786058"/>
            <a:ext cx="3571900" cy="3244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Мария\AppData\Local\Microsoft\Windows\INetCache\Content.Word\IMG_248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2571744"/>
            <a:ext cx="3357586" cy="2724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Мария\AppData\Local\Microsoft\Windows\INetCache\Content.Word\IMG_248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4000504"/>
            <a:ext cx="314327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581128" y="427038"/>
            <a:ext cx="578647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Виконання творчих вправ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4000496" y="1571612"/>
            <a:ext cx="492922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400" dirty="0" smtClean="0">
                <a:latin typeface="Times New Roman" pitchFamily="18" charset="0"/>
                <a:ea typeface="+mj-ea"/>
                <a:cs typeface="Times New Roman" pitchFamily="18" charset="0"/>
              </a:rPr>
              <a:t>Яблуко реальне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400" dirty="0" smtClean="0">
                <a:latin typeface="Times New Roman" pitchFamily="18" charset="0"/>
                <a:ea typeface="+mj-ea"/>
                <a:cs typeface="Times New Roman" pitchFamily="18" charset="0"/>
              </a:rPr>
              <a:t> і фантастичне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8229600" cy="1143000"/>
          </a:xfrm>
        </p:spPr>
        <p:txBody>
          <a:bodyPr>
            <a:noAutofit/>
          </a:bodyPr>
          <a:lstStyle/>
          <a:p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dirty="0"/>
              <a:t/>
            </a:r>
            <a:br>
              <a:rPr lang="uk-UA" sz="3200" dirty="0"/>
            </a:b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dirty="0"/>
              <a:t/>
            </a:r>
            <a:br>
              <a:rPr lang="uk-UA" sz="3200" dirty="0"/>
            </a:b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dirty="0"/>
              <a:t/>
            </a:r>
            <a:br>
              <a:rPr lang="uk-UA" sz="3200" dirty="0"/>
            </a:b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dirty="0"/>
              <a:t/>
            </a:r>
            <a:br>
              <a:rPr lang="uk-UA" sz="3200" dirty="0"/>
            </a:b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6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Корекційно-розвивальна робота</a:t>
            </a: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це система заходів, що дозволяють вирішувати завдання своєчасної допомоги дітям, які зазнають труднощі у навчанні і шкільній адаптації.</a:t>
            </a:r>
            <a:b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dirty="0"/>
              <a:t/>
            </a:r>
            <a:br>
              <a:rPr lang="uk-UA" sz="3200" dirty="0"/>
            </a:b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13684328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785794"/>
            <a:ext cx="5786478" cy="631844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Робота з картками</a:t>
            </a:r>
            <a:endParaRPr lang="ru-RU" dirty="0"/>
          </a:p>
        </p:txBody>
      </p:sp>
      <p:pic>
        <p:nvPicPr>
          <p:cNvPr id="8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b="19316"/>
          <a:stretch>
            <a:fillRect/>
          </a:stretch>
        </p:blipFill>
        <p:spPr bwMode="auto">
          <a:xfrm>
            <a:off x="6643702" y="-214338"/>
            <a:ext cx="3095430" cy="300037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-14290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1428736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300037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4572008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2" name="Рисунок 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2500306"/>
            <a:ext cx="3632674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Содержимое 5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2428868"/>
            <a:ext cx="3500462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785794"/>
            <a:ext cx="5786478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Робота з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ножницями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Моторика рук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8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b="19316"/>
          <a:stretch>
            <a:fillRect/>
          </a:stretch>
        </p:blipFill>
        <p:spPr bwMode="auto">
          <a:xfrm>
            <a:off x="6643702" y="-214338"/>
            <a:ext cx="3095430" cy="300037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-14290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1428736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300037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4572008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2" name="Рисунок 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714488"/>
            <a:ext cx="4929222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2500306"/>
            <a:ext cx="353377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5786478" cy="1143000"/>
          </a:xfrm>
        </p:spPr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Робота з наочність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b="19316"/>
          <a:stretch>
            <a:fillRect/>
          </a:stretch>
        </p:blipFill>
        <p:spPr bwMode="auto">
          <a:xfrm>
            <a:off x="6643702" y="-214338"/>
            <a:ext cx="3095430" cy="300037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-14290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1428736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300037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4572008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2" name="Содержимое 11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482907" y="2660837"/>
            <a:ext cx="3857652" cy="4108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428736"/>
            <a:ext cx="400049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5786478" cy="1143000"/>
          </a:xfrm>
        </p:spPr>
        <p:txBody>
          <a:bodyPr>
            <a:noAutofit/>
          </a:bodyPr>
          <a:lstStyle/>
          <a:p>
            <a:r>
              <a:rPr lang="uk-UA" sz="4800" dirty="0" smtClean="0">
                <a:latin typeface="Times New Roman" pitchFamily="18" charset="0"/>
                <a:cs typeface="Times New Roman" pitchFamily="18" charset="0"/>
              </a:rPr>
              <a:t>Робота з конструктором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b="19316"/>
          <a:stretch>
            <a:fillRect/>
          </a:stretch>
        </p:blipFill>
        <p:spPr bwMode="auto">
          <a:xfrm>
            <a:off x="6643702" y="-214338"/>
            <a:ext cx="3095430" cy="300037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-14290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1428736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300037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4572008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2" name="Содержимое 11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496"/>
            <a:ext cx="4093825" cy="3350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785926"/>
            <a:ext cx="4000528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714356"/>
            <a:ext cx="5786478" cy="1143000"/>
          </a:xfrm>
        </p:spPr>
        <p:txBody>
          <a:bodyPr>
            <a:no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Складання новорічної ялинки за допомогою мозаїки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b="19316"/>
          <a:stretch>
            <a:fillRect/>
          </a:stretch>
        </p:blipFill>
        <p:spPr bwMode="auto">
          <a:xfrm>
            <a:off x="6643702" y="-214338"/>
            <a:ext cx="3095430" cy="300037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-14290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1428736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300037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4572008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2" name="Содержимое 11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2786058"/>
            <a:ext cx="4286280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822032" y="2821777"/>
            <a:ext cx="3429024" cy="2928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1071546"/>
            <a:ext cx="5786478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Казка 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« Семеро поросят»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за допомогою пальчикового театру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b="19316"/>
          <a:stretch>
            <a:fillRect/>
          </a:stretch>
        </p:blipFill>
        <p:spPr bwMode="auto">
          <a:xfrm>
            <a:off x="6643702" y="-214338"/>
            <a:ext cx="3095430" cy="300037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-14290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1428736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300037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4572008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2" name="Содержимое 11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2714620"/>
            <a:ext cx="4286280" cy="3452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2500306"/>
            <a:ext cx="3643338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601786"/>
            <a:ext cx="5786478" cy="2797172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Бажаю Вам миру, гармонії, здоров'я та Божого </a:t>
            </a:r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благословіння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5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5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5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5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5400" b="1" dirty="0" smtClean="0">
                <a:latin typeface="Times New Roman" pitchFamily="18" charset="0"/>
                <a:cs typeface="Times New Roman" pitchFamily="18" charset="0"/>
              </a:rPr>
              <a:t>Дякую всім за увагу!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b="19316"/>
          <a:stretch>
            <a:fillRect/>
          </a:stretch>
        </p:blipFill>
        <p:spPr bwMode="auto">
          <a:xfrm>
            <a:off x="6643702" y="-214338"/>
            <a:ext cx="3095430" cy="300037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-14290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1428736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300037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4572008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556048" y="1754186"/>
            <a:ext cx="5786478" cy="2797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95536" y="548680"/>
            <a:ext cx="82296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 розвивальних занять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спрямована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поліпшення процесів розвитку дитини і соціалізації дитини, послаблення або подолання психофізичних вад учнів у процесі навчання і виховання з метою максимально можливого розвитку їхньої особистості та підготовки до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самостійного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Допомогти  дитині розвивати, покращувати психічні процеси(пам’ять, увагу), виправляти дефекти у мовленні ( звуки), адаптація в соціумі …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60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95536" y="404664"/>
            <a:ext cx="8229600" cy="452596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uk-UA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Корекційно-розвиткові заняття 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проводять після уроків.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Тривалість занять: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Індивідуальні – 20-25хв;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Групові – (3-4 учня) 30-40хв.</a:t>
            </a:r>
          </a:p>
          <a:p>
            <a:pPr marL="0" indent="0">
              <a:lnSpc>
                <a:spcPct val="150000"/>
              </a:lnSpc>
              <a:buNone/>
            </a:pPr>
            <a:endParaRPr lang="uk-U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948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Обсяг корекційно-</a:t>
            </a:r>
            <a:r>
              <a:rPr lang="uk-UA" dirty="0" err="1" smtClean="0"/>
              <a:t>розвиткових</a:t>
            </a:r>
            <a:r>
              <a:rPr lang="uk-UA" dirty="0" smtClean="0"/>
              <a:t> занять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3-5 годин – з порушення опорно-рухового апарату, з ЗПР, зі зниженим зором та слухом, з легким інтелектуальним порушенням;</a:t>
            </a:r>
          </a:p>
          <a:p>
            <a:r>
              <a:rPr lang="uk-UA" dirty="0" smtClean="0"/>
              <a:t>5-8 годин – для сліпих, глухих, з тяжким порушенням мовлення, аутизм і інші тяжкі порушення.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18537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11560" y="548680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Корекційні заняття мають надаватися відповідно до висновку ІРЦ та програми розвитку дитини з ООП.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Корекційні заняття будуються на відповідній програмі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00256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00" y="2245922"/>
            <a:ext cx="6858048" cy="1470025"/>
          </a:xfrm>
        </p:spPr>
        <p:txBody>
          <a:bodyPr>
            <a:normAutofit fontScale="90000"/>
          </a:bodyPr>
          <a:lstStyle/>
          <a:p>
            <a:pPr algn="l"/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   </a:t>
            </a:r>
            <a:br>
              <a:rPr lang="uk-UA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 Корекційно-розвивальні заняття. Напрям        “ корекція розвитку”. </a:t>
            </a:r>
            <a:r>
              <a:rPr lang="uk-UA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dirty="0">
                <a:latin typeface="Times New Roman" pitchFamily="18" charset="0"/>
                <a:cs typeface="Times New Roman" pitchFamily="18" charset="0"/>
              </a:rPr>
            </a:b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На ці заняття складається календарний план за програмою ( “корекція розвитку” 1-4 кл автор </a:t>
            </a:r>
            <a:r>
              <a:rPr lang="uk-UA" sz="4000" dirty="0" err="1" smtClean="0">
                <a:latin typeface="Times New Roman" pitchFamily="18" charset="0"/>
                <a:cs typeface="Times New Roman" pitchFamily="18" charset="0"/>
              </a:rPr>
              <a:t>Сах</a:t>
            </a: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, “ корекція розвитку” 5-9 кл автори </a:t>
            </a:r>
            <a:r>
              <a:rPr lang="uk-UA" sz="4000" dirty="0" err="1" smtClean="0">
                <a:latin typeface="Times New Roman" pitchFamily="18" charset="0"/>
                <a:cs typeface="Times New Roman" pitchFamily="18" charset="0"/>
              </a:rPr>
              <a:t>Сах</a:t>
            </a: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4000" dirty="0" err="1" smtClean="0">
                <a:latin typeface="Times New Roman" pitchFamily="18" charset="0"/>
                <a:cs typeface="Times New Roman" pitchFamily="18" charset="0"/>
              </a:rPr>
              <a:t>Логвінова</a:t>
            </a: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).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b="19316"/>
          <a:stretch>
            <a:fillRect/>
          </a:stretch>
        </p:blipFill>
        <p:spPr bwMode="auto">
          <a:xfrm>
            <a:off x="7286644" y="-142899"/>
            <a:ext cx="2285985" cy="221578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1000099" cy="3571876"/>
          </a:xfrm>
          <a:prstGeom prst="rect">
            <a:avLst/>
          </a:prstGeom>
          <a:noFill/>
        </p:spPr>
      </p:pic>
      <p:pic>
        <p:nvPicPr>
          <p:cNvPr id="6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3286125"/>
            <a:ext cx="1000099" cy="357187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5852" y="2214554"/>
            <a:ext cx="6286544" cy="1470025"/>
          </a:xfrm>
        </p:spPr>
        <p:txBody>
          <a:bodyPr>
            <a:normAutofit fontScale="90000"/>
          </a:bodyPr>
          <a:lstStyle/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На корекційні години складається договір по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семестрово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акт подається кожного місяця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де вказується  кількість проведених годин.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b="19316"/>
          <a:stretch>
            <a:fillRect/>
          </a:stretch>
        </p:blipFill>
        <p:spPr bwMode="auto">
          <a:xfrm>
            <a:off x="7000892" y="-142899"/>
            <a:ext cx="2571737" cy="249276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1357289" cy="3571876"/>
          </a:xfrm>
          <a:prstGeom prst="rect">
            <a:avLst/>
          </a:prstGeom>
          <a:noFill/>
        </p:spPr>
      </p:pic>
      <p:pic>
        <p:nvPicPr>
          <p:cNvPr id="6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3286125"/>
            <a:ext cx="1357289" cy="35718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3108" y="2214554"/>
            <a:ext cx="4886332" cy="1470025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Розвивальні заняття я побудувала за такою структурою:</a:t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1. Привітання</a:t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2.Психологічна розминка</a:t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3. Виконання вправ</a:t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4.Релаксація</a:t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5.Рефлексія</a:t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6.Прощання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1714479" cy="3571876"/>
          </a:xfrm>
          <a:prstGeom prst="rect">
            <a:avLst/>
          </a:prstGeom>
          <a:noFill/>
        </p:spPr>
      </p:pic>
      <p:pic>
        <p:nvPicPr>
          <p:cNvPr id="6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3286125"/>
            <a:ext cx="1714480" cy="35718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7</Template>
  <TotalTime>826</TotalTime>
  <Words>225</Words>
  <Application>Microsoft Office PowerPoint</Application>
  <PresentationFormat>Екран (4:3)</PresentationFormat>
  <Paragraphs>38</Paragraphs>
  <Slides>26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26</vt:i4>
      </vt:variant>
    </vt:vector>
  </HeadingPairs>
  <TitlesOfParts>
    <vt:vector size="30" baseType="lpstr">
      <vt:lpstr>Arial</vt:lpstr>
      <vt:lpstr>Calibri</vt:lpstr>
      <vt:lpstr>Times New Roman</vt:lpstr>
      <vt:lpstr>7</vt:lpstr>
      <vt:lpstr>Корекційно-розвиткова робота   в інклюзивному навчанні</vt:lpstr>
      <vt:lpstr>         Корекційно-розвивальна робота – це система заходів, що дозволяють вирішувати завдання своєчасної допомоги дітям, які зазнають труднощі у навчанні і шкільній адаптації.  </vt:lpstr>
      <vt:lpstr>Презентація PowerPoint</vt:lpstr>
      <vt:lpstr>Презентація PowerPoint</vt:lpstr>
      <vt:lpstr>Обсяг корекційно-розвиткових занять</vt:lpstr>
      <vt:lpstr>Презентація PowerPoint</vt:lpstr>
      <vt:lpstr>     Корекційно-розвивальні заняття. Напрям        “ корекція розвитку”.  На ці заняття складається календарний план за програмою ( “корекція розвитку” 1-4 кл автор Сах, “ корекція розвитку” 5-9 кл автори Сах, Логвінова). </vt:lpstr>
      <vt:lpstr>   На корекційні години складається договір по семестрово, акт подається кожного місяця де вказується  кількість проведених годин. </vt:lpstr>
      <vt:lpstr>Розвивальні заняття я побудувала за такою структурою: 1. Привітання 2.Психологічна розминка 3. Виконання вправ 4.Релаксація 5.Рефлексія 6.Прощання</vt:lpstr>
      <vt:lpstr>1.Привітання.   – Сонечко встало іде новий день і я вам скажу Добрий день!  - Сьогодні новий день настав і я  скажу вам Добрий день! Нехай цей день почнеться з доброти хай буде більше теплоти.</vt:lpstr>
      <vt:lpstr>2.Психологічна розминка.(зняття емоційного напруження)  - Що ти бачиш за вікном?  - Який сьогодні у тебе настрій?</vt:lpstr>
      <vt:lpstr>3.Виконання вправ  ( основна частина)  Виконуються вправи відповідно до теми заняття( робота з зошитом, наочність, різні розвивальні засоби, творчі вправи…)</vt:lpstr>
      <vt:lpstr>4.Релаксація ( вправи на розслаблення, зняття напруження)   5.Рефлексія (закріплення те що робили на занятті)   6. Прощання (ось прийшов прощальний час, все було у нас гаразд, все зуміли все змогли, допобачення й пішли)</vt:lpstr>
      <vt:lpstr>Презентація PowerPoint</vt:lpstr>
      <vt:lpstr>Презентація PowerPoint</vt:lpstr>
      <vt:lpstr>Використання пісочної терапії </vt:lpstr>
      <vt:lpstr>Використання пісочної терапії </vt:lpstr>
      <vt:lpstr>Вправи із розвитковим матеріалом</vt:lpstr>
      <vt:lpstr>Яких рис характеру  хочу набути</vt:lpstr>
      <vt:lpstr> Робота з картками</vt:lpstr>
      <vt:lpstr>Робота з ножницями. Моторика рук </vt:lpstr>
      <vt:lpstr>Робота з наочність</vt:lpstr>
      <vt:lpstr>Робота з конструктором</vt:lpstr>
      <vt:lpstr>Складання новорічної ялинки за допомогою мозаїки</vt:lpstr>
      <vt:lpstr>Казка  « Семеро поросят»  за допомогою пальчикового театру </vt:lpstr>
      <vt:lpstr> Бажаю Вам миру, гармонії, здоров'я та Божого благословіння.   Дякую всім за увагу!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Корекційно-розвивальні заняття в інклюзивному навчанні</dc:title>
  <dc:creator>Admin</dc:creator>
  <cp:lastModifiedBy>user</cp:lastModifiedBy>
  <cp:revision>25</cp:revision>
  <dcterms:created xsi:type="dcterms:W3CDTF">2019-04-11T17:29:53Z</dcterms:created>
  <dcterms:modified xsi:type="dcterms:W3CDTF">2023-04-20T06:43:09Z</dcterms:modified>
</cp:coreProperties>
</file>