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5" r:id="rId6"/>
    <p:sldId id="269" r:id="rId7"/>
    <p:sldId id="270" r:id="rId8"/>
    <p:sldId id="271" r:id="rId9"/>
    <p:sldId id="266" r:id="rId10"/>
    <p:sldId id="272" r:id="rId11"/>
    <p:sldId id="275" r:id="rId12"/>
    <p:sldId id="276" r:id="rId13"/>
    <p:sldId id="277" r:id="rId14"/>
    <p:sldId id="278" r:id="rId15"/>
    <p:sldId id="279" r:id="rId16"/>
    <p:sldId id="274" r:id="rId17"/>
    <p:sldId id="273" r:id="rId18"/>
    <p:sldId id="258" r:id="rId19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>
        <p:scale>
          <a:sx n="90" d="100"/>
          <a:sy n="90" d="100"/>
        </p:scale>
        <p:origin x="144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F255DA-C352-4297-974C-D4560891414B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6D2FAF-4BCA-490F-A2F2-EA2F9052291E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1594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416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ПРИМІТКА. Щоб змінити зображення на цьому слайді, виділіть зображення та видаліть його. Потім клацніть піктограму зображення в покажчику місця заповнення, щоб вставити своє зображення.</a:t>
            </a:r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025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577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ПРИМІТКА. Щоб змінити зображення на цьому слайді, виділіть зображення та видаліть його. Потім клацніть піктограму зображення в покажчику місця заповнення, щоб вставити своє зображення.</a:t>
            </a:r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41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643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68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ображення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7" name="Полілінія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7" name="Місце для тексту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8" name="Полілінія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9" name="Місце для зображення 1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20" name="Місце для тексту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ображення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0"/>
            <a:ext cx="12188952" cy="685628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7" name="Полілінія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8" name="Полілінія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9" name="Місце для зображення 1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2" name="Полілінія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" name="Місце для зображення 1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7" name="Місце для тексту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’ять зображен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8" name="Полілінія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9" name="Місце для зображення 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0" name="Полілінія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1" name="Місце для зображення 10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2" name="Полілінія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" name="Місце для зображення 1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4" name="Полілінія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20" name="Полілінія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1" name="Місце для зображення 20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B82BB-EDB5-4034-8482-4D3B3AA777EB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2C15F3-0535-41F0-9B50-CFA182AE86D3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54DE3-B161-4A34-B1CF-AA8563359778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42D1B-28E8-40FA-B38E-F277A4DB241A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904EA0-A327-40F4-82E3-ED11061B16A4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8062F-4E7D-4CEB-B962-49BCA982D57D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9A64A0-13FA-47CD-9774-505A2420D2E7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909A9-7F9E-4250-8A38-A47C593C9A25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ілінія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2" name="Місце для зображення 11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8ED8D-B3DB-48B9-B071-10121AB7D09A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E209538-7D36-4933-9B92-CBF16E0E7244}" type="datetime1">
              <a:rPr lang="uk-UA" smtClean="0"/>
              <a:t>20.04.2023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zavdnz.mcfr.ua/npd-doc.aspx?npmid=94&amp;npid=399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783632" y="533400"/>
            <a:ext cx="6512768" cy="2967608"/>
          </a:xfrm>
        </p:spPr>
        <p:txBody>
          <a:bodyPr rtlCol="0"/>
          <a:lstStyle/>
          <a:p>
            <a:pPr algn="ctr"/>
            <a:r>
              <a:rPr lang="uk-UA" dirty="0" smtClean="0"/>
              <a:t>Особливості </a:t>
            </a:r>
            <a:r>
              <a:rPr lang="uk-UA" dirty="0"/>
              <a:t>інклюзивного </a:t>
            </a:r>
            <a:r>
              <a:rPr lang="uk-UA" dirty="0" smtClean="0"/>
              <a:t>навчання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 та створення інклюзивного середовища</a:t>
            </a: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5375920" y="4725144"/>
            <a:ext cx="3600400" cy="1152128"/>
          </a:xfrm>
        </p:spPr>
        <p:txBody>
          <a:bodyPr rtlCol="0">
            <a:normAutofit fontScale="55000" lnSpcReduction="20000"/>
          </a:bodyPr>
          <a:lstStyle/>
          <a:p>
            <a:pPr algn="r" rtl="0"/>
            <a:r>
              <a:rPr lang="uk-UA" sz="2500" b="1" dirty="0" smtClean="0"/>
              <a:t>Підготувала </a:t>
            </a:r>
          </a:p>
          <a:p>
            <a:pPr algn="r" rtl="0"/>
            <a:r>
              <a:rPr lang="uk-UA" sz="2500" b="1" dirty="0"/>
              <a:t>в</a:t>
            </a:r>
            <a:r>
              <a:rPr lang="uk-UA" sz="2500" b="1" dirty="0" smtClean="0"/>
              <a:t>читель історії</a:t>
            </a:r>
          </a:p>
          <a:p>
            <a:pPr algn="r" rtl="0"/>
            <a:r>
              <a:rPr lang="uk-UA" sz="2500" b="1" dirty="0" err="1" smtClean="0"/>
              <a:t>Кисорицького</a:t>
            </a:r>
            <a:r>
              <a:rPr lang="uk-UA" sz="2500" b="1" dirty="0" smtClean="0"/>
              <a:t> ліцею</a:t>
            </a:r>
          </a:p>
          <a:p>
            <a:pPr algn="r" rtl="0"/>
            <a:r>
              <a:rPr lang="uk-UA" sz="2500" b="1" dirty="0" smtClean="0"/>
              <a:t>Пахнюк С.М.</a:t>
            </a:r>
          </a:p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9184" y="1268413"/>
            <a:ext cx="11523133" cy="5256212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altLang="ru-RU" sz="2400" b="0">
                <a:latin typeface="Times New Roman" pitchFamily="18" charset="0"/>
                <a:cs typeface="Arial" charset="0"/>
              </a:rPr>
              <a:t>Подолати психологічний бар'єр, усвідомити, що такі діти мають рівні можливості вчитися разом з усіма.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>
                <a:latin typeface="Times New Roman" pitchFamily="18" charset="0"/>
                <a:cs typeface="Arial" charset="0"/>
              </a:rPr>
              <a:t>Застосовувати особистісно орієнтовані методи навчання з урахуванням індивідуальних особливостей дітей з ООП.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>
                <a:latin typeface="Times New Roman" pitchFamily="18" charset="0"/>
                <a:cs typeface="Arial" charset="0"/>
              </a:rPr>
              <a:t>Застосовувати стимулюючу систему оцінювання навчальних досягнень учнів.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>
                <a:latin typeface="Times New Roman" pitchFamily="18" charset="0"/>
                <a:cs typeface="Arial" charset="0"/>
              </a:rPr>
              <a:t>Прагнути допомогти дитині з ООП відчути себе частиною колективу.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>
                <a:latin typeface="Times New Roman" pitchFamily="18" charset="0"/>
                <a:cs typeface="Arial" charset="0"/>
              </a:rPr>
              <a:t>Створювати позитивну атмосферу в класному колективі.</a:t>
            </a:r>
          </a:p>
        </p:txBody>
      </p:sp>
      <p:sp>
        <p:nvSpPr>
          <p:cNvPr id="2" name="Прямоугольник с двумя скругленными противолежащими углами 4"/>
          <p:cNvSpPr/>
          <p:nvPr/>
        </p:nvSpPr>
        <p:spPr>
          <a:xfrm>
            <a:off x="0" y="188913"/>
            <a:ext cx="12192000" cy="863600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для </a:t>
            </a:r>
            <a:r>
              <a:rPr lang="uk-UA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 суспільних дисциплін, </a:t>
            </a:r>
            <a:r>
              <a:rPr lang="uk-UA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працюють у класі з інклюзивною формою навчання</a:t>
            </a:r>
          </a:p>
        </p:txBody>
      </p:sp>
      <p:sp>
        <p:nvSpPr>
          <p:cNvPr id="3" name="Прямоугольник с двумя скругленными противолежащими углами 4"/>
          <p:cNvSpPr/>
          <p:nvPr/>
        </p:nvSpPr>
        <p:spPr>
          <a:xfrm>
            <a:off x="239184" y="1268413"/>
            <a:ext cx="11523133" cy="5256212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altLang="ru-RU" sz="2400" b="0" dirty="0">
                <a:latin typeface="Times New Roman" pitchFamily="18" charset="0"/>
                <a:cs typeface="Arial" charset="0"/>
              </a:rPr>
              <a:t>Подолати психологічний бар'єр, усвідомити, що такі діти мають рівні можливості вчитися разом з усіма.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 dirty="0">
                <a:latin typeface="Times New Roman" pitchFamily="18" charset="0"/>
                <a:cs typeface="Arial" charset="0"/>
              </a:rPr>
              <a:t>Застосовувати </a:t>
            </a:r>
            <a:r>
              <a:rPr lang="uk-UA" altLang="ru-RU" sz="2400" b="0" dirty="0" err="1">
                <a:latin typeface="Times New Roman" pitchFamily="18" charset="0"/>
                <a:cs typeface="Arial" charset="0"/>
              </a:rPr>
              <a:t>особистісно</a:t>
            </a:r>
            <a:r>
              <a:rPr lang="uk-UA" altLang="ru-RU" sz="2400" b="0" dirty="0">
                <a:latin typeface="Times New Roman" pitchFamily="18" charset="0"/>
                <a:cs typeface="Arial" charset="0"/>
              </a:rPr>
              <a:t> орієнтовані методи навчання з урахуванням індивідуальних особливостей дітей з ООП.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 dirty="0">
                <a:latin typeface="Times New Roman" pitchFamily="18" charset="0"/>
                <a:cs typeface="Arial" charset="0"/>
              </a:rPr>
              <a:t>Застосовувати стимулюючу систему оцінювання навчальних досягнень учнів.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 dirty="0">
                <a:latin typeface="Times New Roman" pitchFamily="18" charset="0"/>
                <a:cs typeface="Arial" charset="0"/>
              </a:rPr>
              <a:t>Прагнути допомогти дитині з ООП відчути себе частиною колективу.</a:t>
            </a:r>
          </a:p>
          <a:p>
            <a:pPr>
              <a:buFont typeface="Wingdings" pitchFamily="2" charset="2"/>
              <a:buChar char="Ø"/>
            </a:pPr>
            <a:r>
              <a:rPr lang="uk-UA" altLang="ru-RU" sz="2400" b="0" dirty="0">
                <a:latin typeface="Times New Roman" pitchFamily="18" charset="0"/>
                <a:cs typeface="Arial" charset="0"/>
              </a:rPr>
              <a:t>Створювати позитивну атмосферу в класному колективі.</a:t>
            </a:r>
          </a:p>
        </p:txBody>
      </p:sp>
    </p:spTree>
    <p:extLst>
      <p:ext uri="{BB962C8B-B14F-4D97-AF65-F5344CB8AC3E}">
        <p14:creationId xmlns:p14="http://schemas.microsoft.com/office/powerpoint/2010/main" val="4067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1031016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Практикуємо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скаффолдинг</a:t>
            </a:r>
            <a: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вдасться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 Але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06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620689"/>
            <a:ext cx="11103024" cy="41044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прямою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й непрямою, не адресною: «Увесь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так складно,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жести,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велика сила.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ніяковіє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занять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ООП,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зчитує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скажімо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«рука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картинки,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піктограми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ВАЖЛИВО!!!  А 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жодному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-675456"/>
            <a:ext cx="9108504" cy="2808312"/>
          </a:xfrm>
        </p:spPr>
        <p:txBody>
          <a:bodyPr rtlCol="0"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 smtClean="0">
                <a:solidFill>
                  <a:srgbClr val="FF0000"/>
                </a:solidFill>
              </a:rPr>
              <a:t>Дієві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 err="1">
                <a:solidFill>
                  <a:srgbClr val="FF0000"/>
                </a:solidFill>
              </a:rPr>
              <a:t>поради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</a:rPr>
              <a:t>що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 err="1">
                <a:solidFill>
                  <a:srgbClr val="FF0000"/>
                </a:solidFill>
              </a:rPr>
              <a:t>стосуються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</a:rPr>
              <a:t>самоорганізації</a:t>
            </a:r>
            <a:r>
              <a:rPr lang="uk-UA" sz="2400" dirty="0" smtClean="0">
                <a:solidFill>
                  <a:srgbClr val="FF0000"/>
                </a:solidFill>
              </a:rPr>
              <a:t>  </a:t>
            </a:r>
            <a:r>
              <a:rPr lang="ru-RU" sz="2400" b="1" dirty="0">
                <a:solidFill>
                  <a:srgbClr val="FF0000"/>
                </a:solidFill>
              </a:rPr>
              <a:t>та </a:t>
            </a:r>
            <a:r>
              <a:rPr lang="ru-RU" sz="2400" b="1" dirty="0" err="1">
                <a:solidFill>
                  <a:srgbClr val="FF0000"/>
                </a:solidFill>
              </a:rPr>
              <a:t>переорієнтації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вчителя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який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працює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інклюзивному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класі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55440" y="1916832"/>
            <a:ext cx="9612560" cy="3388593"/>
          </a:xfrm>
        </p:spPr>
        <p:txBody>
          <a:bodyPr rtlCol="0">
            <a:normAutofit fontScale="62500" lnSpcReduction="20000"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Почніть</a:t>
            </a:r>
            <a:r>
              <a:rPr lang="ru-RU" b="1" dirty="0"/>
              <a:t> з себе, </a:t>
            </a:r>
            <a:r>
              <a:rPr lang="ru-RU" b="1" dirty="0" err="1"/>
              <a:t>змінюйтесь</a:t>
            </a:r>
            <a:r>
              <a:rPr lang="ru-RU" b="1" dirty="0"/>
              <a:t> </a:t>
            </a:r>
            <a:r>
              <a:rPr lang="ru-RU" b="1" dirty="0" err="1" smtClean="0"/>
              <a:t>поступово</a:t>
            </a:r>
            <a:r>
              <a:rPr lang="ru-RU" dirty="0" err="1"/>
              <a:t>.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/>
              <a:t>заклопотаних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думки про </a:t>
            </a:r>
            <a:r>
              <a:rPr lang="ru-RU" dirty="0" err="1"/>
              <a:t>прийняття</a:t>
            </a:r>
            <a:r>
              <a:rPr lang="ru-RU" dirty="0"/>
              <a:t> абсолютно нового способу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тривожні</a:t>
            </a:r>
            <a:r>
              <a:rPr lang="ru-RU" dirty="0"/>
              <a:t>. Але все не так страшно,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за один </a:t>
            </a:r>
            <a:r>
              <a:rPr lang="ru-RU" dirty="0" smtClean="0"/>
              <a:t>раз. </a:t>
            </a:r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звикли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білою</a:t>
            </a:r>
            <a:r>
              <a:rPr lang="ru-RU" dirty="0"/>
              <a:t> </a:t>
            </a:r>
            <a:r>
              <a:rPr lang="ru-RU" dirty="0" err="1"/>
              <a:t>крейдою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чорним</a:t>
            </a:r>
            <a:r>
              <a:rPr lang="ru-RU" dirty="0"/>
              <a:t> маркером для </a:t>
            </a:r>
            <a:r>
              <a:rPr lang="ru-RU" dirty="0" err="1"/>
              <a:t>записів</a:t>
            </a:r>
            <a:r>
              <a:rPr lang="ru-RU" dirty="0"/>
              <a:t> на </a:t>
            </a:r>
            <a:r>
              <a:rPr lang="ru-RU" dirty="0" err="1"/>
              <a:t>дошці</a:t>
            </a:r>
            <a:r>
              <a:rPr lang="ru-RU" dirty="0"/>
              <a:t>. А </a:t>
            </a:r>
            <a:r>
              <a:rPr lang="ru-RU" dirty="0" err="1"/>
              <a:t>наступного</a:t>
            </a:r>
            <a:r>
              <a:rPr lang="ru-RU" dirty="0"/>
              <a:t> разу </a:t>
            </a:r>
            <a:r>
              <a:rPr lang="ru-RU" dirty="0" err="1"/>
              <a:t>візьміть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правило і у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роздаткового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</a:t>
            </a:r>
            <a:r>
              <a:rPr lang="ru-RU" dirty="0" err="1"/>
              <a:t>Колір</a:t>
            </a:r>
            <a:r>
              <a:rPr lang="ru-RU" dirty="0"/>
              <a:t>, шрифт,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, </a:t>
            </a:r>
            <a:r>
              <a:rPr lang="ru-RU" dirty="0" err="1"/>
              <a:t>ілюстрації</a:t>
            </a:r>
            <a:r>
              <a:rPr lang="ru-RU" dirty="0"/>
              <a:t> —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.</a:t>
            </a:r>
          </a:p>
          <a:p>
            <a:r>
              <a:rPr lang="ru-RU" b="1" dirty="0"/>
              <a:t>2. </a:t>
            </a:r>
            <a:r>
              <a:rPr lang="ru-RU" b="1" dirty="0" err="1"/>
              <a:t>Займайтесь</a:t>
            </a:r>
            <a:r>
              <a:rPr lang="ru-RU" b="1" dirty="0"/>
              <a:t> </a:t>
            </a:r>
            <a:r>
              <a:rPr lang="ru-RU" b="1" dirty="0" err="1" smtClean="0"/>
              <a:t>самоосвітою</a:t>
            </a:r>
            <a:r>
              <a:rPr lang="ru-RU" dirty="0" smtClean="0"/>
              <a:t>. </a:t>
            </a:r>
            <a:r>
              <a:rPr lang="ru-RU" dirty="0" err="1" smtClean="0"/>
              <a:t>Ні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завелика</a:t>
            </a:r>
            <a:r>
              <a:rPr lang="ru-RU" dirty="0"/>
              <a:t> </a:t>
            </a:r>
            <a:r>
              <a:rPr lang="ru-RU" dirty="0" err="1"/>
              <a:t>вимога</a:t>
            </a:r>
            <a:r>
              <a:rPr lang="ru-RU" dirty="0"/>
              <a:t> до </a:t>
            </a:r>
            <a:r>
              <a:rPr lang="ru-RU" dirty="0" err="1"/>
              <a:t>вчителя</a:t>
            </a:r>
            <a:r>
              <a:rPr lang="ru-RU" dirty="0"/>
              <a:t>. Коли є </a:t>
            </a:r>
            <a:r>
              <a:rPr lang="ru-RU" dirty="0" err="1"/>
              <a:t>можливість</a:t>
            </a:r>
            <a:r>
              <a:rPr lang="ru-RU" dirty="0"/>
              <a:t>, </a:t>
            </a:r>
            <a:r>
              <a:rPr lang="ru-RU" dirty="0" err="1"/>
              <a:t>відвідуйте</a:t>
            </a:r>
            <a:r>
              <a:rPr lang="ru-RU" dirty="0"/>
              <a:t> </a:t>
            </a:r>
            <a:r>
              <a:rPr lang="ru-RU" dirty="0" err="1"/>
              <a:t>профільні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, </a:t>
            </a:r>
            <a:r>
              <a:rPr lang="ru-RU" dirty="0" err="1"/>
              <a:t>слухайте</a:t>
            </a:r>
            <a:r>
              <a:rPr lang="ru-RU" dirty="0"/>
              <a:t> </a:t>
            </a:r>
            <a:r>
              <a:rPr lang="ru-RU" dirty="0" err="1"/>
              <a:t>вебінари</a:t>
            </a:r>
            <a:r>
              <a:rPr lang="ru-RU" dirty="0"/>
              <a:t>, </a:t>
            </a:r>
            <a:r>
              <a:rPr lang="ru-RU" dirty="0" err="1"/>
              <a:t>вивчайте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та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гідному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r>
              <a:rPr lang="ru-RU" dirty="0" err="1"/>
              <a:t>Сплануйте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час </a:t>
            </a:r>
            <a:r>
              <a:rPr lang="ru-RU" dirty="0" err="1"/>
              <a:t>належним</a:t>
            </a:r>
            <a:r>
              <a:rPr lang="ru-RU" dirty="0"/>
              <a:t> чином для </a:t>
            </a:r>
            <a:r>
              <a:rPr lang="ru-RU" dirty="0" err="1"/>
              <a:t>цього</a:t>
            </a:r>
            <a:r>
              <a:rPr lang="ru-RU" dirty="0"/>
              <a:t>.</a:t>
            </a:r>
          </a:p>
          <a:p>
            <a:r>
              <a:rPr lang="ru-RU" b="1" dirty="0"/>
              <a:t>3. </a:t>
            </a:r>
            <a:r>
              <a:rPr lang="ru-RU" b="1" dirty="0" err="1"/>
              <a:t>Створіть</a:t>
            </a:r>
            <a:r>
              <a:rPr lang="ru-RU" b="1" dirty="0"/>
              <a:t> </a:t>
            </a:r>
            <a:r>
              <a:rPr lang="ru-RU" b="1" dirty="0" err="1"/>
              <a:t>окрему</a:t>
            </a:r>
            <a:r>
              <a:rPr lang="ru-RU" b="1" dirty="0"/>
              <a:t> теку для </a:t>
            </a:r>
            <a:r>
              <a:rPr lang="ru-RU" b="1" dirty="0" err="1" smtClean="0"/>
              <a:t>ідей</a:t>
            </a:r>
            <a:r>
              <a:rPr lang="ru-RU" dirty="0" err="1"/>
              <a:t>.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,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збирайте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марна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, рано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звернетесь</a:t>
            </a:r>
            <a:r>
              <a:rPr lang="ru-RU" dirty="0"/>
              <a:t> до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надбання</a:t>
            </a:r>
            <a:r>
              <a:rPr lang="ru-RU" dirty="0"/>
              <a:t>.</a:t>
            </a:r>
          </a:p>
          <a:p>
            <a:r>
              <a:rPr lang="ru-RU" b="1" dirty="0"/>
              <a:t>4. </a:t>
            </a:r>
            <a:r>
              <a:rPr lang="ru-RU" b="1" dirty="0" err="1"/>
              <a:t>Доповніть</a:t>
            </a:r>
            <a:r>
              <a:rPr lang="ru-RU" b="1" dirty="0"/>
              <a:t> </a:t>
            </a:r>
            <a:r>
              <a:rPr lang="ru-RU" b="1" dirty="0" err="1"/>
              <a:t>свій</a:t>
            </a:r>
            <a:r>
              <a:rPr lang="ru-RU" b="1" dirty="0"/>
              <a:t> </a:t>
            </a:r>
            <a:r>
              <a:rPr lang="ru-RU" b="1" dirty="0" err="1"/>
              <a:t>навчальний</a:t>
            </a:r>
            <a:r>
              <a:rPr lang="ru-RU" b="1" dirty="0"/>
              <a:t> </a:t>
            </a:r>
            <a:r>
              <a:rPr lang="ru-RU" b="1" dirty="0" err="1" smtClean="0"/>
              <a:t>план</a:t>
            </a:r>
            <a:r>
              <a:rPr lang="ru-RU" dirty="0" err="1"/>
              <a:t>.</a:t>
            </a:r>
            <a:r>
              <a:rPr lang="ru-RU" dirty="0" err="1" smtClean="0"/>
              <a:t>Переконайтесь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ваш </a:t>
            </a:r>
            <a:r>
              <a:rPr lang="ru-RU" dirty="0" err="1"/>
              <a:t>навчальний</a:t>
            </a:r>
            <a:r>
              <a:rPr lang="ru-RU" dirty="0"/>
              <a:t> план </a:t>
            </a:r>
            <a:r>
              <a:rPr lang="ru-RU" dirty="0" err="1"/>
              <a:t>має</a:t>
            </a:r>
            <a:r>
              <a:rPr lang="ru-RU" dirty="0"/>
              <a:t> не </a:t>
            </a:r>
            <a:r>
              <a:rPr lang="ru-RU" dirty="0" err="1"/>
              <a:t>однобічний</a:t>
            </a:r>
            <a:r>
              <a:rPr lang="ru-RU" dirty="0"/>
              <a:t> характер, а </a:t>
            </a:r>
            <a:r>
              <a:rPr lang="ru-RU" dirty="0" err="1"/>
              <a:t>враховує</a:t>
            </a:r>
            <a:r>
              <a:rPr lang="ru-RU" dirty="0"/>
              <a:t> методики,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прийнятні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b="1" dirty="0"/>
              <a:t>5. </a:t>
            </a:r>
            <a:r>
              <a:rPr lang="ru-RU" b="1" dirty="0" err="1"/>
              <a:t>Працюйте</a:t>
            </a:r>
            <a:r>
              <a:rPr lang="ru-RU" b="1" dirty="0"/>
              <a:t> </a:t>
            </a:r>
            <a:r>
              <a:rPr lang="ru-RU" b="1" dirty="0" err="1"/>
              <a:t>спільно</a:t>
            </a:r>
            <a:r>
              <a:rPr lang="ru-RU" b="1" dirty="0"/>
              <a:t> з </a:t>
            </a:r>
            <a:r>
              <a:rPr lang="ru-RU" b="1" dirty="0" err="1"/>
              <a:t>колегами</a:t>
            </a:r>
            <a:r>
              <a:rPr lang="ru-RU" b="1" dirty="0"/>
              <a:t>, </a:t>
            </a:r>
            <a:r>
              <a:rPr lang="ru-RU" b="1" dirty="0" err="1" smtClean="0"/>
              <a:t>керівництвом</a:t>
            </a:r>
            <a:r>
              <a:rPr lang="ru-RU" dirty="0" smtClean="0"/>
              <a:t>. Лише </a:t>
            </a:r>
            <a:r>
              <a:rPr lang="ru-RU" dirty="0"/>
              <a:t>разом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шкільну</a:t>
            </a:r>
            <a:r>
              <a:rPr lang="ru-RU" dirty="0"/>
              <a:t> культуру. </a:t>
            </a:r>
            <a:r>
              <a:rPr lang="ru-RU" dirty="0" err="1"/>
              <a:t>Ініціативи</a:t>
            </a:r>
            <a:r>
              <a:rPr lang="ru-RU" dirty="0"/>
              <a:t> з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інклюзивних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підтримуватися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У такому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знайдеться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реалізовуватимуться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і </a:t>
            </a:r>
            <a:r>
              <a:rPr lang="ru-RU" dirty="0" err="1"/>
              <a:t>загалом</a:t>
            </a:r>
            <a:r>
              <a:rPr lang="ru-RU" dirty="0"/>
              <a:t>, буде </a:t>
            </a:r>
            <a:r>
              <a:rPr lang="ru-RU" dirty="0" err="1"/>
              <a:t>більш</a:t>
            </a:r>
            <a:r>
              <a:rPr lang="ru-RU" dirty="0"/>
              <a:t> комфортно </a:t>
            </a:r>
            <a:r>
              <a:rPr lang="ru-RU" dirty="0" err="1"/>
              <a:t>працювати</a:t>
            </a:r>
            <a:r>
              <a:rPr lang="ru-RU" dirty="0"/>
              <a:t>.</a:t>
            </a:r>
          </a:p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464" y="1052736"/>
            <a:ext cx="9396536" cy="3600400"/>
          </a:xfrm>
        </p:spPr>
        <p:txBody>
          <a:bodyPr>
            <a:noAutofit/>
          </a:bodyPr>
          <a:lstStyle/>
          <a:p>
            <a:r>
              <a:rPr lang="ru-RU" sz="1100" b="1" dirty="0">
                <a:latin typeface="+mj-lt"/>
              </a:rPr>
              <a:t>6. </a:t>
            </a:r>
            <a:r>
              <a:rPr lang="ru-RU" sz="1100" b="1" dirty="0" err="1">
                <a:latin typeface="+mj-lt"/>
              </a:rPr>
              <a:t>Дотримуйтесь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певних</a:t>
            </a:r>
            <a:r>
              <a:rPr lang="ru-RU" sz="1100" b="1" dirty="0">
                <a:latin typeface="+mj-lt"/>
              </a:rPr>
              <a:t> правил </a:t>
            </a:r>
            <a:r>
              <a:rPr lang="ru-RU" sz="1100" b="1" dirty="0" err="1">
                <a:latin typeface="+mj-lt"/>
              </a:rPr>
              <a:t>від</a:t>
            </a:r>
            <a:r>
              <a:rPr lang="ru-RU" sz="1100" b="1" dirty="0">
                <a:latin typeface="+mj-lt"/>
              </a:rPr>
              <a:t> початку до </a:t>
            </a:r>
            <a:r>
              <a:rPr lang="ru-RU" sz="1100" b="1" dirty="0" err="1">
                <a:latin typeface="+mj-lt"/>
              </a:rPr>
              <a:t>кінця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 smtClean="0">
                <a:latin typeface="+mj-lt"/>
              </a:rPr>
              <a:t>року</a:t>
            </a:r>
            <a:r>
              <a:rPr lang="ru-RU" sz="1100" dirty="0" err="1">
                <a:latin typeface="+mj-lt"/>
              </a:rPr>
              <a:t>.</a:t>
            </a:r>
            <a:r>
              <a:rPr lang="ru-RU" sz="1100" dirty="0" err="1" smtClean="0">
                <a:latin typeface="+mj-lt"/>
              </a:rPr>
              <a:t>І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мова</a:t>
            </a:r>
            <a:r>
              <a:rPr lang="ru-RU" sz="1100" dirty="0">
                <a:latin typeface="+mj-lt"/>
              </a:rPr>
              <a:t> не про </a:t>
            </a:r>
            <a:r>
              <a:rPr lang="ru-RU" sz="1100" dirty="0" err="1">
                <a:latin typeface="+mj-lt"/>
              </a:rPr>
              <a:t>дисципліну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класі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Працюючи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особливими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дітьми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використовуйте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озвучені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раніше</a:t>
            </a:r>
            <a:r>
              <a:rPr lang="ru-RU" sz="1100" dirty="0">
                <a:latin typeface="+mj-lt"/>
              </a:rPr>
              <a:t> правила, </a:t>
            </a:r>
            <a:r>
              <a:rPr lang="ru-RU" sz="1100" dirty="0" err="1">
                <a:latin typeface="+mj-lt"/>
              </a:rPr>
              <a:t>адже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передбачуваний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клас</a:t>
            </a:r>
            <a:r>
              <a:rPr lang="ru-RU" sz="1100" dirty="0">
                <a:latin typeface="+mj-lt"/>
              </a:rPr>
              <a:t> для них – </a:t>
            </a:r>
            <a:r>
              <a:rPr lang="ru-RU" sz="1100" dirty="0" err="1">
                <a:latin typeface="+mj-lt"/>
              </a:rPr>
              <a:t>безпечний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прихисток</a:t>
            </a:r>
            <a:r>
              <a:rPr lang="ru-RU" sz="1100" dirty="0">
                <a:latin typeface="+mj-lt"/>
              </a:rPr>
              <a:t>, картина, </a:t>
            </a:r>
            <a:r>
              <a:rPr lang="ru-RU" sz="1100" dirty="0" err="1">
                <a:latin typeface="+mj-lt"/>
              </a:rPr>
              <a:t>що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вписується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їх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уявлення</a:t>
            </a:r>
            <a:r>
              <a:rPr lang="ru-RU" sz="1100" dirty="0">
                <a:latin typeface="+mj-lt"/>
              </a:rPr>
              <a:t> про </a:t>
            </a:r>
            <a:r>
              <a:rPr lang="ru-RU" sz="1100" dirty="0" err="1">
                <a:latin typeface="+mj-lt"/>
              </a:rPr>
              <a:t>життя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місце</a:t>
            </a:r>
            <a:r>
              <a:rPr lang="ru-RU" sz="1100" dirty="0">
                <a:latin typeface="+mj-lt"/>
              </a:rPr>
              <a:t>, де вони </a:t>
            </a:r>
            <a:r>
              <a:rPr lang="ru-RU" sz="1100" dirty="0" err="1">
                <a:latin typeface="+mj-lt"/>
              </a:rPr>
              <a:t>знають</a:t>
            </a:r>
            <a:r>
              <a:rPr lang="ru-RU" sz="1100" dirty="0">
                <a:latin typeface="+mj-lt"/>
              </a:rPr>
              <a:t>, як </a:t>
            </a:r>
            <a:r>
              <a:rPr lang="ru-RU" sz="1100" dirty="0" err="1">
                <a:latin typeface="+mj-lt"/>
              </a:rPr>
              <a:t>поводитись</a:t>
            </a:r>
            <a:r>
              <a:rPr lang="ru-RU" sz="1100" dirty="0">
                <a:latin typeface="+mj-lt"/>
              </a:rPr>
              <a:t>, та </a:t>
            </a:r>
            <a:r>
              <a:rPr lang="ru-RU" sz="1100" dirty="0" err="1">
                <a:latin typeface="+mj-lt"/>
              </a:rPr>
              <a:t>що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може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спричинити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порушення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Зрештою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це</a:t>
            </a:r>
            <a:r>
              <a:rPr lang="ru-RU" sz="1100" dirty="0">
                <a:latin typeface="+mj-lt"/>
              </a:rPr>
              <a:t> стане вашим стилем </a:t>
            </a:r>
            <a:r>
              <a:rPr lang="ru-RU" sz="1100" dirty="0" err="1">
                <a:latin typeface="+mj-lt"/>
              </a:rPr>
              <a:t>викладання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b="1" dirty="0">
                <a:latin typeface="+mj-lt"/>
              </a:rPr>
              <a:t>7. Пробуйте </a:t>
            </a:r>
            <a:r>
              <a:rPr lang="ru-RU" sz="1100" b="1" dirty="0" err="1">
                <a:latin typeface="+mj-lt"/>
              </a:rPr>
              <a:t>різноманітні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варіанти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подачі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інформації</a:t>
            </a:r>
            <a:r>
              <a:rPr lang="ru-RU" sz="1100" b="1" dirty="0">
                <a:latin typeface="+mj-lt"/>
              </a:rPr>
              <a:t>, в тому </a:t>
            </a:r>
            <a:r>
              <a:rPr lang="ru-RU" sz="1100" b="1" dirty="0" err="1">
                <a:latin typeface="+mj-lt"/>
              </a:rPr>
              <a:t>числі</a:t>
            </a:r>
            <a:r>
              <a:rPr lang="ru-RU" sz="1100" b="1" dirty="0">
                <a:latin typeface="+mj-lt"/>
              </a:rPr>
              <a:t> й </a:t>
            </a:r>
            <a:r>
              <a:rPr lang="ru-RU" sz="1100" b="1" dirty="0" err="1">
                <a:latin typeface="+mj-lt"/>
              </a:rPr>
              <a:t>презентації</a:t>
            </a:r>
            <a:r>
              <a:rPr lang="ru-RU" sz="1100" b="1" dirty="0">
                <a:latin typeface="+mj-lt"/>
              </a:rPr>
              <a:t> в </a:t>
            </a:r>
            <a:r>
              <a:rPr lang="ru-RU" sz="1100" b="1" dirty="0" err="1" smtClean="0">
                <a:latin typeface="+mj-lt"/>
              </a:rPr>
              <a:t>PowerPoint</a:t>
            </a:r>
            <a:r>
              <a:rPr lang="ru-RU" sz="1100" dirty="0" err="1">
                <a:latin typeface="+mj-lt"/>
              </a:rPr>
              <a:t>.</a:t>
            </a:r>
            <a:r>
              <a:rPr lang="ru-RU" sz="1100" dirty="0" err="1" smtClean="0">
                <a:latin typeface="+mj-lt"/>
              </a:rPr>
              <a:t>Це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урізноманітнить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процес</a:t>
            </a:r>
            <a:r>
              <a:rPr lang="ru-RU" sz="1100" dirty="0">
                <a:latin typeface="+mj-lt"/>
              </a:rPr>
              <a:t>, а для </a:t>
            </a:r>
            <a:r>
              <a:rPr lang="ru-RU" sz="1100" dirty="0" err="1">
                <a:latin typeface="+mj-lt"/>
              </a:rPr>
              <a:t>дітей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вадами</a:t>
            </a:r>
            <a:r>
              <a:rPr lang="ru-RU" sz="1100" dirty="0">
                <a:latin typeface="+mj-lt"/>
              </a:rPr>
              <a:t> слуху – прекрасна </a:t>
            </a:r>
            <a:r>
              <a:rPr lang="ru-RU" sz="1100" dirty="0" err="1">
                <a:latin typeface="+mj-lt"/>
              </a:rPr>
              <a:t>можливість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бачити</a:t>
            </a:r>
            <a:r>
              <a:rPr lang="ru-RU" sz="1100" dirty="0">
                <a:latin typeface="+mj-lt"/>
              </a:rPr>
              <a:t> перед </a:t>
            </a:r>
            <a:r>
              <a:rPr lang="ru-RU" sz="1100" dirty="0" err="1">
                <a:latin typeface="+mj-lt"/>
              </a:rPr>
              <a:t>очима</a:t>
            </a:r>
            <a:r>
              <a:rPr lang="ru-RU" sz="1100" dirty="0">
                <a:latin typeface="+mj-lt"/>
              </a:rPr>
              <a:t> текст, </a:t>
            </a:r>
            <a:r>
              <a:rPr lang="ru-RU" sz="1100" dirty="0" err="1">
                <a:latin typeface="+mj-lt"/>
              </a:rPr>
              <a:t>щоб</a:t>
            </a:r>
            <a:r>
              <a:rPr lang="ru-RU" sz="1100" dirty="0">
                <a:latin typeface="+mj-lt"/>
              </a:rPr>
              <a:t> не </a:t>
            </a:r>
            <a:r>
              <a:rPr lang="ru-RU" sz="1100" dirty="0" err="1">
                <a:latin typeface="+mj-lt"/>
              </a:rPr>
              <a:t>пропустити</a:t>
            </a:r>
            <a:r>
              <a:rPr lang="ru-RU" sz="1100" dirty="0">
                <a:latin typeface="+mj-lt"/>
              </a:rPr>
              <a:t> критично </a:t>
            </a:r>
            <a:r>
              <a:rPr lang="ru-RU" sz="1100" dirty="0" err="1">
                <a:latin typeface="+mj-lt"/>
              </a:rPr>
              <a:t>важливі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деталі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b="1" dirty="0">
                <a:latin typeface="+mj-lt"/>
              </a:rPr>
              <a:t>8. </a:t>
            </a:r>
            <a:r>
              <a:rPr lang="ru-RU" sz="1100" b="1" dirty="0" err="1">
                <a:latin typeface="+mj-lt"/>
              </a:rPr>
              <a:t>Використовуйте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спеціальні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шрифти</a:t>
            </a:r>
            <a:r>
              <a:rPr lang="ru-RU" sz="1100" b="1" dirty="0">
                <a:latin typeface="+mj-lt"/>
              </a:rPr>
              <a:t>, </a:t>
            </a:r>
            <a:r>
              <a:rPr lang="ru-RU" sz="1100" b="1" dirty="0" err="1">
                <a:latin typeface="+mj-lt"/>
              </a:rPr>
              <a:t>готуючи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роздаткові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матеріали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чи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 smtClean="0">
                <a:latin typeface="+mj-lt"/>
              </a:rPr>
              <a:t>презентації</a:t>
            </a:r>
            <a:r>
              <a:rPr lang="ru-RU" sz="1100" dirty="0" err="1">
                <a:latin typeface="+mj-lt"/>
              </a:rPr>
              <a:t>.</a:t>
            </a:r>
            <a:r>
              <a:rPr lang="ru-RU" sz="1100" dirty="0" err="1" smtClean="0">
                <a:latin typeface="+mj-lt"/>
              </a:rPr>
              <a:t>Якщо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у </a:t>
            </a:r>
            <a:r>
              <a:rPr lang="ru-RU" sz="1100" dirty="0" err="1">
                <a:latin typeface="+mj-lt"/>
              </a:rPr>
              <a:t>вашому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класі</a:t>
            </a:r>
            <a:r>
              <a:rPr lang="ru-RU" sz="1100" dirty="0">
                <a:latin typeface="+mj-lt"/>
              </a:rPr>
              <a:t> є </a:t>
            </a:r>
            <a:r>
              <a:rPr lang="ru-RU" sz="1100" dirty="0" err="1">
                <a:latin typeface="+mj-lt"/>
              </a:rPr>
              <a:t>діти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дислексією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різними</a:t>
            </a:r>
            <a:r>
              <a:rPr lang="ru-RU" sz="1100" dirty="0">
                <a:latin typeface="+mj-lt"/>
              </a:rPr>
              <a:t> типами </a:t>
            </a:r>
            <a:r>
              <a:rPr lang="ru-RU" sz="1100" dirty="0" err="1">
                <a:latin typeface="+mj-lt"/>
              </a:rPr>
              <a:t>інвалідності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привчіть</a:t>
            </a:r>
            <a:r>
              <a:rPr lang="ru-RU" sz="1100" dirty="0">
                <a:latin typeface="+mj-lt"/>
              </a:rPr>
              <a:t> себе </a:t>
            </a:r>
            <a:r>
              <a:rPr lang="ru-RU" sz="1100" dirty="0" err="1">
                <a:latin typeface="+mj-lt"/>
              </a:rPr>
              <a:t>використовувати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спеціальні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шрифти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більшість</a:t>
            </a:r>
            <a:r>
              <a:rPr lang="ru-RU" sz="1100" dirty="0">
                <a:latin typeface="+mj-lt"/>
              </a:rPr>
              <a:t> з них </a:t>
            </a:r>
            <a:r>
              <a:rPr lang="ru-RU" sz="1100" dirty="0" err="1">
                <a:latin typeface="+mj-lt"/>
              </a:rPr>
              <a:t>безкоштовна</a:t>
            </a:r>
            <a:r>
              <a:rPr lang="ru-RU" sz="1100" dirty="0">
                <a:latin typeface="+mj-lt"/>
              </a:rPr>
              <a:t> і </a:t>
            </a:r>
            <a:r>
              <a:rPr lang="ru-RU" sz="1100" dirty="0" err="1">
                <a:latin typeface="+mj-lt"/>
              </a:rPr>
              <a:t>адаптована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використання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кириличному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письмі</a:t>
            </a:r>
            <a:r>
              <a:rPr lang="ru-RU" sz="1100" dirty="0">
                <a:latin typeface="+mj-lt"/>
              </a:rPr>
              <a:t>: </a:t>
            </a:r>
            <a:r>
              <a:rPr lang="ru-RU" sz="1100" dirty="0" err="1">
                <a:latin typeface="+mj-lt"/>
              </a:rPr>
              <a:t>Comic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Sans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Ariel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Trebuchet</a:t>
            </a:r>
            <a:r>
              <a:rPr lang="ru-RU" sz="1100" dirty="0">
                <a:latin typeface="+mj-lt"/>
              </a:rPr>
              <a:t> MS, </a:t>
            </a:r>
            <a:r>
              <a:rPr lang="ru-RU" sz="1100" dirty="0" err="1">
                <a:latin typeface="+mj-lt"/>
              </a:rPr>
              <a:t>Myriad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Pro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Geneva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Також</a:t>
            </a:r>
            <a:r>
              <a:rPr lang="ru-RU" sz="1100" dirty="0">
                <a:latin typeface="+mj-lt"/>
              </a:rPr>
              <a:t> не </a:t>
            </a:r>
            <a:r>
              <a:rPr lang="ru-RU" sz="1100" dirty="0" err="1">
                <a:latin typeface="+mj-lt"/>
              </a:rPr>
              <a:t>використовуйте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занадто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яскравий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білий</a:t>
            </a:r>
            <a:r>
              <a:rPr lang="ru-RU" sz="1100" dirty="0">
                <a:latin typeface="+mj-lt"/>
              </a:rPr>
              <a:t> фон, </a:t>
            </a:r>
            <a:r>
              <a:rPr lang="ru-RU" sz="1100" dirty="0" err="1">
                <a:latin typeface="+mj-lt"/>
              </a:rPr>
              <a:t>віддайте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перевагу</a:t>
            </a:r>
            <a:r>
              <a:rPr lang="ru-RU" sz="1100" dirty="0">
                <a:latin typeface="+mj-lt"/>
              </a:rPr>
              <a:t> кремовому </a:t>
            </a:r>
            <a:r>
              <a:rPr lang="ru-RU" sz="1100" dirty="0" err="1">
                <a:latin typeface="+mj-lt"/>
              </a:rPr>
              <a:t>чи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подібним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Це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суттєво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полегшить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життя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дітям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адже</a:t>
            </a:r>
            <a:r>
              <a:rPr lang="ru-RU" sz="1100" dirty="0">
                <a:latin typeface="+mj-lt"/>
              </a:rPr>
              <a:t> вони </a:t>
            </a:r>
            <a:r>
              <a:rPr lang="ru-RU" sz="1100" dirty="0" err="1">
                <a:latin typeface="+mj-lt"/>
              </a:rPr>
              <a:t>зможуть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читати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сприймати</a:t>
            </a:r>
            <a:r>
              <a:rPr lang="ru-RU" sz="1100" dirty="0">
                <a:latin typeface="+mj-lt"/>
              </a:rPr>
              <a:t> текст.</a:t>
            </a:r>
          </a:p>
          <a:p>
            <a:r>
              <a:rPr lang="ru-RU" sz="1100" b="1" dirty="0">
                <a:latin typeface="+mj-lt"/>
              </a:rPr>
              <a:t>9. </a:t>
            </a:r>
            <a:r>
              <a:rPr lang="ru-RU" sz="1100" b="1" dirty="0" err="1">
                <a:latin typeface="+mj-lt"/>
              </a:rPr>
              <a:t>Пропонуйте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проектну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 smtClean="0">
                <a:latin typeface="+mj-lt"/>
              </a:rPr>
              <a:t>роботу</a:t>
            </a:r>
            <a:r>
              <a:rPr lang="ru-RU" sz="1100" dirty="0" err="1">
                <a:latin typeface="+mj-lt"/>
              </a:rPr>
              <a:t>.</a:t>
            </a:r>
            <a:r>
              <a:rPr lang="ru-RU" sz="1100" dirty="0" err="1" smtClean="0">
                <a:latin typeface="+mj-lt"/>
              </a:rPr>
              <a:t>Це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прекрасний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спосіб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можливість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учням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проявити</a:t>
            </a:r>
            <a:r>
              <a:rPr lang="ru-RU" sz="1100" dirty="0">
                <a:latin typeface="+mj-lt"/>
              </a:rPr>
              <a:t> себе, </a:t>
            </a:r>
            <a:r>
              <a:rPr lang="ru-RU" sz="1100" dirty="0" err="1">
                <a:latin typeface="+mj-lt"/>
              </a:rPr>
              <a:t>пишатися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новими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знаннями</a:t>
            </a:r>
            <a:r>
              <a:rPr lang="ru-RU" sz="1100" dirty="0">
                <a:latin typeface="+mj-lt"/>
              </a:rPr>
              <a:t> та шансом </a:t>
            </a:r>
            <a:r>
              <a:rPr lang="ru-RU" sz="1100" dirty="0" err="1">
                <a:latin typeface="+mj-lt"/>
              </a:rPr>
              <a:t>втілити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їх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життя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Залиште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місце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творчості</a:t>
            </a:r>
            <a:r>
              <a:rPr lang="ru-RU" sz="1100" dirty="0">
                <a:latin typeface="+mj-lt"/>
              </a:rPr>
              <a:t> у кожному </a:t>
            </a:r>
            <a:r>
              <a:rPr lang="ru-RU" sz="1100" dirty="0" err="1">
                <a:latin typeface="+mj-lt"/>
              </a:rPr>
              <a:t>проекті</a:t>
            </a:r>
            <a:r>
              <a:rPr lang="ru-RU" sz="1100" dirty="0">
                <a:latin typeface="+mj-lt"/>
              </a:rPr>
              <a:t>, не треба </a:t>
            </a:r>
            <a:r>
              <a:rPr lang="ru-RU" sz="1100" dirty="0" err="1">
                <a:latin typeface="+mj-lt"/>
              </a:rPr>
              <a:t>давати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всім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однакове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завдання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Врахуйте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особливості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можливості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кожної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щоб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зрештою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розкрити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сильні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сторони</a:t>
            </a:r>
            <a:r>
              <a:rPr lang="ru-RU" sz="1100" dirty="0">
                <a:latin typeface="+mj-lt"/>
              </a:rPr>
              <a:t> школяра. </a:t>
            </a:r>
            <a:r>
              <a:rPr lang="ru-RU" sz="1100" dirty="0" err="1">
                <a:latin typeface="+mj-lt"/>
              </a:rPr>
              <a:t>Додатковий</a:t>
            </a:r>
            <a:r>
              <a:rPr lang="ru-RU" sz="1100" dirty="0">
                <a:latin typeface="+mj-lt"/>
              </a:rPr>
              <a:t> бонус – вам не </a:t>
            </a:r>
            <a:r>
              <a:rPr lang="ru-RU" sz="1100" dirty="0" err="1">
                <a:latin typeface="+mj-lt"/>
              </a:rPr>
              <a:t>потрібно</a:t>
            </a:r>
            <a:r>
              <a:rPr lang="ru-RU" sz="1100" dirty="0">
                <a:latin typeface="+mj-lt"/>
              </a:rPr>
              <a:t> буде </a:t>
            </a:r>
            <a:r>
              <a:rPr lang="ru-RU" sz="1100" dirty="0" err="1">
                <a:latin typeface="+mj-lt"/>
              </a:rPr>
              <a:t>аналізувати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однаково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виконаний</a:t>
            </a:r>
            <a:r>
              <a:rPr lang="ru-RU" sz="1100" dirty="0">
                <a:latin typeface="+mj-lt"/>
              </a:rPr>
              <a:t> проект, </a:t>
            </a:r>
            <a:r>
              <a:rPr lang="ru-RU" sz="1100" dirty="0" err="1">
                <a:latin typeface="+mj-lt"/>
              </a:rPr>
              <a:t>адже</a:t>
            </a:r>
            <a:r>
              <a:rPr lang="ru-RU" sz="1100" dirty="0">
                <a:latin typeface="+mj-lt"/>
              </a:rPr>
              <a:t> у кожного буде своя </a:t>
            </a:r>
            <a:r>
              <a:rPr lang="ru-RU" sz="1100" dirty="0" err="1">
                <a:latin typeface="+mj-lt"/>
              </a:rPr>
              <a:t>родзинка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b="1" dirty="0">
                <a:latin typeface="+mj-lt"/>
              </a:rPr>
              <a:t>10. </a:t>
            </a:r>
            <a:r>
              <a:rPr lang="ru-RU" sz="1100" b="1" dirty="0" err="1">
                <a:latin typeface="+mj-lt"/>
              </a:rPr>
              <a:t>Впроваджуйте</a:t>
            </a:r>
            <a:r>
              <a:rPr lang="ru-RU" sz="1100" b="1" dirty="0">
                <a:latin typeface="+mj-lt"/>
              </a:rPr>
              <a:t> практику партнерства та практикуйте роботу у </a:t>
            </a:r>
            <a:r>
              <a:rPr lang="ru-RU" sz="1100" b="1" dirty="0" err="1" smtClean="0">
                <a:latin typeface="+mj-lt"/>
              </a:rPr>
              <a:t>групах</a:t>
            </a:r>
            <a:r>
              <a:rPr lang="ru-RU" sz="1100" dirty="0" err="1" smtClean="0">
                <a:latin typeface="+mj-lt"/>
              </a:rPr>
              <a:t>.єЦе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варто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зробити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аби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контактували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допомагали</a:t>
            </a:r>
            <a:r>
              <a:rPr lang="ru-RU" sz="1100" dirty="0">
                <a:latin typeface="+mj-lt"/>
              </a:rPr>
              <a:t> один одному. </a:t>
            </a:r>
            <a:r>
              <a:rPr lang="ru-RU" sz="1100" dirty="0" err="1">
                <a:latin typeface="+mj-lt"/>
              </a:rPr>
              <a:t>Подібна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взаємодія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руйнує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безліч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непотрібних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стереотипів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Спробуйте</a:t>
            </a:r>
            <a:r>
              <a:rPr lang="ru-RU" sz="1100" dirty="0">
                <a:latin typeface="+mj-lt"/>
              </a:rPr>
              <a:t> часто </a:t>
            </a:r>
            <a:r>
              <a:rPr lang="ru-RU" sz="1100" dirty="0" err="1">
                <a:latin typeface="+mj-lt"/>
              </a:rPr>
              <a:t>міняти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групи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щоб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була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змога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попрацювати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більшою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кількістю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дітей</a:t>
            </a:r>
            <a:r>
              <a:rPr lang="ru-RU" sz="1100" dirty="0">
                <a:latin typeface="+mj-lt"/>
              </a:rPr>
              <a:t>, а не з 3-4 </a:t>
            </a:r>
            <a:r>
              <a:rPr lang="ru-RU" sz="1100" dirty="0" err="1">
                <a:latin typeface="+mj-lt"/>
              </a:rPr>
              <a:t>найактивнішими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учнями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b="1" dirty="0">
                <a:latin typeface="+mj-lt"/>
              </a:rPr>
              <a:t>11. </a:t>
            </a:r>
            <a:r>
              <a:rPr lang="ru-RU" sz="1100" b="1" dirty="0" err="1">
                <a:latin typeface="+mj-lt"/>
              </a:rPr>
              <a:t>Навчіться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використовувати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сильні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сторони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 smtClean="0">
                <a:latin typeface="+mj-lt"/>
              </a:rPr>
              <a:t>учнів</a:t>
            </a:r>
            <a:r>
              <a:rPr lang="ru-RU" sz="1100" dirty="0" err="1">
                <a:latin typeface="+mj-lt"/>
              </a:rPr>
              <a:t>.</a:t>
            </a:r>
            <a:r>
              <a:rPr lang="ru-RU" sz="1100" dirty="0" err="1" smtClean="0">
                <a:latin typeface="+mj-lt"/>
              </a:rPr>
              <a:t>Кожен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вчитель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усвідомлює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</a:t>
            </a:r>
            <a:r>
              <a:rPr lang="ru-RU" sz="1100" dirty="0">
                <a:latin typeface="+mj-lt"/>
              </a:rPr>
              <a:t> не </a:t>
            </a:r>
            <a:r>
              <a:rPr lang="ru-RU" sz="1100" dirty="0" err="1">
                <a:latin typeface="+mj-lt"/>
              </a:rPr>
              <a:t>всі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школярі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навчаються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однаково</a:t>
            </a:r>
            <a:r>
              <a:rPr lang="ru-RU" sz="1100" dirty="0">
                <a:latin typeface="+mj-lt"/>
              </a:rPr>
              <a:t>. Тому </a:t>
            </a:r>
            <a:r>
              <a:rPr lang="ru-RU" sz="1100" dirty="0" err="1">
                <a:latin typeface="+mj-lt"/>
              </a:rPr>
              <a:t>використовуйте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різні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способи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подачі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інформації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різноманітні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рівні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складності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перевірочних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завдань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щоб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всі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учні</a:t>
            </a:r>
            <a:r>
              <a:rPr lang="ru-RU" sz="1100" dirty="0">
                <a:latin typeface="+mj-lt"/>
              </a:rPr>
              <a:t> могли </a:t>
            </a:r>
            <a:r>
              <a:rPr lang="ru-RU" sz="1100" dirty="0" err="1">
                <a:latin typeface="+mj-lt"/>
              </a:rPr>
              <a:t>проявити</a:t>
            </a:r>
            <a:r>
              <a:rPr lang="ru-RU" sz="1100" dirty="0">
                <a:latin typeface="+mj-lt"/>
              </a:rPr>
              <a:t> себе та </a:t>
            </a:r>
            <a:r>
              <a:rPr lang="ru-RU" sz="1100" dirty="0" err="1">
                <a:latin typeface="+mj-lt"/>
              </a:rPr>
              <a:t>якнайкраще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зрозуміти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матеріал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b="1" dirty="0">
                <a:latin typeface="+mj-lt"/>
              </a:rPr>
              <a:t>12. </a:t>
            </a:r>
            <a:r>
              <a:rPr lang="ru-RU" sz="1100" b="1" dirty="0" err="1">
                <a:latin typeface="+mj-lt"/>
              </a:rPr>
              <a:t>Враховуйте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можливості</a:t>
            </a:r>
            <a:r>
              <a:rPr lang="ru-RU" sz="1100" b="1" dirty="0">
                <a:latin typeface="+mj-lt"/>
              </a:rPr>
              <a:t> кожного, </a:t>
            </a:r>
            <a:r>
              <a:rPr lang="ru-RU" sz="1100" b="1" dirty="0" err="1">
                <a:latin typeface="+mj-lt"/>
              </a:rPr>
              <a:t>готуючи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>
                <a:latin typeface="+mj-lt"/>
              </a:rPr>
              <a:t>домашнє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 err="1" smtClean="0">
                <a:latin typeface="+mj-lt"/>
              </a:rPr>
              <a:t>завдання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Здається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</a:t>
            </a:r>
            <a:r>
              <a:rPr lang="ru-RU" sz="1100" dirty="0">
                <a:latin typeface="+mj-lt"/>
              </a:rPr>
              <a:t> все </a:t>
            </a:r>
            <a:r>
              <a:rPr lang="ru-RU" sz="1100" dirty="0" err="1">
                <a:latin typeface="+mj-lt"/>
              </a:rPr>
              <a:t>зробили</a:t>
            </a:r>
            <a:r>
              <a:rPr lang="ru-RU" sz="1100" dirty="0">
                <a:latin typeface="+mj-lt"/>
              </a:rPr>
              <a:t> правильно, а </a:t>
            </a:r>
            <a:r>
              <a:rPr lang="ru-RU" sz="1100" dirty="0" err="1">
                <a:latin typeface="+mj-lt"/>
              </a:rPr>
              <a:t>учень</a:t>
            </a:r>
            <a:r>
              <a:rPr lang="ru-RU" sz="1100" dirty="0">
                <a:latin typeface="+mj-lt"/>
              </a:rPr>
              <a:t> не </a:t>
            </a:r>
            <a:r>
              <a:rPr lang="ru-RU" sz="1100" dirty="0" err="1">
                <a:latin typeface="+mj-lt"/>
              </a:rPr>
              <a:t>виконав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домашнє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завдання</a:t>
            </a:r>
            <a:r>
              <a:rPr lang="ru-RU" sz="1100" dirty="0">
                <a:latin typeface="+mj-lt"/>
              </a:rPr>
              <a:t>? Не думайте, </a:t>
            </a:r>
            <a:r>
              <a:rPr lang="ru-RU" sz="1100" dirty="0" err="1">
                <a:latin typeface="+mj-lt"/>
              </a:rPr>
              <a:t>що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це</a:t>
            </a:r>
            <a:r>
              <a:rPr lang="ru-RU" sz="1100" dirty="0">
                <a:latin typeface="+mj-lt"/>
              </a:rPr>
              <a:t> через </a:t>
            </a:r>
            <a:r>
              <a:rPr lang="ru-RU" sz="1100" dirty="0" err="1">
                <a:latin typeface="+mj-lt"/>
              </a:rPr>
              <a:t>лінь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можливо</a:t>
            </a:r>
            <a:r>
              <a:rPr lang="ru-RU" sz="1100" dirty="0">
                <a:latin typeface="+mj-lt"/>
              </a:rPr>
              <a:t>, робота </a:t>
            </a:r>
            <a:r>
              <a:rPr lang="ru-RU" sz="1100" dirty="0" err="1">
                <a:latin typeface="+mj-lt"/>
              </a:rPr>
              <a:t>недостатньо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адаптована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такої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Перегляньте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свій</a:t>
            </a:r>
            <a:r>
              <a:rPr lang="ru-RU" sz="1100" dirty="0">
                <a:latin typeface="+mj-lt"/>
              </a:rPr>
              <a:t> алгоритм </a:t>
            </a:r>
            <a:r>
              <a:rPr lang="ru-RU" sz="1100" dirty="0" err="1">
                <a:latin typeface="+mj-lt"/>
              </a:rPr>
              <a:t>підготовки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можливо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інколи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доцільно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відмовитись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від</a:t>
            </a:r>
            <a:r>
              <a:rPr lang="ru-RU" sz="1100" dirty="0">
                <a:latin typeface="+mj-lt"/>
              </a:rPr>
              <a:t> «</a:t>
            </a:r>
            <a:r>
              <a:rPr lang="ru-RU" sz="1100" dirty="0" err="1">
                <a:latin typeface="+mj-lt"/>
              </a:rPr>
              <a:t>домашки</a:t>
            </a:r>
            <a:r>
              <a:rPr lang="ru-RU" sz="1100" dirty="0">
                <a:latin typeface="+mj-lt"/>
              </a:rPr>
              <a:t>», </a:t>
            </a:r>
            <a:r>
              <a:rPr lang="ru-RU" sz="1100" dirty="0" err="1">
                <a:latin typeface="+mj-lt"/>
              </a:rPr>
              <a:t>або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зробити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її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спільною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декількох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предметів</a:t>
            </a:r>
            <a:r>
              <a:rPr lang="ru-RU" sz="11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1100" b="1" dirty="0" smtClean="0">
                <a:solidFill>
                  <a:srgbClr val="FF0000"/>
                </a:solidFill>
              </a:rPr>
              <a:t>Не </a:t>
            </a:r>
            <a:r>
              <a:rPr lang="ru-RU" sz="1100" b="1" dirty="0" err="1">
                <a:solidFill>
                  <a:srgbClr val="FF0000"/>
                </a:solidFill>
              </a:rPr>
              <a:t>бійтесь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err="1">
                <a:solidFill>
                  <a:srgbClr val="FF0000"/>
                </a:solidFill>
              </a:rPr>
              <a:t>змін</a:t>
            </a:r>
            <a:r>
              <a:rPr lang="ru-RU" sz="1100" b="1" dirty="0">
                <a:solidFill>
                  <a:srgbClr val="FF0000"/>
                </a:solidFill>
              </a:rPr>
              <a:t>. </a:t>
            </a:r>
            <a:r>
              <a:rPr lang="ru-RU" sz="1100" b="1" dirty="0" err="1">
                <a:solidFill>
                  <a:srgbClr val="FF0000"/>
                </a:solidFill>
              </a:rPr>
              <a:t>Інклюзивна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err="1">
                <a:solidFill>
                  <a:srgbClr val="FF0000"/>
                </a:solidFill>
              </a:rPr>
              <a:t>освіта</a:t>
            </a:r>
            <a:r>
              <a:rPr lang="ru-RU" sz="1100" b="1" dirty="0">
                <a:solidFill>
                  <a:srgbClr val="FF0000"/>
                </a:solidFill>
              </a:rPr>
              <a:t> – </a:t>
            </a:r>
            <a:r>
              <a:rPr lang="ru-RU" sz="1100" b="1" dirty="0" err="1">
                <a:solidFill>
                  <a:srgbClr val="FF0000"/>
                </a:solidFill>
              </a:rPr>
              <a:t>це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err="1">
                <a:solidFill>
                  <a:srgbClr val="FF0000"/>
                </a:solidFill>
              </a:rPr>
              <a:t>виклик</a:t>
            </a:r>
            <a:r>
              <a:rPr lang="ru-RU" sz="1100" b="1" dirty="0">
                <a:solidFill>
                  <a:srgbClr val="FF0000"/>
                </a:solidFill>
              </a:rPr>
              <a:t>, але з ним </a:t>
            </a:r>
            <a:r>
              <a:rPr lang="ru-RU" sz="1100" b="1" dirty="0" err="1">
                <a:solidFill>
                  <a:srgbClr val="FF0000"/>
                </a:solidFill>
              </a:rPr>
              <a:t>ви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err="1">
                <a:solidFill>
                  <a:srgbClr val="FF0000"/>
                </a:solidFill>
              </a:rPr>
              <a:t>неодмінно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err="1">
                <a:solidFill>
                  <a:srgbClr val="FF0000"/>
                </a:solidFill>
              </a:rPr>
              <a:t>впораєтесь</a:t>
            </a:r>
            <a:r>
              <a:rPr lang="ru-RU" sz="1100" b="1" dirty="0">
                <a:solidFill>
                  <a:srgbClr val="FF0000"/>
                </a:solidFill>
              </a:rPr>
              <a:t>, </a:t>
            </a:r>
            <a:r>
              <a:rPr lang="ru-RU" sz="1100" b="1" dirty="0" err="1">
                <a:solidFill>
                  <a:srgbClr val="FF0000"/>
                </a:solidFill>
              </a:rPr>
              <a:t>доклавши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err="1">
                <a:solidFill>
                  <a:srgbClr val="FF0000"/>
                </a:solidFill>
              </a:rPr>
              <a:t>трохи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 err="1">
                <a:solidFill>
                  <a:srgbClr val="FF0000"/>
                </a:solidFill>
              </a:rPr>
              <a:t>зусиль</a:t>
            </a:r>
            <a:endParaRPr lang="uk-UA" sz="1100" b="1" dirty="0" smtClean="0">
              <a:solidFill>
                <a:srgbClr val="FF0000"/>
              </a:solidFill>
            </a:endParaRPr>
          </a:p>
          <a:p>
            <a:endParaRPr lang="uk-UA" sz="1100" dirty="0"/>
          </a:p>
          <a:p>
            <a:endParaRPr lang="ru-RU" sz="11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071664" y="533400"/>
            <a:ext cx="4752528" cy="3039616"/>
          </a:xfrm>
        </p:spPr>
        <p:txBody>
          <a:bodyPr rtlCol="0"/>
          <a:lstStyle/>
          <a:p>
            <a:pPr rtl="0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495600" y="365126"/>
            <a:ext cx="8172400" cy="1047650"/>
          </a:xfrm>
        </p:spPr>
        <p:txBody>
          <a:bodyPr rtlCol="0"/>
          <a:lstStyle/>
          <a:p>
            <a:pPr algn="r"/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інклюзія</a:t>
            </a:r>
            <a:r>
              <a:rPr lang="ru-RU" dirty="0"/>
              <a:t> в </a:t>
            </a:r>
            <a:r>
              <a:rPr lang="ru-RU" dirty="0" err="1"/>
              <a:t>освіті</a:t>
            </a:r>
            <a:r>
              <a:rPr lang="ru-RU" dirty="0"/>
              <a:t> та </a:t>
            </a:r>
            <a:r>
              <a:rPr lang="ru-RU" dirty="0" smtClean="0"/>
              <a:t>як правильно  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інклюзивне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sz="half" idx="2"/>
          </p:nvPr>
        </p:nvSpPr>
        <p:spPr>
          <a:xfrm>
            <a:off x="6384032" y="1628800"/>
            <a:ext cx="4968552" cy="3816424"/>
          </a:xfrm>
        </p:spPr>
        <p:txBody>
          <a:bodyPr rtlCol="0">
            <a:normAutofit fontScale="77500" lnSpcReduction="20000"/>
          </a:bodyPr>
          <a:lstStyle/>
          <a:p>
            <a:r>
              <a:rPr lang="uk-UA" sz="1200" dirty="0" smtClean="0"/>
              <a:t>  </a:t>
            </a:r>
            <a:r>
              <a:rPr lang="ru-RU" sz="1100" dirty="0" err="1"/>
              <a:t>Інклюзивне</a:t>
            </a:r>
            <a:r>
              <a:rPr lang="ru-RU" sz="1100" dirty="0"/>
              <a:t> </a:t>
            </a:r>
            <a:r>
              <a:rPr lang="ru-RU" sz="1100" dirty="0" err="1"/>
              <a:t>навчання</a:t>
            </a:r>
            <a:r>
              <a:rPr lang="ru-RU" sz="1100" dirty="0"/>
              <a:t> — система </a:t>
            </a:r>
            <a:r>
              <a:rPr lang="ru-RU" sz="1100" dirty="0" err="1"/>
              <a:t>освітніх</a:t>
            </a:r>
            <a:r>
              <a:rPr lang="ru-RU" sz="1100" dirty="0"/>
              <a:t> </a:t>
            </a:r>
            <a:r>
              <a:rPr lang="ru-RU" sz="1100" dirty="0" err="1"/>
              <a:t>послуг</a:t>
            </a:r>
            <a:r>
              <a:rPr lang="ru-RU" sz="1100" dirty="0"/>
              <a:t>, </a:t>
            </a:r>
            <a:r>
              <a:rPr lang="ru-RU" sz="1100" dirty="0" err="1"/>
              <a:t>гарантованих</a:t>
            </a:r>
            <a:r>
              <a:rPr lang="ru-RU" sz="1100" dirty="0"/>
              <a:t> державою, 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базується</a:t>
            </a:r>
            <a:r>
              <a:rPr lang="ru-RU" sz="1100" dirty="0"/>
              <a:t> на принципах </a:t>
            </a:r>
            <a:r>
              <a:rPr lang="ru-RU" sz="1100" dirty="0" err="1"/>
              <a:t>недискримінації</a:t>
            </a:r>
            <a:r>
              <a:rPr lang="ru-RU" sz="1100" dirty="0"/>
              <a:t>, </a:t>
            </a:r>
            <a:r>
              <a:rPr lang="ru-RU" sz="1100" dirty="0" err="1"/>
              <a:t>врахування</a:t>
            </a:r>
            <a:r>
              <a:rPr lang="ru-RU" sz="1100" dirty="0"/>
              <a:t> </a:t>
            </a:r>
            <a:r>
              <a:rPr lang="ru-RU" sz="1100" dirty="0" err="1"/>
              <a:t>багатоманітності</a:t>
            </a:r>
            <a:r>
              <a:rPr lang="ru-RU" sz="1100" dirty="0"/>
              <a:t> </a:t>
            </a:r>
            <a:r>
              <a:rPr lang="ru-RU" sz="1100" dirty="0" err="1"/>
              <a:t>людини</a:t>
            </a:r>
            <a:r>
              <a:rPr lang="ru-RU" sz="1100" dirty="0"/>
              <a:t>, </a:t>
            </a:r>
            <a:r>
              <a:rPr lang="ru-RU" sz="1100" dirty="0" err="1"/>
              <a:t>ефективного</a:t>
            </a:r>
            <a:r>
              <a:rPr lang="ru-RU" sz="1100" dirty="0"/>
              <a:t> </a:t>
            </a:r>
            <a:r>
              <a:rPr lang="ru-RU" sz="1100" dirty="0" err="1"/>
              <a:t>залучення</a:t>
            </a:r>
            <a:r>
              <a:rPr lang="ru-RU" sz="1100" dirty="0"/>
              <a:t> до </a:t>
            </a:r>
            <a:r>
              <a:rPr lang="ru-RU" sz="1100" dirty="0" err="1"/>
              <a:t>освітнього</a:t>
            </a:r>
            <a:r>
              <a:rPr lang="ru-RU" sz="1100" dirty="0"/>
              <a:t> </a:t>
            </a:r>
            <a:r>
              <a:rPr lang="ru-RU" sz="1100" dirty="0" err="1"/>
              <a:t>процесу</a:t>
            </a:r>
            <a:r>
              <a:rPr lang="ru-RU" sz="1100" dirty="0"/>
              <a:t> </a:t>
            </a:r>
            <a:r>
              <a:rPr lang="ru-RU" sz="1100" dirty="0" err="1"/>
              <a:t>всіх</a:t>
            </a:r>
            <a:r>
              <a:rPr lang="ru-RU" sz="1100" dirty="0"/>
              <a:t>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учасників</a:t>
            </a:r>
            <a:r>
              <a:rPr lang="ru-RU" sz="1100" dirty="0"/>
              <a:t> (</a:t>
            </a:r>
            <a:r>
              <a:rPr lang="ru-RU" sz="1100" dirty="0">
                <a:hlinkClick r:id="rId3"/>
              </a:rPr>
              <a:t>ст. 1 Закону </a:t>
            </a:r>
            <a:r>
              <a:rPr lang="ru-RU" sz="1100" dirty="0" err="1">
                <a:hlinkClick r:id="rId3"/>
              </a:rPr>
              <a:t>України</a:t>
            </a:r>
            <a:r>
              <a:rPr lang="ru-RU" sz="1100" dirty="0">
                <a:hlinkClick r:id="rId3"/>
              </a:rPr>
              <a:t> «Про </a:t>
            </a:r>
            <a:r>
              <a:rPr lang="ru-RU" sz="1100" dirty="0" err="1">
                <a:hlinkClick r:id="rId3"/>
              </a:rPr>
              <a:t>освіту</a:t>
            </a:r>
            <a:r>
              <a:rPr lang="ru-RU" sz="1100" dirty="0">
                <a:hlinkClick r:id="rId3"/>
              </a:rPr>
              <a:t>»</a:t>
            </a:r>
            <a:r>
              <a:rPr lang="ru-RU" sz="1100" dirty="0"/>
              <a:t>). Для </a:t>
            </a:r>
            <a:r>
              <a:rPr lang="ru-RU" sz="1100" dirty="0" err="1"/>
              <a:t>інклюзивного</a:t>
            </a:r>
            <a:r>
              <a:rPr lang="ru-RU" sz="1100" dirty="0"/>
              <a:t> </a:t>
            </a:r>
            <a:r>
              <a:rPr lang="ru-RU" sz="1100" dirty="0" err="1"/>
              <a:t>навчання</a:t>
            </a:r>
            <a:r>
              <a:rPr lang="ru-RU" sz="1100" dirty="0"/>
              <a:t> у </a:t>
            </a:r>
            <a:r>
              <a:rPr lang="ru-RU" sz="1100" dirty="0" err="1"/>
              <a:t>закладі</a:t>
            </a:r>
            <a:r>
              <a:rPr lang="ru-RU" sz="1100" dirty="0"/>
              <a:t> </a:t>
            </a:r>
            <a:r>
              <a:rPr lang="ru-RU" sz="1100" dirty="0" err="1"/>
              <a:t>освіти</a:t>
            </a:r>
            <a:r>
              <a:rPr lang="ru-RU" sz="1100" dirty="0"/>
              <a:t> </a:t>
            </a:r>
            <a:r>
              <a:rPr lang="ru-RU" sz="1100" dirty="0" err="1"/>
              <a:t>мають</a:t>
            </a:r>
            <a:r>
              <a:rPr lang="ru-RU" sz="1100" dirty="0"/>
              <a:t> бути </a:t>
            </a:r>
            <a:r>
              <a:rPr lang="ru-RU" sz="1100" dirty="0" err="1"/>
              <a:t>створені</a:t>
            </a:r>
            <a:r>
              <a:rPr lang="ru-RU" sz="1100" dirty="0"/>
              <a:t> </a:t>
            </a:r>
            <a:r>
              <a:rPr lang="ru-RU" sz="1100" dirty="0" err="1"/>
              <a:t>такі</a:t>
            </a:r>
            <a:r>
              <a:rPr lang="ru-RU" sz="1100" dirty="0"/>
              <a:t> </a:t>
            </a:r>
            <a:r>
              <a:rPr lang="ru-RU" sz="1100" dirty="0" err="1"/>
              <a:t>умови</a:t>
            </a:r>
            <a:r>
              <a:rPr lang="ru-RU" sz="1100" dirty="0"/>
              <a:t>, за </a:t>
            </a:r>
            <a:r>
              <a:rPr lang="ru-RU" sz="1100" dirty="0" err="1"/>
              <a:t>яких</a:t>
            </a:r>
            <a:r>
              <a:rPr lang="ru-RU" sz="1100" dirty="0"/>
              <a:t> </a:t>
            </a:r>
            <a:r>
              <a:rPr lang="ru-RU" sz="1100" dirty="0" err="1"/>
              <a:t>усі</a:t>
            </a:r>
            <a:r>
              <a:rPr lang="ru-RU" sz="1100" dirty="0"/>
              <a:t> </a:t>
            </a:r>
            <a:r>
              <a:rPr lang="ru-RU" sz="1100" dirty="0" err="1"/>
              <a:t>діти</a:t>
            </a:r>
            <a:r>
              <a:rPr lang="ru-RU" sz="1100" dirty="0"/>
              <a:t> </a:t>
            </a:r>
            <a:r>
              <a:rPr lang="ru-RU" sz="1100" dirty="0" err="1"/>
              <a:t>матимуть</a:t>
            </a:r>
            <a:r>
              <a:rPr lang="ru-RU" sz="1100" dirty="0"/>
              <a:t> </a:t>
            </a:r>
            <a:r>
              <a:rPr lang="ru-RU" sz="1100" dirty="0" err="1"/>
              <a:t>однаковий</a:t>
            </a:r>
            <a:r>
              <a:rPr lang="ru-RU" sz="1100" dirty="0"/>
              <a:t> доступ до </a:t>
            </a:r>
            <a:r>
              <a:rPr lang="ru-RU" sz="1100" dirty="0" err="1"/>
              <a:t>освіти</a:t>
            </a:r>
            <a:r>
              <a:rPr lang="ru-RU" sz="1100" dirty="0"/>
              <a:t>, у тому </a:t>
            </a:r>
            <a:r>
              <a:rPr lang="ru-RU" sz="1100" dirty="0" err="1"/>
              <a:t>числі</a:t>
            </a:r>
            <a:r>
              <a:rPr lang="ru-RU" sz="1100" dirty="0"/>
              <a:t> і </a:t>
            </a:r>
            <a:r>
              <a:rPr lang="ru-RU" sz="1100" dirty="0" err="1"/>
              <a:t>діти</a:t>
            </a:r>
            <a:r>
              <a:rPr lang="ru-RU" sz="1100" dirty="0"/>
              <a:t> з </a:t>
            </a:r>
            <a:r>
              <a:rPr lang="ru-RU" sz="1100" dirty="0" err="1"/>
              <a:t>особливими</a:t>
            </a:r>
            <a:r>
              <a:rPr lang="ru-RU" sz="1100" dirty="0"/>
              <a:t> потребами. </a:t>
            </a:r>
            <a:r>
              <a:rPr lang="ru-RU" sz="1100" dirty="0" err="1"/>
              <a:t>Такий</a:t>
            </a:r>
            <a:r>
              <a:rPr lang="ru-RU" sz="1100" dirty="0"/>
              <a:t> </a:t>
            </a:r>
            <a:r>
              <a:rPr lang="ru-RU" sz="1100" dirty="0" err="1"/>
              <a:t>підхід</a:t>
            </a:r>
            <a:r>
              <a:rPr lang="ru-RU" sz="1100" dirty="0"/>
              <a:t> </a:t>
            </a:r>
            <a:r>
              <a:rPr lang="ru-RU" sz="1100" dirty="0" err="1"/>
              <a:t>дає</a:t>
            </a:r>
            <a:r>
              <a:rPr lang="ru-RU" sz="1100" dirty="0"/>
              <a:t> </a:t>
            </a:r>
            <a:r>
              <a:rPr lang="ru-RU" sz="1100" dirty="0" err="1"/>
              <a:t>можливість</a:t>
            </a:r>
            <a:r>
              <a:rPr lang="ru-RU" sz="1100" dirty="0"/>
              <a:t> </a:t>
            </a:r>
            <a:r>
              <a:rPr lang="ru-RU" sz="1100" dirty="0" err="1"/>
              <a:t>усім</a:t>
            </a:r>
            <a:r>
              <a:rPr lang="ru-RU" sz="1100" dirty="0"/>
              <a:t> </a:t>
            </a:r>
            <a:r>
              <a:rPr lang="ru-RU" sz="1100" dirty="0" err="1"/>
              <a:t>учасникам</a:t>
            </a:r>
            <a:r>
              <a:rPr lang="ru-RU" sz="1100" dirty="0"/>
              <a:t> </a:t>
            </a:r>
            <a:r>
              <a:rPr lang="ru-RU" sz="1100" dirty="0" err="1"/>
              <a:t>освітнього</a:t>
            </a:r>
            <a:r>
              <a:rPr lang="ru-RU" sz="1100" dirty="0"/>
              <a:t> </a:t>
            </a:r>
            <a:r>
              <a:rPr lang="ru-RU" sz="1100" dirty="0" err="1"/>
              <a:t>процесу</a:t>
            </a:r>
            <a:r>
              <a:rPr lang="ru-RU" sz="1100" dirty="0"/>
              <a:t> </a:t>
            </a:r>
            <a:r>
              <a:rPr lang="ru-RU" sz="1100" dirty="0" err="1"/>
              <a:t>отримати</a:t>
            </a:r>
            <a:r>
              <a:rPr lang="ru-RU" sz="1100" dirty="0"/>
              <a:t> </a:t>
            </a:r>
            <a:r>
              <a:rPr lang="ru-RU" sz="1100" dirty="0" err="1"/>
              <a:t>досвід</a:t>
            </a:r>
            <a:r>
              <a:rPr lang="ru-RU" sz="1100" dirty="0"/>
              <a:t>, </a:t>
            </a:r>
            <a:r>
              <a:rPr lang="ru-RU" sz="1100" dirty="0" err="1"/>
              <a:t>знання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сприяють</a:t>
            </a:r>
            <a:r>
              <a:rPr lang="ru-RU" sz="1100" dirty="0"/>
              <a:t> </a:t>
            </a:r>
            <a:r>
              <a:rPr lang="ru-RU" sz="1100" dirty="0" err="1"/>
              <a:t>подоланню</a:t>
            </a:r>
            <a:r>
              <a:rPr lang="ru-RU" sz="1100" dirty="0"/>
              <a:t> </a:t>
            </a:r>
            <a:r>
              <a:rPr lang="ru-RU" sz="1100" dirty="0" err="1"/>
              <a:t>упереджень</a:t>
            </a:r>
            <a:r>
              <a:rPr lang="ru-RU" sz="1100" dirty="0"/>
              <a:t> й </a:t>
            </a:r>
            <a:r>
              <a:rPr lang="ru-RU" sz="1100" dirty="0" err="1"/>
              <a:t>дискримінації</a:t>
            </a:r>
            <a:r>
              <a:rPr lang="ru-RU" sz="1100" dirty="0"/>
              <a:t> та </a:t>
            </a:r>
            <a:r>
              <a:rPr lang="ru-RU" sz="1100" dirty="0" err="1"/>
              <a:t>формуванню</a:t>
            </a:r>
            <a:r>
              <a:rPr lang="ru-RU" sz="1100" dirty="0"/>
              <a:t> позитивного </a:t>
            </a:r>
            <a:r>
              <a:rPr lang="ru-RU" sz="1100" dirty="0" err="1"/>
              <a:t>ставлення</a:t>
            </a:r>
            <a:r>
              <a:rPr lang="ru-RU" sz="1100" dirty="0"/>
              <a:t> до тих, </a:t>
            </a:r>
            <a:r>
              <a:rPr lang="ru-RU" sz="1100" dirty="0" err="1"/>
              <a:t>хто</a:t>
            </a:r>
            <a:r>
              <a:rPr lang="ru-RU" sz="1100" dirty="0"/>
              <a:t> «</a:t>
            </a:r>
            <a:r>
              <a:rPr lang="ru-RU" sz="1100" dirty="0" err="1"/>
              <a:t>відрізняється</a:t>
            </a:r>
            <a:r>
              <a:rPr lang="ru-RU" sz="1100" dirty="0" smtClean="0"/>
              <a:t>».</a:t>
            </a:r>
            <a:r>
              <a:rPr lang="uk-UA" sz="1200" dirty="0" smtClean="0"/>
              <a:t> підтримка</a:t>
            </a:r>
            <a:r>
              <a:rPr lang="uk-UA" sz="1200" dirty="0"/>
              <a:t>, готовність решти учнів підтримувати дітей з ООП, а також підготовлений персонал і батьки та інші активні партнери-учасники процесу впровадження інклюзії в освіті. </a:t>
            </a:r>
            <a:endParaRPr lang="uk-UA" sz="1200" dirty="0" smtClean="0"/>
          </a:p>
          <a:p>
            <a:r>
              <a:rPr lang="ru-RU" sz="1200" dirty="0" err="1" smtClean="0"/>
              <a:t>Напрям</a:t>
            </a:r>
            <a:r>
              <a:rPr lang="ru-RU" sz="1200" dirty="0" smtClean="0"/>
              <a:t> </a:t>
            </a:r>
            <a:r>
              <a:rPr lang="ru-RU" sz="1200" dirty="0" err="1"/>
              <a:t>руху</a:t>
            </a:r>
            <a:r>
              <a:rPr lang="ru-RU" sz="1200" dirty="0"/>
              <a:t> </a:t>
            </a:r>
            <a:r>
              <a:rPr lang="ru-RU" sz="1200" dirty="0" err="1"/>
              <a:t>школи</a:t>
            </a:r>
            <a:r>
              <a:rPr lang="ru-RU" sz="1200" dirty="0"/>
              <a:t> до </a:t>
            </a:r>
            <a:r>
              <a:rPr lang="ru-RU" sz="1200" dirty="0" err="1"/>
              <a:t>інклюзії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бути представлений </a:t>
            </a:r>
            <a:r>
              <a:rPr lang="ru-RU" sz="1200" dirty="0" err="1"/>
              <a:t>також</a:t>
            </a:r>
            <a:r>
              <a:rPr lang="ru-RU" sz="1200" dirty="0"/>
              <a:t> і в </a:t>
            </a:r>
            <a:r>
              <a:rPr lang="ru-RU" sz="1200" dirty="0" err="1"/>
              <a:t>стратегії</a:t>
            </a:r>
            <a:r>
              <a:rPr lang="ru-RU" sz="1200" dirty="0"/>
              <a:t> </a:t>
            </a:r>
            <a:r>
              <a:rPr lang="ru-RU" sz="1200" dirty="0" err="1"/>
              <a:t>розвитку</a:t>
            </a:r>
            <a:r>
              <a:rPr lang="ru-RU" sz="1200" dirty="0"/>
              <a:t> закладу, </a:t>
            </a:r>
            <a:r>
              <a:rPr lang="ru-RU" sz="1200" dirty="0" err="1"/>
              <a:t>зокрема</a:t>
            </a:r>
            <a:r>
              <a:rPr lang="ru-RU" sz="1200" dirty="0"/>
              <a:t> в </a:t>
            </a:r>
            <a:r>
              <a:rPr lang="ru-RU" sz="1200" dirty="0" err="1"/>
              <a:t>місії</a:t>
            </a:r>
            <a:r>
              <a:rPr lang="ru-RU" sz="1200" dirty="0"/>
              <a:t>, </a:t>
            </a:r>
            <a:r>
              <a:rPr lang="ru-RU" sz="1200" dirty="0" err="1"/>
              <a:t>візії</a:t>
            </a:r>
            <a:r>
              <a:rPr lang="ru-RU" sz="1200" dirty="0"/>
              <a:t> та </a:t>
            </a:r>
            <a:r>
              <a:rPr lang="ru-RU" sz="1200" dirty="0" err="1"/>
              <a:t>цілях</a:t>
            </a:r>
            <a:r>
              <a:rPr lang="ru-RU" sz="1200" dirty="0"/>
              <a:t>, а </a:t>
            </a:r>
            <a:r>
              <a:rPr lang="ru-RU" sz="1200" dirty="0" err="1"/>
              <a:t>також</a:t>
            </a:r>
            <a:r>
              <a:rPr lang="ru-RU" sz="1200" dirty="0"/>
              <a:t> у </a:t>
            </a:r>
            <a:r>
              <a:rPr lang="ru-RU" sz="1200" dirty="0" err="1"/>
              <a:t>більш</a:t>
            </a:r>
            <a:r>
              <a:rPr lang="ru-RU" sz="1200" dirty="0"/>
              <a:t> </a:t>
            </a:r>
            <a:r>
              <a:rPr lang="ru-RU" sz="1200" dirty="0" err="1"/>
              <a:t>тактичних</a:t>
            </a:r>
            <a:r>
              <a:rPr lang="ru-RU" sz="1200" dirty="0"/>
              <a:t> документах – </a:t>
            </a:r>
            <a:r>
              <a:rPr lang="ru-RU" sz="1200" dirty="0" err="1"/>
              <a:t>освітній</a:t>
            </a:r>
            <a:r>
              <a:rPr lang="ru-RU" sz="1200" dirty="0"/>
              <a:t> </a:t>
            </a:r>
            <a:r>
              <a:rPr lang="ru-RU" sz="1200" dirty="0" err="1"/>
              <a:t>програмі</a:t>
            </a:r>
            <a:r>
              <a:rPr lang="ru-RU" sz="1200" dirty="0"/>
              <a:t>, </a:t>
            </a:r>
            <a:r>
              <a:rPr lang="ru-RU" sz="1200" dirty="0" err="1"/>
              <a:t>річному</a:t>
            </a:r>
            <a:r>
              <a:rPr lang="ru-RU" sz="1200" dirty="0"/>
              <a:t> </a:t>
            </a:r>
            <a:r>
              <a:rPr lang="ru-RU" sz="1200" dirty="0" err="1"/>
              <a:t>плані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</a:t>
            </a:r>
            <a:r>
              <a:rPr lang="ru-RU" sz="1200" dirty="0" err="1"/>
              <a:t>школи</a:t>
            </a:r>
            <a:r>
              <a:rPr lang="ru-RU" sz="1200" dirty="0" smtClean="0"/>
              <a:t>.</a:t>
            </a:r>
          </a:p>
          <a:p>
            <a:pPr fontAlgn="base"/>
            <a:r>
              <a:rPr lang="ru-RU" sz="1200" dirty="0" err="1"/>
              <a:t>Отже</a:t>
            </a:r>
            <a:r>
              <a:rPr lang="ru-RU" sz="1200" dirty="0"/>
              <a:t>, </a:t>
            </a:r>
            <a:r>
              <a:rPr lang="ru-RU" sz="1200" dirty="0" err="1"/>
              <a:t>інклюзивний</a:t>
            </a:r>
            <a:r>
              <a:rPr lang="ru-RU" sz="1200" dirty="0"/>
              <a:t> заклад — заклад </a:t>
            </a:r>
            <a:r>
              <a:rPr lang="ru-RU" sz="1200" dirty="0" err="1"/>
              <a:t>освіти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забезпечує</a:t>
            </a:r>
            <a:r>
              <a:rPr lang="ru-RU" sz="1200" dirty="0"/>
              <a:t> </a:t>
            </a:r>
            <a:r>
              <a:rPr lang="ru-RU" sz="1200" dirty="0" err="1"/>
              <a:t>інклюзивне</a:t>
            </a:r>
            <a:r>
              <a:rPr lang="ru-RU" sz="1200" dirty="0"/>
              <a:t> </a:t>
            </a:r>
            <a:r>
              <a:rPr lang="ru-RU" sz="1200" dirty="0" err="1"/>
              <a:t>навчання</a:t>
            </a:r>
            <a:r>
              <a:rPr lang="ru-RU" sz="1200" dirty="0"/>
              <a:t> як систему </a:t>
            </a:r>
            <a:r>
              <a:rPr lang="ru-RU" sz="1200" dirty="0" err="1"/>
              <a:t>освітніх</a:t>
            </a:r>
            <a:r>
              <a:rPr lang="ru-RU" sz="1200" dirty="0"/>
              <a:t> </a:t>
            </a:r>
            <a:r>
              <a:rPr lang="ru-RU" sz="1200" dirty="0" err="1"/>
              <a:t>послуг</a:t>
            </a:r>
            <a:r>
              <a:rPr lang="ru-RU" sz="1200" dirty="0"/>
              <a:t>, </a:t>
            </a:r>
            <a:r>
              <a:rPr lang="ru-RU" sz="1200" dirty="0" err="1"/>
              <a:t>зокрема</a:t>
            </a:r>
            <a:r>
              <a:rPr lang="ru-RU" sz="1200" dirty="0"/>
              <a:t>:</a:t>
            </a:r>
          </a:p>
          <a:p>
            <a:pPr fontAlgn="base"/>
            <a:r>
              <a:rPr lang="ru-RU" sz="1200" dirty="0" err="1"/>
              <a:t>адаптує</a:t>
            </a:r>
            <a:r>
              <a:rPr lang="ru-RU" sz="1200" dirty="0"/>
              <a:t> </a:t>
            </a:r>
            <a:r>
              <a:rPr lang="ru-RU" sz="1200" dirty="0" err="1"/>
              <a:t>освітні</a:t>
            </a:r>
            <a:r>
              <a:rPr lang="ru-RU" sz="1200" dirty="0"/>
              <a:t> </a:t>
            </a:r>
            <a:r>
              <a:rPr lang="ru-RU" sz="1200" dirty="0" err="1"/>
              <a:t>програми</a:t>
            </a:r>
            <a:r>
              <a:rPr lang="ru-RU" sz="1200" dirty="0"/>
              <a:t> та </a:t>
            </a:r>
            <a:r>
              <a:rPr lang="ru-RU" sz="1200" dirty="0" err="1"/>
              <a:t>плани</a:t>
            </a:r>
            <a:r>
              <a:rPr lang="ru-RU" sz="1200" dirty="0"/>
              <a:t>, </a:t>
            </a:r>
            <a:r>
              <a:rPr lang="ru-RU" sz="1200" dirty="0" err="1"/>
              <a:t>фізичне</a:t>
            </a:r>
            <a:r>
              <a:rPr lang="ru-RU" sz="1200" dirty="0"/>
              <a:t> </a:t>
            </a:r>
            <a:r>
              <a:rPr lang="ru-RU" sz="1200" dirty="0" err="1"/>
              <a:t>середовище</a:t>
            </a:r>
            <a:r>
              <a:rPr lang="ru-RU" sz="1200" dirty="0"/>
              <a:t>, </a:t>
            </a:r>
            <a:r>
              <a:rPr lang="ru-RU" sz="1200" dirty="0" err="1"/>
              <a:t>методи</a:t>
            </a:r>
            <a:r>
              <a:rPr lang="ru-RU" sz="1200" dirty="0"/>
              <a:t> та </a:t>
            </a:r>
            <a:r>
              <a:rPr lang="ru-RU" sz="1200" dirty="0" err="1"/>
              <a:t>форми</a:t>
            </a:r>
            <a:r>
              <a:rPr lang="ru-RU" sz="1200" dirty="0"/>
              <a:t> </a:t>
            </a:r>
            <a:r>
              <a:rPr lang="ru-RU" sz="1200" dirty="0" err="1"/>
              <a:t>навчання</a:t>
            </a:r>
            <a:r>
              <a:rPr lang="ru-RU" sz="1200" dirty="0"/>
              <a:t>;</a:t>
            </a:r>
          </a:p>
          <a:p>
            <a:pPr fontAlgn="base"/>
            <a:r>
              <a:rPr lang="ru-RU" sz="1200" dirty="0" err="1"/>
              <a:t>використовує</a:t>
            </a:r>
            <a:r>
              <a:rPr lang="ru-RU" sz="1200" dirty="0"/>
              <a:t> </a:t>
            </a:r>
            <a:r>
              <a:rPr lang="ru-RU" sz="1200" dirty="0" err="1"/>
              <a:t>наявні</a:t>
            </a:r>
            <a:r>
              <a:rPr lang="ru-RU" sz="1200" dirty="0"/>
              <a:t> в </a:t>
            </a:r>
            <a:r>
              <a:rPr lang="ru-RU" sz="1200" dirty="0" err="1"/>
              <a:t>громаді</a:t>
            </a:r>
            <a:r>
              <a:rPr lang="ru-RU" sz="1200" dirty="0"/>
              <a:t> </a:t>
            </a:r>
            <a:r>
              <a:rPr lang="ru-RU" sz="1200" dirty="0" err="1"/>
              <a:t>ресурси</a:t>
            </a:r>
            <a:r>
              <a:rPr lang="ru-RU" sz="1200" dirty="0"/>
              <a:t>;</a:t>
            </a:r>
          </a:p>
          <a:p>
            <a:pPr fontAlgn="base"/>
            <a:r>
              <a:rPr lang="ru-RU" sz="1200" dirty="0" err="1"/>
              <a:t>залучає</a:t>
            </a:r>
            <a:r>
              <a:rPr lang="ru-RU" sz="1200" dirty="0"/>
              <a:t> </a:t>
            </a:r>
            <a:r>
              <a:rPr lang="ru-RU" sz="1200" dirty="0" err="1"/>
              <a:t>батьків</a:t>
            </a:r>
            <a:r>
              <a:rPr lang="ru-RU" sz="1200" dirty="0"/>
              <a:t>;</a:t>
            </a:r>
          </a:p>
          <a:p>
            <a:pPr fontAlgn="base"/>
            <a:r>
              <a:rPr lang="ru-RU" sz="1200" dirty="0" err="1"/>
              <a:t>співпрацює</a:t>
            </a:r>
            <a:r>
              <a:rPr lang="ru-RU" sz="1200" dirty="0"/>
              <a:t> з </a:t>
            </a:r>
            <a:r>
              <a:rPr lang="ru-RU" sz="1200" dirty="0" err="1"/>
              <a:t>фахівцями</a:t>
            </a:r>
            <a:r>
              <a:rPr lang="ru-RU" sz="1200" dirty="0"/>
              <a:t> для </a:t>
            </a: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додаткових</a:t>
            </a:r>
            <a:r>
              <a:rPr lang="ru-RU" sz="1200" dirty="0"/>
              <a:t> </a:t>
            </a:r>
            <a:r>
              <a:rPr lang="ru-RU" sz="1200" dirty="0" err="1"/>
              <a:t>послуг</a:t>
            </a:r>
            <a:r>
              <a:rPr lang="ru-RU" sz="1200" dirty="0"/>
              <a:t> </a:t>
            </a:r>
            <a:r>
              <a:rPr lang="ru-RU" sz="1200" dirty="0" err="1"/>
              <a:t>відповідно</a:t>
            </a:r>
            <a:r>
              <a:rPr lang="ru-RU" sz="1200" dirty="0"/>
              <a:t> до </a:t>
            </a:r>
            <a:r>
              <a:rPr lang="ru-RU" sz="1200" dirty="0" err="1"/>
              <a:t>різних</a:t>
            </a:r>
            <a:r>
              <a:rPr lang="ru-RU" sz="1200" dirty="0"/>
              <a:t> </a:t>
            </a:r>
            <a:r>
              <a:rPr lang="ru-RU" sz="1200" dirty="0" err="1"/>
              <a:t>освітніх</a:t>
            </a:r>
            <a:r>
              <a:rPr lang="ru-RU" sz="1200" dirty="0"/>
              <a:t> потреб </a:t>
            </a:r>
            <a:r>
              <a:rPr lang="ru-RU" sz="1200" dirty="0" err="1"/>
              <a:t>дітей</a:t>
            </a:r>
            <a:r>
              <a:rPr lang="ru-RU" sz="1200" dirty="0"/>
              <a:t>;</a:t>
            </a:r>
          </a:p>
          <a:p>
            <a:pPr fontAlgn="base"/>
            <a:r>
              <a:rPr lang="ru-RU" sz="1200" dirty="0" err="1"/>
              <a:t>створює</a:t>
            </a:r>
            <a:r>
              <a:rPr lang="ru-RU" sz="1200" dirty="0"/>
              <a:t> </a:t>
            </a:r>
            <a:r>
              <a:rPr lang="ru-RU" sz="1200" dirty="0" err="1"/>
              <a:t>позитивний</a:t>
            </a:r>
            <a:r>
              <a:rPr lang="ru-RU" sz="1200" dirty="0"/>
              <a:t> </a:t>
            </a:r>
            <a:r>
              <a:rPr lang="ru-RU" sz="1200" dirty="0" err="1"/>
              <a:t>клімат</a:t>
            </a:r>
            <a:r>
              <a:rPr lang="ru-RU" sz="1200" dirty="0"/>
              <a:t> в </a:t>
            </a:r>
            <a:r>
              <a:rPr lang="ru-RU" sz="1200" dirty="0" err="1"/>
              <a:t>освітньому</a:t>
            </a:r>
            <a:r>
              <a:rPr lang="ru-RU" sz="1200" dirty="0"/>
              <a:t> </a:t>
            </a:r>
            <a:r>
              <a:rPr lang="ru-RU" sz="1200" dirty="0" err="1"/>
              <a:t>середовищі</a:t>
            </a:r>
            <a:r>
              <a:rPr lang="ru-RU" sz="1200" dirty="0"/>
              <a:t>.</a:t>
            </a:r>
          </a:p>
          <a:p>
            <a:r>
              <a:rPr lang="ru-RU" sz="1200" dirty="0" err="1" smtClean="0"/>
              <a:t>Дуже</a:t>
            </a:r>
            <a:r>
              <a:rPr lang="ru-RU" sz="1200" dirty="0" smtClean="0"/>
              <a:t> </a:t>
            </a:r>
            <a:r>
              <a:rPr lang="ru-RU" sz="1200" dirty="0" err="1"/>
              <a:t>важлива</a:t>
            </a:r>
            <a:r>
              <a:rPr lang="ru-RU" sz="1200" dirty="0"/>
              <a:t> і </a:t>
            </a:r>
            <a:r>
              <a:rPr lang="ru-RU" sz="1200" dirty="0" err="1"/>
              <a:t>потрібна</a:t>
            </a:r>
            <a:r>
              <a:rPr lang="ru-RU" sz="1200" dirty="0"/>
              <a:t> думка </a:t>
            </a:r>
            <a:r>
              <a:rPr lang="ru-RU" sz="1200" dirty="0" err="1"/>
              <a:t>батьків</a:t>
            </a:r>
            <a:r>
              <a:rPr lang="ru-RU" sz="1200" dirty="0"/>
              <a:t> для </a:t>
            </a:r>
            <a:r>
              <a:rPr lang="ru-RU" sz="1200" dirty="0" err="1"/>
              <a:t>визначення</a:t>
            </a:r>
            <a:r>
              <a:rPr lang="ru-RU" sz="1200" dirty="0"/>
              <a:t> </a:t>
            </a:r>
            <a:r>
              <a:rPr lang="ru-RU" sz="1200" dirty="0" err="1"/>
              <a:t>цілей</a:t>
            </a:r>
            <a:r>
              <a:rPr lang="ru-RU" sz="1200" dirty="0"/>
              <a:t> і </a:t>
            </a:r>
            <a:r>
              <a:rPr lang="ru-RU" sz="1200" dirty="0" err="1"/>
              <a:t>завдань</a:t>
            </a:r>
            <a:r>
              <a:rPr lang="ru-RU" sz="1200" dirty="0"/>
              <a:t> на </a:t>
            </a:r>
            <a:r>
              <a:rPr lang="ru-RU" sz="1200" dirty="0" err="1"/>
              <a:t>навчальний</a:t>
            </a:r>
            <a:r>
              <a:rPr lang="ru-RU" sz="1200" dirty="0"/>
              <a:t> </a:t>
            </a:r>
            <a:r>
              <a:rPr lang="ru-RU" sz="1200" dirty="0" err="1"/>
              <a:t>рік</a:t>
            </a:r>
            <a:r>
              <a:rPr lang="ru-RU" sz="1200" dirty="0"/>
              <a:t>, в </a:t>
            </a:r>
            <a:r>
              <a:rPr lang="ru-RU" sz="1200" dirty="0" err="1"/>
              <a:t>ухваленні</a:t>
            </a:r>
            <a:r>
              <a:rPr lang="ru-RU" sz="1200" dirty="0"/>
              <a:t> </a:t>
            </a:r>
            <a:r>
              <a:rPr lang="ru-RU" sz="1200" dirty="0" err="1"/>
              <a:t>рішень</a:t>
            </a:r>
            <a:r>
              <a:rPr lang="ru-RU" sz="1200" dirty="0"/>
              <a:t> про </a:t>
            </a:r>
            <a:r>
              <a:rPr lang="ru-RU" sz="1200" dirty="0" err="1"/>
              <a:t>майбутні</a:t>
            </a:r>
            <a:r>
              <a:rPr lang="ru-RU" sz="1200" dirty="0"/>
              <a:t> </a:t>
            </a:r>
            <a:r>
              <a:rPr lang="ru-RU" sz="1200" dirty="0" err="1"/>
              <a:t>напрями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з </a:t>
            </a:r>
            <a:r>
              <a:rPr lang="ru-RU" sz="1200" dirty="0" err="1"/>
              <a:t>дитиною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завершення</a:t>
            </a:r>
            <a:r>
              <a:rPr lang="ru-RU" sz="1200" dirty="0"/>
              <a:t> </a:t>
            </a:r>
            <a:r>
              <a:rPr lang="ru-RU" sz="1200" dirty="0" err="1"/>
              <a:t>навчального</a:t>
            </a:r>
            <a:r>
              <a:rPr lang="ru-RU" sz="1200" dirty="0"/>
              <a:t> року. </a:t>
            </a:r>
            <a:r>
              <a:rPr lang="ru-RU" sz="1200" dirty="0" err="1"/>
              <a:t>Ця</a:t>
            </a:r>
            <a:r>
              <a:rPr lang="ru-RU" sz="1200" dirty="0"/>
              <a:t> </a:t>
            </a:r>
            <a:r>
              <a:rPr lang="ru-RU" sz="1200" dirty="0" err="1"/>
              <a:t>частина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батьками буде </a:t>
            </a:r>
            <a:r>
              <a:rPr lang="ru-RU" sz="1200" dirty="0" err="1"/>
              <a:t>корисною</a:t>
            </a:r>
            <a:r>
              <a:rPr lang="ru-RU" sz="1200" dirty="0"/>
              <a:t> при </a:t>
            </a:r>
            <a:r>
              <a:rPr lang="ru-RU" sz="1200" dirty="0" err="1"/>
              <a:t>плануванні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</a:t>
            </a:r>
            <a:r>
              <a:rPr lang="ru-RU" sz="1200" dirty="0" err="1"/>
              <a:t>школи</a:t>
            </a:r>
            <a:r>
              <a:rPr lang="ru-RU" sz="1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84784"/>
            <a:ext cx="5905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287688" y="365126"/>
            <a:ext cx="7380312" cy="1047650"/>
          </a:xfrm>
        </p:spPr>
        <p:txBody>
          <a:bodyPr rtlCol="0"/>
          <a:lstStyle/>
          <a:p>
            <a:r>
              <a:rPr lang="uk-UA" dirty="0"/>
              <a:t>Алгоритм створення інклюзивного класу</a:t>
            </a:r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1487488" y="1556792"/>
            <a:ext cx="8208912" cy="4248472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uk-UA" sz="1050" dirty="0">
                <a:latin typeface="+mj-lt"/>
              </a:rPr>
              <a:t>1. Вивчення документів дітей з ООП, які бажають навчатись у </a:t>
            </a:r>
            <a:r>
              <a:rPr lang="uk-UA" sz="1050" dirty="0" smtClean="0">
                <a:latin typeface="+mj-lt"/>
              </a:rPr>
              <a:t>школі. Найбільш </a:t>
            </a:r>
            <a:r>
              <a:rPr lang="uk-UA" sz="1050" dirty="0">
                <a:latin typeface="+mj-lt"/>
              </a:rPr>
              <a:t>оптимальним варіантом розвитку подій є той, коли батьки заздалегідь (за півроку-рік) визначаються із школою та повідомляють про це. Таким чином керівництво закладу може вчасно проконсультувати батьків щодо збору та подання документів, а також підготувати чи адаптувати середовище школи до навчання дитини з особливими освітніми </a:t>
            </a:r>
            <a:r>
              <a:rPr lang="uk-UA" sz="1050" dirty="0" smtClean="0">
                <a:latin typeface="+mj-lt"/>
              </a:rPr>
              <a:t>потребами.</a:t>
            </a:r>
          </a:p>
          <a:p>
            <a:pPr>
              <a:lnSpc>
                <a:spcPct val="120000"/>
              </a:lnSpc>
            </a:pPr>
            <a:r>
              <a:rPr lang="uk-UA" sz="1050" dirty="0" smtClean="0">
                <a:latin typeface="+mj-lt"/>
              </a:rPr>
              <a:t>2</a:t>
            </a:r>
            <a:r>
              <a:rPr lang="uk-UA" sz="1050" dirty="0">
                <a:latin typeface="+mj-lt"/>
              </a:rPr>
              <a:t>. Вивчення нормативно-правової бази та організаційно-методичного забезпечення інклюзивного </a:t>
            </a:r>
            <a:r>
              <a:rPr lang="uk-UA" sz="1050" dirty="0" err="1" smtClean="0">
                <a:latin typeface="+mj-lt"/>
              </a:rPr>
              <a:t>навчання.У</a:t>
            </a:r>
            <a:r>
              <a:rPr lang="uk-UA" sz="1050" dirty="0" smtClean="0">
                <a:latin typeface="+mj-lt"/>
              </a:rPr>
              <a:t> </a:t>
            </a:r>
            <a:r>
              <a:rPr lang="uk-UA" sz="1050" dirty="0">
                <a:latin typeface="+mj-lt"/>
              </a:rPr>
              <a:t>документах, перелічених вище, міститься вся інформація про організацію інклюзивного навчання у школі, виділення фінансування </a:t>
            </a:r>
            <a:r>
              <a:rPr lang="uk-UA" sz="1050" dirty="0" smtClean="0">
                <a:latin typeface="+mj-lt"/>
              </a:rPr>
              <a:t>тощо.</a:t>
            </a:r>
          </a:p>
          <a:p>
            <a:pPr>
              <a:lnSpc>
                <a:spcPct val="120000"/>
              </a:lnSpc>
            </a:pPr>
            <a:r>
              <a:rPr lang="uk-UA" sz="1050" dirty="0" smtClean="0">
                <a:latin typeface="+mj-lt"/>
              </a:rPr>
              <a:t>3</a:t>
            </a:r>
            <a:r>
              <a:rPr lang="uk-UA" sz="1050" dirty="0">
                <a:latin typeface="+mj-lt"/>
              </a:rPr>
              <a:t>. Оцінка можливостей закладу для організації навчання дитини з особливими освітніми </a:t>
            </a:r>
            <a:r>
              <a:rPr lang="uk-UA" sz="1050" dirty="0" smtClean="0">
                <a:latin typeface="+mj-lt"/>
              </a:rPr>
              <a:t>потребами. Діти </a:t>
            </a:r>
            <a:r>
              <a:rPr lang="uk-UA" sz="1050" dirty="0">
                <a:latin typeface="+mj-lt"/>
              </a:rPr>
              <a:t>з особливими освітніми потребами потребують під час освітнього процесу додаткової або тимчасової підтримки з боку асистента вчителя та асистента учня. Також потребують підтримки педагоги. Під час оцінки можливостей закладу варто зважати на наявність відповідних фахівців, а також матеріально-технічне забезпечення школи і наявність </a:t>
            </a:r>
            <a:r>
              <a:rPr lang="uk-UA" sz="1050" dirty="0" err="1">
                <a:latin typeface="+mj-lt"/>
              </a:rPr>
              <a:t>безбар’єрного</a:t>
            </a:r>
            <a:r>
              <a:rPr lang="uk-UA" sz="1050" dirty="0">
                <a:latin typeface="+mj-lt"/>
              </a:rPr>
              <a:t> доступу до території та приміщень закладу. Здійснюється також оцінка можливостей підвищення кваліфікації педагогічних працівників у напрямі інклюзії (курси підвищення кваліфікації, консультації, обмін досвідом</a:t>
            </a:r>
            <a:r>
              <a:rPr lang="uk-UA" sz="1050" dirty="0" smtClean="0">
                <a:latin typeface="+mj-lt"/>
              </a:rPr>
              <a:t>). Коли </a:t>
            </a:r>
            <a:r>
              <a:rPr lang="uk-UA" sz="1050" dirty="0">
                <a:latin typeface="+mj-lt"/>
              </a:rPr>
              <a:t>необхідні фахівці відсутні, директору школи варто докласти зусиль, аби їх знайти – звернутися до відділу освіти, органів місцевого самоврядування, спеціальних закладів освіти. У додатку до постанови КМУ «Про затвердження Порядку та умов надання субвенції з державного бюджету місцевим бюджетам на надання державної підтримки особам з особливими освітніми потребами» ви знайдете перелік фахівців, які проводять корекційно-розвиткові заняття з дітьми з </a:t>
            </a:r>
            <a:r>
              <a:rPr lang="uk-UA" sz="1050" dirty="0" smtClean="0">
                <a:latin typeface="+mj-lt"/>
              </a:rPr>
              <a:t>ООП. На </a:t>
            </a:r>
            <a:r>
              <a:rPr lang="uk-UA" sz="1050" dirty="0">
                <a:latin typeface="+mj-lt"/>
              </a:rPr>
              <a:t>цьому етапі також важливо врахувати можливості створення у закладі умов для навчання дітей з ООП з урахуванням особливостей розвитку (наявність вільних приміщень для створення кабінетів психолога, дефектолога, логопеда, ресурсної кімнати, а також обладнання цих кабінетів необхідними засобами корекції, методичною та навчальною літературою, індивідуальними засобами навчання тощо</a:t>
            </a:r>
            <a:r>
              <a:rPr lang="uk-UA" sz="1050" dirty="0" smtClean="0">
                <a:latin typeface="+mj-lt"/>
              </a:rPr>
              <a:t>). Не </a:t>
            </a:r>
            <a:r>
              <a:rPr lang="uk-UA" sz="1050" dirty="0">
                <a:latin typeface="+mj-lt"/>
              </a:rPr>
              <a:t>варто забувати про важливість інформування батьків учнів школи про особливості інклюзивного навчання, переваг інклюзії для всіх учасників освітнього процесу, її цілі та завдання. Варто також розповісти батькам дітей, які навчаються в інклюзивних класах, про особливості дитини з ООП, обговорити із ними питання спілкування та групової взаємодії у дитячому колективі.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87488" y="692696"/>
            <a:ext cx="8136904" cy="5328592"/>
          </a:xfrm>
        </p:spPr>
        <p:txBody>
          <a:bodyPr>
            <a:noAutofit/>
          </a:bodyPr>
          <a:lstStyle/>
          <a:p>
            <a:r>
              <a:rPr lang="ru-RU" sz="1100" i="1" dirty="0">
                <a:latin typeface="+mj-lt"/>
              </a:rPr>
              <a:t>4. </a:t>
            </a:r>
            <a:r>
              <a:rPr lang="ru-RU" sz="1100" i="1" dirty="0" err="1">
                <a:latin typeface="+mj-lt"/>
              </a:rPr>
              <a:t>Погодження</a:t>
            </a:r>
            <a:r>
              <a:rPr lang="ru-RU" sz="1100" i="1" dirty="0">
                <a:latin typeface="+mj-lt"/>
              </a:rPr>
              <a:t> з </a:t>
            </a:r>
            <a:r>
              <a:rPr lang="ru-RU" sz="1100" i="1" dirty="0" err="1">
                <a:latin typeface="+mj-lt"/>
              </a:rPr>
              <a:t>управлінням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освіти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організації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навчання</a:t>
            </a:r>
            <a:r>
              <a:rPr lang="ru-RU" sz="1100" i="1" dirty="0">
                <a:latin typeface="+mj-lt"/>
              </a:rPr>
              <a:t> в </a:t>
            </a:r>
            <a:r>
              <a:rPr lang="ru-RU" sz="1100" i="1" dirty="0" err="1">
                <a:latin typeface="+mj-lt"/>
              </a:rPr>
              <a:t>інклюзивному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класі</a:t>
            </a:r>
            <a:r>
              <a:rPr lang="ru-RU" sz="1100" i="1" dirty="0">
                <a:latin typeface="+mj-lt"/>
              </a:rPr>
              <a:t>, </a:t>
            </a:r>
            <a:r>
              <a:rPr lang="ru-RU" sz="1100" i="1" dirty="0" err="1">
                <a:latin typeface="+mj-lt"/>
              </a:rPr>
              <a:t>подання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необхідної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документації</a:t>
            </a:r>
            <a:r>
              <a:rPr lang="ru-RU" sz="1100" i="1" dirty="0">
                <a:latin typeface="+mj-lt"/>
              </a:rPr>
              <a:t>. </a:t>
            </a:r>
            <a:r>
              <a:rPr lang="ru-RU" sz="1100" i="1" dirty="0" err="1">
                <a:latin typeface="+mj-lt"/>
              </a:rPr>
              <a:t>Вирішення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питання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фінансування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введених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smtClean="0">
                <a:latin typeface="+mj-lt"/>
              </a:rPr>
              <a:t>посад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Діти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з ООП </a:t>
            </a:r>
            <a:r>
              <a:rPr lang="ru-RU" sz="1100" dirty="0" err="1">
                <a:latin typeface="+mj-lt"/>
              </a:rPr>
              <a:t>відповідно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особливостей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можуть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потребувати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допомоги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асистента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вчителя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під</a:t>
            </a:r>
            <a:r>
              <a:rPr lang="ru-RU" sz="1100" dirty="0">
                <a:latin typeface="+mj-lt"/>
              </a:rPr>
              <a:t> час </a:t>
            </a:r>
            <a:r>
              <a:rPr lang="ru-RU" sz="1100" dirty="0" err="1">
                <a:latin typeface="+mj-lt"/>
              </a:rPr>
              <a:t>освітнього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процесу</a:t>
            </a:r>
            <a:r>
              <a:rPr lang="ru-RU" sz="1100" dirty="0">
                <a:latin typeface="+mj-lt"/>
              </a:rPr>
              <a:t>. У такому </a:t>
            </a:r>
            <a:r>
              <a:rPr lang="ru-RU" sz="1100" dirty="0" err="1">
                <a:latin typeface="+mj-lt"/>
              </a:rPr>
              <a:t>разі</a:t>
            </a:r>
            <a:r>
              <a:rPr lang="ru-RU" sz="1100" dirty="0">
                <a:latin typeface="+mj-lt"/>
              </a:rPr>
              <a:t> директор </a:t>
            </a:r>
            <a:r>
              <a:rPr lang="ru-RU" sz="1100" dirty="0" err="1">
                <a:latin typeface="+mj-lt"/>
              </a:rPr>
              <a:t>має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звернутись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місцевого</a:t>
            </a:r>
            <a:r>
              <a:rPr lang="ru-RU" sz="1100" dirty="0">
                <a:latin typeface="+mj-lt"/>
              </a:rPr>
              <a:t> органу </a:t>
            </a:r>
            <a:r>
              <a:rPr lang="ru-RU" sz="1100" dirty="0" err="1">
                <a:latin typeface="+mj-lt"/>
              </a:rPr>
              <a:t>управління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освітою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із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письмовим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поданням</a:t>
            </a:r>
            <a:r>
              <a:rPr lang="ru-RU" sz="1100" dirty="0">
                <a:latin typeface="+mj-lt"/>
              </a:rPr>
              <a:t> про </a:t>
            </a:r>
            <a:r>
              <a:rPr lang="ru-RU" sz="1100" dirty="0" err="1">
                <a:latin typeface="+mj-lt"/>
              </a:rPr>
              <a:t>введення</a:t>
            </a:r>
            <a:r>
              <a:rPr lang="ru-RU" sz="1100" dirty="0">
                <a:latin typeface="+mj-lt"/>
              </a:rPr>
              <a:t> посади </a:t>
            </a:r>
            <a:r>
              <a:rPr lang="ru-RU" sz="1100" dirty="0" err="1">
                <a:latin typeface="+mj-lt"/>
              </a:rPr>
              <a:t>асистента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вчителя</a:t>
            </a:r>
            <a:r>
              <a:rPr lang="ru-RU" sz="1100" dirty="0">
                <a:latin typeface="+mj-lt"/>
              </a:rPr>
              <a:t> (з </a:t>
            </a:r>
            <a:r>
              <a:rPr lang="ru-RU" sz="1100" dirty="0" err="1">
                <a:latin typeface="+mj-lt"/>
              </a:rPr>
              <a:t>розрахунку</a:t>
            </a:r>
            <a:r>
              <a:rPr lang="ru-RU" sz="1100" dirty="0">
                <a:latin typeface="+mj-lt"/>
              </a:rPr>
              <a:t> 1 ставка на </a:t>
            </a:r>
            <a:r>
              <a:rPr lang="ru-RU" sz="1100" dirty="0" err="1">
                <a:latin typeface="+mj-lt"/>
              </a:rPr>
              <a:t>кожен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інклюзивний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клас</a:t>
            </a:r>
            <a:r>
              <a:rPr lang="ru-RU" sz="1100" dirty="0">
                <a:latin typeface="+mj-lt"/>
              </a:rPr>
              <a:t>) та годин для </a:t>
            </a:r>
            <a:r>
              <a:rPr lang="ru-RU" sz="1100" dirty="0" err="1">
                <a:latin typeface="+mj-lt"/>
              </a:rPr>
              <a:t>проведення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корекційно-розвиткових</a:t>
            </a:r>
            <a:r>
              <a:rPr lang="ru-RU" sz="1100" dirty="0">
                <a:latin typeface="+mj-lt"/>
              </a:rPr>
              <a:t> занять </a:t>
            </a:r>
            <a:r>
              <a:rPr lang="ru-RU" sz="1100" dirty="0" err="1">
                <a:latin typeface="+mj-lt"/>
              </a:rPr>
              <a:t>відповідними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фахівцями</a:t>
            </a:r>
            <a:r>
              <a:rPr lang="ru-RU" sz="1100" dirty="0">
                <a:latin typeface="+mj-lt"/>
              </a:rPr>
              <a:t>, (</a:t>
            </a:r>
            <a:r>
              <a:rPr lang="ru-RU" sz="1100" dirty="0" err="1">
                <a:latin typeface="+mj-lt"/>
              </a:rPr>
              <a:t>практичним</a:t>
            </a:r>
            <a:r>
              <a:rPr lang="ru-RU" sz="1100" dirty="0">
                <a:latin typeface="+mj-lt"/>
              </a:rPr>
              <a:t> психологом, логопедом, дефектологом, </a:t>
            </a:r>
            <a:r>
              <a:rPr lang="ru-RU" sz="1100" dirty="0" err="1">
                <a:latin typeface="+mj-lt"/>
              </a:rPr>
              <a:t>реабілітологом</a:t>
            </a:r>
            <a:r>
              <a:rPr lang="ru-RU" sz="1100" dirty="0">
                <a:latin typeface="+mj-lt"/>
              </a:rPr>
              <a:t>).</a:t>
            </a:r>
          </a:p>
          <a:p>
            <a:r>
              <a:rPr lang="ru-RU" sz="1100" i="1" dirty="0">
                <a:latin typeface="+mj-lt"/>
              </a:rPr>
              <a:t>5. </a:t>
            </a:r>
            <a:r>
              <a:rPr lang="ru-RU" sz="1100" i="1" dirty="0" err="1">
                <a:latin typeface="+mj-lt"/>
              </a:rPr>
              <a:t>Створення</a:t>
            </a:r>
            <a:r>
              <a:rPr lang="ru-RU" sz="1100" i="1" dirty="0">
                <a:latin typeface="+mj-lt"/>
              </a:rPr>
              <a:t> нормативно-правового та методичного </a:t>
            </a:r>
            <a:r>
              <a:rPr lang="ru-RU" sz="1100" i="1" dirty="0" err="1">
                <a:latin typeface="+mj-lt"/>
              </a:rPr>
              <a:t>забезпечення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впровадження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інклюзивної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освіти</a:t>
            </a:r>
            <a:r>
              <a:rPr lang="ru-RU" sz="1100" i="1" dirty="0">
                <a:latin typeface="+mj-lt"/>
              </a:rPr>
              <a:t> на </a:t>
            </a:r>
            <a:r>
              <a:rPr lang="ru-RU" sz="1100" i="1" dirty="0" err="1">
                <a:latin typeface="+mj-lt"/>
              </a:rPr>
              <a:t>рівні</a:t>
            </a:r>
            <a:r>
              <a:rPr lang="ru-RU" sz="1100" i="1" dirty="0">
                <a:latin typeface="+mj-lt"/>
              </a:rPr>
              <a:t> закладу </a:t>
            </a:r>
            <a:r>
              <a:rPr lang="ru-RU" sz="1100" i="1" dirty="0" err="1" smtClean="0">
                <a:latin typeface="+mj-lt"/>
              </a:rPr>
              <a:t>освіти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Цей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крок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передбачає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підготовку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підписання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наказів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школі</a:t>
            </a:r>
            <a:r>
              <a:rPr lang="ru-RU" sz="1100" dirty="0">
                <a:latin typeface="+mj-lt"/>
              </a:rPr>
              <a:t> на </a:t>
            </a:r>
            <a:r>
              <a:rPr lang="ru-RU" sz="1100" dirty="0" err="1">
                <a:latin typeface="+mj-lt"/>
              </a:rPr>
              <a:t>основі</a:t>
            </a:r>
            <a:r>
              <a:rPr lang="ru-RU" sz="1100" dirty="0">
                <a:latin typeface="+mj-lt"/>
              </a:rPr>
              <a:t> наказу органу </a:t>
            </a:r>
            <a:r>
              <a:rPr lang="ru-RU" sz="1100" dirty="0" err="1">
                <a:latin typeface="+mj-lt"/>
              </a:rPr>
              <a:t>управління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освітою</a:t>
            </a:r>
            <a:r>
              <a:rPr lang="ru-RU" sz="1100" dirty="0">
                <a:latin typeface="+mj-lt"/>
              </a:rPr>
              <a:t>, а </a:t>
            </a:r>
            <a:r>
              <a:rPr lang="ru-RU" sz="1100" dirty="0" err="1">
                <a:latin typeface="+mj-lt"/>
              </a:rPr>
              <a:t>також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укладення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угод</a:t>
            </a:r>
            <a:r>
              <a:rPr lang="ru-RU" sz="1100" dirty="0">
                <a:latin typeface="+mj-lt"/>
              </a:rPr>
              <a:t> про </a:t>
            </a:r>
            <a:r>
              <a:rPr lang="ru-RU" sz="1100" dirty="0" err="1">
                <a:latin typeface="+mj-lt"/>
              </a:rPr>
              <a:t>співпрацю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іншими</a:t>
            </a:r>
            <a:r>
              <a:rPr lang="ru-RU" sz="1100" dirty="0">
                <a:latin typeface="+mj-lt"/>
              </a:rPr>
              <a:t> закладами </a:t>
            </a:r>
            <a:r>
              <a:rPr lang="ru-RU" sz="1100" dirty="0" err="1">
                <a:latin typeface="+mj-lt"/>
              </a:rPr>
              <a:t>освіти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Це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можуть</a:t>
            </a:r>
            <a:r>
              <a:rPr lang="ru-RU" sz="1100" dirty="0">
                <a:latin typeface="+mj-lt"/>
              </a:rPr>
              <a:t> бути </a:t>
            </a:r>
            <a:r>
              <a:rPr lang="ru-RU" sz="1100" dirty="0" err="1">
                <a:latin typeface="+mj-lt"/>
              </a:rPr>
              <a:t>спеціальні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заклади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навчально-реабілітаційні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центри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заклади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позашкільної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заклади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соціального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захисту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ресурсні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центри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центри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практичної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психології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соціальної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роботи</a:t>
            </a:r>
            <a:r>
              <a:rPr lang="ru-RU" sz="1100" dirty="0">
                <a:latin typeface="+mj-lt"/>
              </a:rPr>
              <a:t> при департаментах </a:t>
            </a:r>
            <a:r>
              <a:rPr lang="ru-RU" sz="1100" dirty="0" err="1">
                <a:latin typeface="+mj-lt"/>
              </a:rPr>
              <a:t>освіти</a:t>
            </a:r>
            <a:r>
              <a:rPr lang="ru-RU" sz="1100" dirty="0">
                <a:latin typeface="+mj-lt"/>
              </a:rPr>
              <a:t> і науки </a:t>
            </a:r>
            <a:r>
              <a:rPr lang="ru-RU" sz="1100" dirty="0" err="1">
                <a:latin typeface="+mj-lt"/>
              </a:rPr>
              <a:t>тощо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Така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співпраця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допоможе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забезпечити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супровід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дітей</a:t>
            </a:r>
            <a:r>
              <a:rPr lang="ru-RU" sz="1100" dirty="0">
                <a:latin typeface="+mj-lt"/>
              </a:rPr>
              <a:t> з ООП, </a:t>
            </a:r>
            <a:r>
              <a:rPr lang="ru-RU" sz="1100" dirty="0" err="1">
                <a:latin typeface="+mj-lt"/>
              </a:rPr>
              <a:t>залучити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фахівців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із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цих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закладів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консультацій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тощо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i="1" dirty="0">
                <a:latin typeface="+mj-lt"/>
              </a:rPr>
              <a:t>6. </a:t>
            </a:r>
            <a:r>
              <a:rPr lang="ru-RU" sz="1100" i="1" dirty="0" err="1">
                <a:latin typeface="+mj-lt"/>
              </a:rPr>
              <a:t>Створення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команди</a:t>
            </a:r>
            <a:r>
              <a:rPr lang="ru-RU" sz="1100" i="1" dirty="0">
                <a:latin typeface="+mj-lt"/>
              </a:rPr>
              <a:t> психолого-</a:t>
            </a:r>
            <a:r>
              <a:rPr lang="ru-RU" sz="1100" i="1" dirty="0" err="1">
                <a:latin typeface="+mj-lt"/>
              </a:rPr>
              <a:t>педагогічного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 smtClean="0">
                <a:latin typeface="+mj-lt"/>
              </a:rPr>
              <a:t>супроводу</a:t>
            </a:r>
            <a:r>
              <a:rPr lang="ru-RU" sz="1100" dirty="0" smtClean="0">
                <a:latin typeface="+mj-lt"/>
              </a:rPr>
              <a:t>. Команда </a:t>
            </a:r>
            <a:r>
              <a:rPr lang="ru-RU" sz="1100" dirty="0">
                <a:latin typeface="+mj-lt"/>
              </a:rPr>
              <a:t>психолого-</a:t>
            </a:r>
            <a:r>
              <a:rPr lang="ru-RU" sz="1100" dirty="0" err="1">
                <a:latin typeface="+mj-lt"/>
              </a:rPr>
              <a:t>педагогічного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супроводу</a:t>
            </a:r>
            <a:r>
              <a:rPr lang="ru-RU" sz="1100" dirty="0">
                <a:latin typeface="+mj-lt"/>
              </a:rPr>
              <a:t> – </a:t>
            </a:r>
            <a:r>
              <a:rPr lang="ru-RU" sz="1100" dirty="0" err="1">
                <a:latin typeface="+mj-lt"/>
              </a:rPr>
              <a:t>це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група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фахівців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супроводу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особливими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освітніми</a:t>
            </a:r>
            <a:r>
              <a:rPr lang="ru-RU" sz="1100" dirty="0">
                <a:latin typeface="+mj-lt"/>
              </a:rPr>
              <a:t> потребами, до </a:t>
            </a:r>
            <a:r>
              <a:rPr lang="ru-RU" sz="1100" dirty="0" err="1">
                <a:latin typeface="+mj-lt"/>
              </a:rPr>
              <a:t>якої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входять</a:t>
            </a:r>
            <a:r>
              <a:rPr lang="ru-RU" sz="1100" dirty="0">
                <a:latin typeface="+mj-lt"/>
              </a:rPr>
              <a:t> як </a:t>
            </a:r>
            <a:r>
              <a:rPr lang="ru-RU" sz="1100" dirty="0" err="1">
                <a:latin typeface="+mj-lt"/>
              </a:rPr>
              <a:t>працівники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 (</a:t>
            </a:r>
            <a:r>
              <a:rPr lang="ru-RU" sz="1100" dirty="0" err="1">
                <a:latin typeface="+mj-lt"/>
              </a:rPr>
              <a:t>адміністрація</a:t>
            </a:r>
            <a:r>
              <a:rPr lang="ru-RU" sz="1100" dirty="0">
                <a:latin typeface="+mj-lt"/>
              </a:rPr>
              <a:t>, педагоги, </a:t>
            </a:r>
            <a:r>
              <a:rPr lang="ru-RU" sz="1100" dirty="0" err="1">
                <a:latin typeface="+mj-lt"/>
              </a:rPr>
              <a:t>асистент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вчителя</a:t>
            </a:r>
            <a:r>
              <a:rPr lang="ru-RU" sz="1100" dirty="0">
                <a:latin typeface="+mj-lt"/>
              </a:rPr>
              <a:t>, психолог </a:t>
            </a:r>
            <a:r>
              <a:rPr lang="ru-RU" sz="1100" dirty="0" err="1">
                <a:latin typeface="+mj-lt"/>
              </a:rPr>
              <a:t>тощо</a:t>
            </a:r>
            <a:r>
              <a:rPr lang="ru-RU" sz="1100" dirty="0">
                <a:latin typeface="+mj-lt"/>
              </a:rPr>
              <a:t>), так і батьки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залучені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фахівці</a:t>
            </a:r>
            <a:r>
              <a:rPr lang="ru-RU" sz="1100" dirty="0">
                <a:latin typeface="+mj-lt"/>
              </a:rPr>
              <a:t> (</a:t>
            </a:r>
            <a:r>
              <a:rPr lang="ru-RU" sz="1100" dirty="0" err="1">
                <a:latin typeface="+mj-lt"/>
              </a:rPr>
              <a:t>асистент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медпрацівник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ін</a:t>
            </a:r>
            <a:r>
              <a:rPr lang="ru-RU" sz="1100" dirty="0">
                <a:latin typeface="+mj-lt"/>
              </a:rPr>
              <a:t>.). Команда </a:t>
            </a:r>
            <a:r>
              <a:rPr lang="ru-RU" sz="1100" dirty="0" err="1">
                <a:latin typeface="+mj-lt"/>
              </a:rPr>
              <a:t>супроводу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розробляє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розвитку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забезпечує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її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реалізацію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моніторить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результати</a:t>
            </a:r>
            <a:r>
              <a:rPr lang="ru-RU" sz="1100" dirty="0" smtClean="0">
                <a:latin typeface="+mj-lt"/>
              </a:rPr>
              <a:t>. Склад </a:t>
            </a:r>
            <a:r>
              <a:rPr lang="ru-RU" sz="1100" dirty="0" err="1">
                <a:latin typeface="+mj-lt"/>
              </a:rPr>
              <a:t>команди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супроводу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формується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урахуванням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освітніх</a:t>
            </a:r>
            <a:r>
              <a:rPr lang="ru-RU" sz="1100" dirty="0">
                <a:latin typeface="+mj-lt"/>
              </a:rPr>
              <a:t> потреб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з ООП. </a:t>
            </a:r>
            <a:r>
              <a:rPr lang="ru-RU" sz="1100" dirty="0" err="1">
                <a:latin typeface="+mj-lt"/>
              </a:rPr>
              <a:t>Серед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інших</a:t>
            </a:r>
            <a:r>
              <a:rPr lang="ru-RU" sz="1100" dirty="0">
                <a:latin typeface="+mj-lt"/>
              </a:rPr>
              <a:t> до складу </a:t>
            </a:r>
            <a:r>
              <a:rPr lang="ru-RU" sz="1100" dirty="0" err="1">
                <a:latin typeface="+mj-lt"/>
              </a:rPr>
              <a:t>команди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супроводу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директорові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варто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запросити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фахівців</a:t>
            </a:r>
            <a:r>
              <a:rPr lang="ru-RU" sz="1100" dirty="0">
                <a:latin typeface="+mj-lt"/>
              </a:rPr>
              <a:t> ІРЦ, </a:t>
            </a:r>
            <a:r>
              <a:rPr lang="ru-RU" sz="1100" dirty="0" err="1">
                <a:latin typeface="+mj-lt"/>
              </a:rPr>
              <a:t>аби</a:t>
            </a:r>
            <a:r>
              <a:rPr lang="ru-RU" sz="1100" dirty="0">
                <a:latin typeface="+mj-lt"/>
              </a:rPr>
              <a:t> вони могли </a:t>
            </a:r>
            <a:r>
              <a:rPr lang="ru-RU" sz="1100" dirty="0" err="1">
                <a:latin typeface="+mj-lt"/>
              </a:rPr>
              <a:t>відстежувати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моніторити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динаміку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розвитку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, а </a:t>
            </a:r>
            <a:r>
              <a:rPr lang="ru-RU" sz="1100" dirty="0" err="1">
                <a:latin typeface="+mj-lt"/>
              </a:rPr>
              <a:t>також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долучились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розробки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розвитку</a:t>
            </a:r>
            <a:r>
              <a:rPr lang="ru-RU" sz="1100" dirty="0">
                <a:latin typeface="+mj-lt"/>
              </a:rPr>
              <a:t>. Разом з </a:t>
            </a:r>
            <a:r>
              <a:rPr lang="ru-RU" sz="1100" dirty="0" err="1">
                <a:latin typeface="+mj-lt"/>
              </a:rPr>
              <a:t>тим</a:t>
            </a:r>
            <a:r>
              <a:rPr lang="ru-RU" sz="1100" dirty="0">
                <a:latin typeface="+mj-lt"/>
              </a:rPr>
              <a:t> на </a:t>
            </a:r>
            <a:r>
              <a:rPr lang="ru-RU" sz="1100" dirty="0" err="1">
                <a:latin typeface="+mj-lt"/>
              </a:rPr>
              <a:t>даному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етапі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директорові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необхідно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знайти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укласти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цивільно-правові</a:t>
            </a:r>
            <a:r>
              <a:rPr lang="ru-RU" sz="1100" dirty="0">
                <a:latin typeface="+mj-lt"/>
              </a:rPr>
              <a:t> угоди </a:t>
            </a:r>
            <a:r>
              <a:rPr lang="ru-RU" sz="1100" dirty="0" err="1">
                <a:latin typeface="+mj-lt"/>
              </a:rPr>
              <a:t>із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фахівцями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сфері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інклюзивного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навчання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яких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школі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бракує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i="1" dirty="0">
                <a:latin typeface="+mj-lt"/>
              </a:rPr>
              <a:t>7. </a:t>
            </a:r>
            <a:r>
              <a:rPr lang="ru-RU" sz="1100" i="1" dirty="0" err="1">
                <a:latin typeface="+mj-lt"/>
              </a:rPr>
              <a:t>Розподіл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обов’язків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між</a:t>
            </a:r>
            <a:r>
              <a:rPr lang="ru-RU" sz="1100" i="1" dirty="0">
                <a:latin typeface="+mj-lt"/>
              </a:rPr>
              <a:t> членами </a:t>
            </a:r>
            <a:r>
              <a:rPr lang="ru-RU" sz="1100" i="1" dirty="0" err="1">
                <a:latin typeface="+mj-lt"/>
              </a:rPr>
              <a:t>команди</a:t>
            </a:r>
            <a:r>
              <a:rPr lang="ru-RU" sz="1100" i="1" dirty="0">
                <a:latin typeface="+mj-lt"/>
              </a:rPr>
              <a:t>, </a:t>
            </a:r>
            <a:r>
              <a:rPr lang="ru-RU" sz="1100" i="1" dirty="0" err="1">
                <a:latin typeface="+mj-lt"/>
              </a:rPr>
              <a:t>ознайомлення</a:t>
            </a:r>
            <a:r>
              <a:rPr lang="ru-RU" sz="1100" i="1" dirty="0">
                <a:latin typeface="+mj-lt"/>
              </a:rPr>
              <a:t> з </a:t>
            </a:r>
            <a:r>
              <a:rPr lang="ru-RU" sz="1100" i="1" dirty="0" err="1">
                <a:latin typeface="+mj-lt"/>
              </a:rPr>
              <a:t>посадовими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інструкціями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асистентів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 smtClean="0">
                <a:latin typeface="+mj-lt"/>
              </a:rPr>
              <a:t>вчителів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Цей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крок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передбачає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розробку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оформлення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посадових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обов’язків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всіх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педагогічних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працівників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залучених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інклюзивного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навчання</a:t>
            </a:r>
            <a:r>
              <a:rPr lang="ru-RU" sz="1100" dirty="0">
                <a:latin typeface="+mj-lt"/>
              </a:rPr>
              <a:t> (</a:t>
            </a:r>
            <a:r>
              <a:rPr lang="ru-RU" sz="1100" dirty="0" err="1">
                <a:latin typeface="+mj-lt"/>
              </a:rPr>
              <a:t>штатних</a:t>
            </a:r>
            <a:r>
              <a:rPr lang="ru-RU" sz="1100" dirty="0">
                <a:latin typeface="+mj-lt"/>
              </a:rPr>
              <a:t> і </a:t>
            </a:r>
            <a:r>
              <a:rPr lang="ru-RU" sz="1100" dirty="0" err="1">
                <a:latin typeface="+mj-lt"/>
              </a:rPr>
              <a:t>залучених</a:t>
            </a:r>
            <a:r>
              <a:rPr lang="ru-RU" sz="1100" dirty="0">
                <a:latin typeface="+mj-lt"/>
              </a:rPr>
              <a:t>). </a:t>
            </a:r>
            <a:r>
              <a:rPr lang="ru-RU" sz="1100" dirty="0" err="1">
                <a:latin typeface="+mj-lt"/>
              </a:rPr>
              <a:t>Важливо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пам’ятати</a:t>
            </a:r>
            <a:r>
              <a:rPr lang="ru-RU" sz="1100" dirty="0">
                <a:latin typeface="+mj-lt"/>
              </a:rPr>
              <a:t> про </a:t>
            </a:r>
            <a:r>
              <a:rPr lang="ru-RU" sz="1100" dirty="0" err="1">
                <a:latin typeface="+mj-lt"/>
              </a:rPr>
              <a:t>врахування</a:t>
            </a:r>
            <a:r>
              <a:rPr lang="ru-RU" sz="1100" dirty="0">
                <a:latin typeface="+mj-lt"/>
              </a:rPr>
              <a:t> аспекту </a:t>
            </a:r>
            <a:r>
              <a:rPr lang="ru-RU" sz="1100" dirty="0" err="1">
                <a:latin typeface="+mj-lt"/>
              </a:rPr>
              <a:t>інклюзії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річному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плані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роботи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розподілі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обов’язків</a:t>
            </a:r>
            <a:r>
              <a:rPr lang="ru-RU" sz="1100" dirty="0">
                <a:latin typeface="+mj-lt"/>
              </a:rPr>
              <a:t> і зон </a:t>
            </a:r>
            <a:r>
              <a:rPr lang="ru-RU" sz="1100" dirty="0" err="1">
                <a:latin typeface="+mj-lt"/>
              </a:rPr>
              <a:t>відповідальності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між</a:t>
            </a:r>
            <a:r>
              <a:rPr lang="ru-RU" sz="1100" dirty="0">
                <a:latin typeface="+mj-lt"/>
              </a:rPr>
              <a:t> заступниками директора з </a:t>
            </a:r>
            <a:r>
              <a:rPr lang="ru-RU" sz="1100" dirty="0" err="1">
                <a:latin typeface="+mj-lt"/>
              </a:rPr>
              <a:t>виховної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навчальної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методичної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роботи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Важливо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налагодити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співпрацю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між</a:t>
            </a:r>
            <a:r>
              <a:rPr lang="ru-RU" sz="1100" dirty="0">
                <a:latin typeface="+mj-lt"/>
              </a:rPr>
              <a:t> педагогами та </a:t>
            </a:r>
            <a:r>
              <a:rPr lang="ru-RU" sz="1100" dirty="0" err="1" smtClean="0">
                <a:latin typeface="+mj-lt"/>
              </a:rPr>
              <a:t>асистентом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Керівництво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має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призначати</a:t>
            </a:r>
            <a:r>
              <a:rPr lang="ru-RU" sz="1100" dirty="0">
                <a:latin typeface="+mj-lt"/>
              </a:rPr>
              <a:t> час для </a:t>
            </a:r>
            <a:r>
              <a:rPr lang="ru-RU" sz="1100" dirty="0" err="1">
                <a:latin typeface="+mj-lt"/>
              </a:rPr>
              <a:t>регулярних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зустрічей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між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вчителями</a:t>
            </a:r>
            <a:r>
              <a:rPr lang="ru-RU" sz="1100" dirty="0">
                <a:latin typeface="+mj-lt"/>
              </a:rPr>
              <a:t> і </a:t>
            </a:r>
            <a:r>
              <a:rPr lang="ru-RU" sz="1100" dirty="0" err="1">
                <a:latin typeface="+mj-lt"/>
              </a:rPr>
              <a:t>асистентами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протягом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навчального</a:t>
            </a:r>
            <a:r>
              <a:rPr lang="ru-RU" sz="1100" dirty="0">
                <a:latin typeface="+mj-lt"/>
              </a:rPr>
              <a:t> року, </a:t>
            </a:r>
            <a:r>
              <a:rPr lang="ru-RU" sz="1100" dirty="0" err="1">
                <a:latin typeface="+mj-lt"/>
              </a:rPr>
              <a:t>щоб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проводити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спільне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планування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обмінюватись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інформацією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обговорювати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конкретні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ситуації.Учителі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і </a:t>
            </a:r>
            <a:r>
              <a:rPr lang="ru-RU" sz="1100" dirty="0" err="1">
                <a:latin typeface="+mj-lt"/>
              </a:rPr>
              <a:t>асистенти</a:t>
            </a:r>
            <a:r>
              <a:rPr lang="ru-RU" sz="1100" dirty="0">
                <a:latin typeface="+mj-lt"/>
              </a:rPr>
              <a:t> досягнуть </a:t>
            </a:r>
            <a:r>
              <a:rPr lang="ru-RU" sz="1100" dirty="0" err="1">
                <a:latin typeface="+mj-lt"/>
              </a:rPr>
              <a:t>успіху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якщо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будуть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планувати</a:t>
            </a:r>
            <a:r>
              <a:rPr lang="ru-RU" sz="1100" dirty="0">
                <a:latin typeface="+mj-lt"/>
              </a:rPr>
              <a:t> уроки </a:t>
            </a:r>
            <a:r>
              <a:rPr lang="ru-RU" sz="1100" dirty="0" err="1">
                <a:latin typeface="+mj-lt"/>
              </a:rPr>
              <a:t>спільно</a:t>
            </a:r>
            <a:r>
              <a:rPr lang="ru-RU" sz="1100" dirty="0">
                <a:latin typeface="+mj-lt"/>
              </a:rPr>
              <a:t>. Головне – </a:t>
            </a:r>
            <a:r>
              <a:rPr lang="ru-RU" sz="1100" dirty="0" err="1">
                <a:latin typeface="+mj-lt"/>
              </a:rPr>
              <a:t>розподілити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між</a:t>
            </a:r>
            <a:r>
              <a:rPr lang="ru-RU" sz="1100" dirty="0">
                <a:latin typeface="+mj-lt"/>
              </a:rPr>
              <a:t> собою </a:t>
            </a:r>
            <a:r>
              <a:rPr lang="ru-RU" sz="1100" dirty="0" err="1">
                <a:latin typeface="+mj-lt"/>
              </a:rPr>
              <a:t>обов’язки</a:t>
            </a:r>
            <a:r>
              <a:rPr lang="ru-RU" sz="1100" dirty="0">
                <a:latin typeface="+mj-lt"/>
              </a:rPr>
              <a:t> і </a:t>
            </a:r>
            <a:r>
              <a:rPr lang="ru-RU" sz="1100" dirty="0" err="1" smtClean="0">
                <a:latin typeface="+mj-lt"/>
              </a:rPr>
              <a:t>діяльність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Учителі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не </a:t>
            </a:r>
            <a:r>
              <a:rPr lang="ru-RU" sz="1100" dirty="0" err="1">
                <a:latin typeface="+mj-lt"/>
              </a:rPr>
              <a:t>повинні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ставити</a:t>
            </a:r>
            <a:r>
              <a:rPr lang="ru-RU" sz="1100" dirty="0">
                <a:latin typeface="+mj-lt"/>
              </a:rPr>
              <a:t> перед </a:t>
            </a:r>
            <a:r>
              <a:rPr lang="ru-RU" sz="1100" dirty="0" err="1">
                <a:latin typeface="+mj-lt"/>
              </a:rPr>
              <a:t>своїми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асистентами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завдань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які</a:t>
            </a:r>
            <a:r>
              <a:rPr lang="ru-RU" sz="1100" dirty="0">
                <a:latin typeface="+mj-lt"/>
              </a:rPr>
              <a:t> є прерогативою </a:t>
            </a:r>
            <a:r>
              <a:rPr lang="ru-RU" sz="1100" dirty="0" err="1">
                <a:latin typeface="+mj-lt"/>
              </a:rPr>
              <a:t>вчителя</a:t>
            </a:r>
            <a:r>
              <a:rPr lang="ru-RU" sz="1100" dirty="0">
                <a:latin typeface="+mj-lt"/>
              </a:rPr>
              <a:t>, – </a:t>
            </a:r>
            <a:r>
              <a:rPr lang="ru-RU" sz="1100" dirty="0" err="1">
                <a:latin typeface="+mj-lt"/>
              </a:rPr>
              <a:t>планування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навчально-виховного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процесу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оцінювання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учнів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передбачає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професійну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інтерпретацію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результатів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їх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виконання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тощо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Натомість</a:t>
            </a:r>
            <a:r>
              <a:rPr lang="ru-RU" sz="1100" dirty="0">
                <a:latin typeface="+mj-lt"/>
              </a:rPr>
              <a:t> учитель </a:t>
            </a:r>
            <a:r>
              <a:rPr lang="ru-RU" sz="1100" dirty="0" err="1">
                <a:latin typeface="+mj-lt"/>
              </a:rPr>
              <a:t>може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запропонувати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асистенту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вчителя</a:t>
            </a:r>
            <a:r>
              <a:rPr lang="ru-RU" sz="1100" dirty="0">
                <a:latin typeface="+mj-lt"/>
              </a:rPr>
              <a:t> провести </a:t>
            </a:r>
            <a:r>
              <a:rPr lang="ru-RU" sz="1100" dirty="0" err="1">
                <a:latin typeface="+mj-lt"/>
              </a:rPr>
              <a:t>підбір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завдань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які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учень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міг</a:t>
            </a:r>
            <a:r>
              <a:rPr lang="ru-RU" sz="1100" dirty="0">
                <a:latin typeface="+mj-lt"/>
              </a:rPr>
              <a:t> би </a:t>
            </a:r>
            <a:r>
              <a:rPr lang="ru-RU" sz="1100" dirty="0" err="1">
                <a:latin typeface="+mj-lt"/>
              </a:rPr>
              <a:t>виконати</a:t>
            </a:r>
            <a:r>
              <a:rPr lang="ru-RU" sz="1100" dirty="0">
                <a:latin typeface="+mj-lt"/>
              </a:rPr>
              <a:t> (але </a:t>
            </a:r>
            <a:r>
              <a:rPr lang="ru-RU" sz="1100" dirty="0" err="1">
                <a:latin typeface="+mj-lt"/>
              </a:rPr>
              <a:t>остаточне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рішення</a:t>
            </a:r>
            <a:r>
              <a:rPr lang="ru-RU" sz="1100" dirty="0">
                <a:latin typeface="+mj-lt"/>
              </a:rPr>
              <a:t> про </a:t>
            </a:r>
            <a:r>
              <a:rPr lang="ru-RU" sz="1100" dirty="0" err="1">
                <a:latin typeface="+mj-lt"/>
              </a:rPr>
              <a:t>використання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цих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прийматиме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вчитель</a:t>
            </a:r>
            <a:r>
              <a:rPr lang="ru-RU" sz="1100" dirty="0">
                <a:latin typeface="+mj-lt"/>
              </a:rPr>
              <a:t>); </a:t>
            </a:r>
            <a:r>
              <a:rPr lang="ru-RU" sz="1100" dirty="0" err="1">
                <a:latin typeface="+mj-lt"/>
              </a:rPr>
              <a:t>перевіряти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вправи</a:t>
            </a:r>
            <a:r>
              <a:rPr lang="ru-RU" sz="1100" dirty="0">
                <a:latin typeface="+mj-lt"/>
              </a:rPr>
              <a:t> та тести на </a:t>
            </a:r>
            <a:r>
              <a:rPr lang="ru-RU" sz="1100" dirty="0" err="1">
                <a:latin typeface="+mj-lt"/>
              </a:rPr>
              <a:t>множинний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вибір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інші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види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вправ</a:t>
            </a:r>
            <a:r>
              <a:rPr lang="ru-RU" sz="1100" dirty="0">
                <a:latin typeface="+mj-lt"/>
              </a:rPr>
              <a:t> / </a:t>
            </a:r>
            <a:r>
              <a:rPr lang="ru-RU" sz="1100" dirty="0" err="1">
                <a:latin typeface="+mj-lt"/>
              </a:rPr>
              <a:t>запитань</a:t>
            </a:r>
            <a:r>
              <a:rPr lang="ru-RU" sz="1100" dirty="0">
                <a:latin typeface="+mj-lt"/>
              </a:rPr>
              <a:t>, де </a:t>
            </a:r>
            <a:r>
              <a:rPr lang="ru-RU" sz="1100" dirty="0" err="1">
                <a:latin typeface="+mj-lt"/>
              </a:rPr>
              <a:t>учень</a:t>
            </a:r>
            <a:r>
              <a:rPr lang="ru-RU" sz="1100" dirty="0">
                <a:latin typeface="+mj-lt"/>
              </a:rPr>
              <a:t> повинен </a:t>
            </a:r>
            <a:r>
              <a:rPr lang="ru-RU" sz="1100" dirty="0" err="1">
                <a:latin typeface="+mj-lt"/>
              </a:rPr>
              <a:t>дати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єдину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вірну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відповідь</a:t>
            </a:r>
            <a:r>
              <a:rPr lang="ru-RU" sz="1100" dirty="0">
                <a:latin typeface="+mj-lt"/>
              </a:rPr>
              <a:t>; </a:t>
            </a:r>
            <a:r>
              <a:rPr lang="ru-RU" sz="1100" dirty="0" err="1">
                <a:latin typeface="+mj-lt"/>
              </a:rPr>
              <a:t>зробити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ксерокопії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роздавальних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матеріалів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виготовити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унаочнення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чи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інші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матеріали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під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керівництвом</a:t>
            </a:r>
            <a:r>
              <a:rPr lang="ru-RU" sz="1100" dirty="0">
                <a:latin typeface="+mj-lt"/>
              </a:rPr>
              <a:t> учителя.</a:t>
            </a:r>
          </a:p>
          <a:p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71464" y="620688"/>
            <a:ext cx="9505056" cy="5472608"/>
          </a:xfrm>
        </p:spPr>
        <p:txBody>
          <a:bodyPr>
            <a:noAutofit/>
          </a:bodyPr>
          <a:lstStyle/>
          <a:p>
            <a:r>
              <a:rPr lang="ru-RU" sz="1100" i="1" dirty="0">
                <a:latin typeface="+mj-lt"/>
              </a:rPr>
              <a:t>8. </a:t>
            </a:r>
            <a:r>
              <a:rPr lang="ru-RU" sz="1100" i="1" dirty="0" err="1">
                <a:latin typeface="+mj-lt"/>
              </a:rPr>
              <a:t>Складання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індивідуальної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програми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 smtClean="0">
                <a:latin typeface="+mj-lt"/>
              </a:rPr>
              <a:t>розвитку</a:t>
            </a:r>
            <a:r>
              <a:rPr lang="ru-RU" sz="1100" dirty="0" err="1">
                <a:latin typeface="+mj-lt"/>
              </a:rPr>
              <a:t>.</a:t>
            </a:r>
            <a:r>
              <a:rPr lang="ru-RU" sz="1100" dirty="0" err="1" smtClean="0">
                <a:latin typeface="+mj-lt"/>
              </a:rPr>
              <a:t>Щороку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для </a:t>
            </a:r>
            <a:r>
              <a:rPr lang="ru-RU" sz="1100" dirty="0" err="1">
                <a:latin typeface="+mj-lt"/>
              </a:rPr>
              <a:t>кожної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з ООП </a:t>
            </a:r>
            <a:r>
              <a:rPr lang="ru-RU" sz="1100" dirty="0" err="1">
                <a:latin typeface="+mj-lt"/>
              </a:rPr>
              <a:t>команди</a:t>
            </a:r>
            <a:r>
              <a:rPr lang="ru-RU" sz="1100" dirty="0">
                <a:latin typeface="+mj-lt"/>
              </a:rPr>
              <a:t> психолого-</a:t>
            </a:r>
            <a:r>
              <a:rPr lang="ru-RU" sz="1100" dirty="0" err="1">
                <a:latin typeface="+mj-lt"/>
              </a:rPr>
              <a:t>педагогічного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супроводу</a:t>
            </a:r>
            <a:r>
              <a:rPr lang="ru-RU" sz="1100" dirty="0">
                <a:latin typeface="+mj-lt"/>
              </a:rPr>
              <a:t>, до складу </a:t>
            </a:r>
            <a:r>
              <a:rPr lang="ru-RU" sz="1100" dirty="0" err="1">
                <a:latin typeface="+mj-lt"/>
              </a:rPr>
              <a:t>яких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обов’язково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мають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входити</a:t>
            </a:r>
            <a:r>
              <a:rPr lang="ru-RU" sz="1100" dirty="0">
                <a:latin typeface="+mj-lt"/>
              </a:rPr>
              <a:t> директор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або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його</a:t>
            </a:r>
            <a:r>
              <a:rPr lang="ru-RU" sz="1100" dirty="0">
                <a:latin typeface="+mj-lt"/>
              </a:rPr>
              <a:t> заступники, </a:t>
            </a:r>
            <a:r>
              <a:rPr lang="ru-RU" sz="1100" dirty="0" err="1">
                <a:latin typeface="+mj-lt"/>
              </a:rPr>
              <a:t>розробляють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розвитку</a:t>
            </a:r>
            <a:r>
              <a:rPr lang="ru-RU" sz="1100" dirty="0" smtClean="0">
                <a:latin typeface="+mj-lt"/>
              </a:rPr>
              <a:t>.. </a:t>
            </a:r>
            <a:r>
              <a:rPr lang="ru-RU" sz="1100" dirty="0" err="1" smtClean="0">
                <a:latin typeface="+mj-lt"/>
              </a:rPr>
              <a:t>Запорукою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якісної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розвитку</a:t>
            </a:r>
            <a:r>
              <a:rPr lang="ru-RU" sz="1100" dirty="0">
                <a:latin typeface="+mj-lt"/>
              </a:rPr>
              <a:t> є </a:t>
            </a:r>
            <a:r>
              <a:rPr lang="ru-RU" sz="1100" dirty="0" err="1">
                <a:latin typeface="+mj-lt"/>
              </a:rPr>
              <a:t>використання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інформації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комплексної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оцінки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наданої</a:t>
            </a:r>
            <a:r>
              <a:rPr lang="ru-RU" sz="1100" dirty="0">
                <a:latin typeface="+mj-lt"/>
              </a:rPr>
              <a:t> ІРЦ, а </a:t>
            </a:r>
            <a:r>
              <a:rPr lang="ru-RU" sz="1100" dirty="0" err="1">
                <a:latin typeface="+mj-lt"/>
              </a:rPr>
              <a:t>також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збір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релевантної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об’єктивної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інформації</a:t>
            </a:r>
            <a:r>
              <a:rPr lang="ru-RU" sz="1100" dirty="0">
                <a:latin typeface="+mj-lt"/>
              </a:rPr>
              <a:t> про </a:t>
            </a:r>
            <a:r>
              <a:rPr lang="ru-RU" sz="1100" dirty="0" err="1">
                <a:latin typeface="+mj-lt"/>
              </a:rPr>
              <a:t>дитину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під</a:t>
            </a:r>
            <a:r>
              <a:rPr lang="ru-RU" sz="1100" dirty="0">
                <a:latin typeface="+mj-lt"/>
              </a:rPr>
              <a:t> час </a:t>
            </a:r>
            <a:r>
              <a:rPr lang="ru-RU" sz="1100" dirty="0" err="1">
                <a:latin typeface="+mj-lt"/>
              </a:rPr>
              <a:t>спостереження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перші</a:t>
            </a:r>
            <a:r>
              <a:rPr lang="ru-RU" sz="1100" dirty="0">
                <a:latin typeface="+mj-lt"/>
              </a:rPr>
              <a:t> два </a:t>
            </a:r>
            <a:r>
              <a:rPr lang="ru-RU" sz="1100" dirty="0" err="1">
                <a:latin typeface="+mj-lt"/>
              </a:rPr>
              <a:t>тижні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школі</a:t>
            </a:r>
            <a:r>
              <a:rPr lang="ru-RU" sz="1100" dirty="0">
                <a:latin typeface="+mj-lt"/>
              </a:rPr>
              <a:t>, а </a:t>
            </a:r>
            <a:r>
              <a:rPr lang="ru-RU" sz="1100" dirty="0" err="1">
                <a:latin typeface="+mj-lt"/>
              </a:rPr>
              <a:t>також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від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батьків</a:t>
            </a:r>
            <a:r>
              <a:rPr lang="ru-RU" sz="1100" dirty="0">
                <a:latin typeface="+mj-lt"/>
              </a:rPr>
              <a:t>. Тому </a:t>
            </a:r>
            <a:r>
              <a:rPr lang="ru-RU" sz="1100" dirty="0" err="1">
                <a:latin typeface="+mj-lt"/>
              </a:rPr>
              <a:t>директорові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варто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докласти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зусиль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щоб</a:t>
            </a:r>
            <a:r>
              <a:rPr lang="ru-RU" sz="1100" dirty="0">
                <a:latin typeface="+mj-lt"/>
              </a:rPr>
              <a:t> на </a:t>
            </a:r>
            <a:r>
              <a:rPr lang="ru-RU" sz="1100" dirty="0" err="1">
                <a:latin typeface="+mj-lt"/>
              </a:rPr>
              <a:t>всіх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етапах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інформація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була</a:t>
            </a:r>
            <a:r>
              <a:rPr lang="ru-RU" sz="1100" dirty="0">
                <a:latin typeface="+mj-lt"/>
              </a:rPr>
              <a:t> правдивою, </a:t>
            </a:r>
            <a:r>
              <a:rPr lang="ru-RU" sz="1100" dirty="0" err="1">
                <a:latin typeface="+mj-lt"/>
              </a:rPr>
              <a:t>пояснити</a:t>
            </a:r>
            <a:r>
              <a:rPr lang="ru-RU" sz="1100" dirty="0">
                <a:latin typeface="+mj-lt"/>
              </a:rPr>
              <a:t> батькам </a:t>
            </a:r>
            <a:r>
              <a:rPr lang="ru-RU" sz="1100" dirty="0" err="1">
                <a:latin typeface="+mj-lt"/>
              </a:rPr>
              <a:t>важливість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кожної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деталі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формування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програми</a:t>
            </a:r>
            <a:r>
              <a:rPr lang="ru-RU" sz="1100" dirty="0">
                <a:latin typeface="+mj-lt"/>
              </a:rPr>
              <a:t>, яка </a:t>
            </a:r>
            <a:r>
              <a:rPr lang="ru-RU" sz="1100" dirty="0" err="1">
                <a:latin typeface="+mj-lt"/>
              </a:rPr>
              <a:t>дасть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змогу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забезпечити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комфортне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навчання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динаміку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розвитку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i="1" dirty="0">
                <a:latin typeface="+mj-lt"/>
              </a:rPr>
              <a:t>9. </a:t>
            </a:r>
            <a:r>
              <a:rPr lang="ru-RU" sz="1100" i="1" dirty="0" err="1">
                <a:latin typeface="+mj-lt"/>
              </a:rPr>
              <a:t>Складання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індивідуального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навчального</a:t>
            </a:r>
            <a:r>
              <a:rPr lang="ru-RU" sz="1100" i="1" dirty="0">
                <a:latin typeface="+mj-lt"/>
              </a:rPr>
              <a:t> плану та </a:t>
            </a:r>
            <a:r>
              <a:rPr lang="ru-RU" sz="1100" i="1" dirty="0" err="1">
                <a:latin typeface="+mj-lt"/>
              </a:rPr>
              <a:t>індивідуальних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навчальних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 smtClean="0">
                <a:latin typeface="+mj-lt"/>
              </a:rPr>
              <a:t>програм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Навчання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у </a:t>
            </a:r>
            <a:r>
              <a:rPr lang="ru-RU" sz="1100" dirty="0" err="1">
                <a:latin typeface="+mj-lt"/>
              </a:rPr>
              <a:t>класі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дітей</a:t>
            </a:r>
            <a:r>
              <a:rPr lang="ru-RU" sz="1100" dirty="0">
                <a:latin typeface="+mj-lt"/>
              </a:rPr>
              <a:t> з ООП не </a:t>
            </a:r>
            <a:r>
              <a:rPr lang="ru-RU" sz="1100" dirty="0" err="1">
                <a:latin typeface="+mj-lt"/>
              </a:rPr>
              <a:t>передбачає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зміну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освітньої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чи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планів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Водночас</a:t>
            </a:r>
            <a:r>
              <a:rPr lang="ru-RU" sz="1100" dirty="0">
                <a:latin typeface="+mj-lt"/>
              </a:rPr>
              <a:t>, коли </a:t>
            </a:r>
            <a:r>
              <a:rPr lang="ru-RU" sz="1100" dirty="0" err="1">
                <a:latin typeface="+mj-lt"/>
              </a:rPr>
              <a:t>індивідуальні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особливості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з ООП </a:t>
            </a:r>
            <a:r>
              <a:rPr lang="ru-RU" sz="1100" dirty="0" err="1">
                <a:latin typeface="+mj-lt"/>
              </a:rPr>
              <a:t>цього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потребують</a:t>
            </a:r>
            <a:r>
              <a:rPr lang="ru-RU" sz="1100" dirty="0">
                <a:latin typeface="+mj-lt"/>
              </a:rPr>
              <a:t>, команда </a:t>
            </a:r>
            <a:r>
              <a:rPr lang="ru-RU" sz="1100" dirty="0" err="1">
                <a:latin typeface="+mj-lt"/>
              </a:rPr>
              <a:t>супроводу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адаптує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або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модифікує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програму</a:t>
            </a:r>
            <a:r>
              <a:rPr lang="ru-RU" sz="1100" dirty="0">
                <a:latin typeface="+mj-lt"/>
              </a:rPr>
              <a:t> і </a:t>
            </a:r>
            <a:r>
              <a:rPr lang="ru-RU" sz="1100" dirty="0" err="1">
                <a:latin typeface="+mj-lt"/>
              </a:rPr>
              <a:t>розробляє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навчальний</a:t>
            </a:r>
            <a:r>
              <a:rPr lang="ru-RU" sz="1100" dirty="0">
                <a:latin typeface="+mj-lt"/>
              </a:rPr>
              <a:t> план для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i="1" dirty="0">
                <a:latin typeface="+mj-lt"/>
              </a:rPr>
              <a:t>10. </a:t>
            </a:r>
            <a:r>
              <a:rPr lang="ru-RU" sz="1100" i="1" dirty="0" err="1">
                <a:latin typeface="+mj-lt"/>
              </a:rPr>
              <a:t>Адаптація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освітнього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середовища</a:t>
            </a:r>
            <a:r>
              <a:rPr lang="ru-RU" sz="1100" i="1" dirty="0">
                <a:latin typeface="+mj-lt"/>
              </a:rPr>
              <a:t> до потреб </a:t>
            </a:r>
            <a:r>
              <a:rPr lang="ru-RU" sz="1100" i="1" dirty="0" err="1" smtClean="0">
                <a:latin typeface="+mj-lt"/>
              </a:rPr>
              <a:t>дитини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Важливою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умовою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забезпечення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освітнього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процесу</a:t>
            </a:r>
            <a:r>
              <a:rPr lang="ru-RU" sz="1100" dirty="0">
                <a:latin typeface="+mj-lt"/>
              </a:rPr>
              <a:t> є </a:t>
            </a:r>
            <a:r>
              <a:rPr lang="ru-RU" sz="1100" dirty="0" err="1">
                <a:latin typeface="+mj-lt"/>
              </a:rPr>
              <a:t>доступність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безбар’єрність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безпечність</a:t>
            </a:r>
            <a:r>
              <a:rPr lang="ru-RU" sz="1100" dirty="0">
                <a:latin typeface="+mj-lt"/>
              </a:rPr>
              <a:t>. Таким чином на </a:t>
            </a:r>
            <a:r>
              <a:rPr lang="ru-RU" sz="1100" dirty="0" err="1">
                <a:latin typeface="+mj-lt"/>
              </a:rPr>
              <a:t>основі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оцінки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можливостей</a:t>
            </a:r>
            <a:r>
              <a:rPr lang="ru-RU" sz="1100" dirty="0">
                <a:latin typeface="+mj-lt"/>
              </a:rPr>
              <a:t> закладу </a:t>
            </a:r>
            <a:r>
              <a:rPr lang="ru-RU" sz="1100" dirty="0" err="1">
                <a:latin typeface="+mj-lt"/>
              </a:rPr>
              <a:t>забезпечуються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умови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безперешкодного</a:t>
            </a:r>
            <a:r>
              <a:rPr lang="ru-RU" sz="1100" dirty="0">
                <a:latin typeface="+mj-lt"/>
              </a:rPr>
              <a:t> доступу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приміщень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обладнується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ресурсна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кімната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згідно</a:t>
            </a:r>
            <a:r>
              <a:rPr lang="ru-RU" sz="1100" dirty="0">
                <a:latin typeface="+mj-lt"/>
              </a:rPr>
              <a:t> ІПР та за </a:t>
            </a:r>
            <a:r>
              <a:rPr lang="ru-RU" sz="1100" dirty="0" err="1">
                <a:latin typeface="+mj-lt"/>
              </a:rPr>
              <a:t>узгодженням</a:t>
            </a:r>
            <a:r>
              <a:rPr lang="ru-RU" sz="1100" dirty="0">
                <a:latin typeface="+mj-lt"/>
              </a:rPr>
              <a:t> з батьками </a:t>
            </a:r>
            <a:r>
              <a:rPr lang="ru-RU" sz="1100" dirty="0" err="1">
                <a:latin typeface="+mj-lt"/>
              </a:rPr>
              <a:t>закуповуються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засоби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корекції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Основне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завдання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цьому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напрямі</a:t>
            </a:r>
            <a:r>
              <a:rPr lang="ru-RU" sz="1100" dirty="0">
                <a:latin typeface="+mj-lt"/>
              </a:rPr>
              <a:t> – </a:t>
            </a:r>
            <a:r>
              <a:rPr lang="ru-RU" sz="1100" dirty="0" err="1">
                <a:latin typeface="+mj-lt"/>
              </a:rPr>
              <a:t>організувати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з ООП </a:t>
            </a:r>
            <a:r>
              <a:rPr lang="ru-RU" sz="1100" dirty="0" err="1">
                <a:latin typeface="+mj-lt"/>
              </a:rPr>
              <a:t>зрозуміле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чітко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визначене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середовище</a:t>
            </a:r>
            <a:r>
              <a:rPr lang="ru-RU" sz="1100" dirty="0">
                <a:latin typeface="+mj-lt"/>
              </a:rPr>
              <a:t>, у </a:t>
            </a:r>
            <a:r>
              <a:rPr lang="ru-RU" sz="1100" dirty="0" err="1">
                <a:latin typeface="+mj-lt"/>
              </a:rPr>
              <a:t>якому</a:t>
            </a:r>
            <a:r>
              <a:rPr lang="ru-RU" sz="1100" dirty="0">
                <a:latin typeface="+mj-lt"/>
              </a:rPr>
              <a:t> вона </a:t>
            </a:r>
            <a:r>
              <a:rPr lang="ru-RU" sz="1100" dirty="0" err="1">
                <a:latin typeface="+mj-lt"/>
              </a:rPr>
              <a:t>може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почуватися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захищеною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працювати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своєму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режимі</a:t>
            </a:r>
            <a:r>
              <a:rPr lang="ru-RU" sz="1100" dirty="0">
                <a:latin typeface="+mj-lt"/>
              </a:rPr>
              <a:t> й </a:t>
            </a:r>
            <a:r>
              <a:rPr lang="ru-RU" sz="1100" dirty="0" err="1">
                <a:latin typeface="+mj-lt"/>
              </a:rPr>
              <a:t>відповідно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своїх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здібностей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забезпечити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комунікацію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рештою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дітей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колективі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i="1" dirty="0">
                <a:latin typeface="+mj-lt"/>
              </a:rPr>
              <a:t>11. </a:t>
            </a:r>
            <a:r>
              <a:rPr lang="ru-RU" sz="1100" i="1" dirty="0" err="1">
                <a:latin typeface="+mj-lt"/>
              </a:rPr>
              <a:t>Оцінювання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навчальних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досягнень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учнів</a:t>
            </a:r>
            <a:r>
              <a:rPr lang="ru-RU" sz="1100" i="1" dirty="0">
                <a:latin typeface="+mj-lt"/>
              </a:rPr>
              <a:t> з </a:t>
            </a:r>
            <a:r>
              <a:rPr lang="ru-RU" sz="1100" i="1" dirty="0" smtClean="0">
                <a:latin typeface="+mj-lt"/>
              </a:rPr>
              <a:t>ООП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Оцінювання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результатів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дітей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особливими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освітніми</a:t>
            </a:r>
            <a:r>
              <a:rPr lang="ru-RU" sz="1100" dirty="0">
                <a:latin typeface="+mj-lt"/>
              </a:rPr>
              <a:t> потребами </a:t>
            </a:r>
            <a:r>
              <a:rPr lang="ru-RU" sz="1100" dirty="0" err="1">
                <a:latin typeface="+mj-lt"/>
              </a:rPr>
              <a:t>відбувається</a:t>
            </a:r>
            <a:r>
              <a:rPr lang="ru-RU" sz="1100" dirty="0">
                <a:latin typeface="+mj-lt"/>
              </a:rPr>
              <a:t> за </a:t>
            </a:r>
            <a:r>
              <a:rPr lang="ru-RU" sz="1100" dirty="0" err="1">
                <a:latin typeface="+mj-lt"/>
              </a:rPr>
              <a:t>критеріями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визначеними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освітній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програмі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або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адаптованій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чи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модифікованій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навчальній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програмі</a:t>
            </a:r>
            <a:r>
              <a:rPr lang="ru-RU" sz="1100" dirty="0">
                <a:latin typeface="+mj-lt"/>
              </a:rPr>
              <a:t>. </a:t>
            </a:r>
            <a:r>
              <a:rPr lang="ru-RU" sz="1100" dirty="0" err="1">
                <a:latin typeface="+mj-lt"/>
              </a:rPr>
              <a:t>Також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критерії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оцінювання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з ООП </a:t>
            </a:r>
            <a:r>
              <a:rPr lang="ru-RU" sz="1100" dirty="0" err="1">
                <a:latin typeface="+mj-lt"/>
              </a:rPr>
              <a:t>встановлюються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індивідуальній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розвитку.Досягнення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дитини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слід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переглядати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щонайменше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тричі</a:t>
            </a:r>
            <a:r>
              <a:rPr lang="ru-RU" sz="1100" dirty="0">
                <a:latin typeface="+mj-lt"/>
              </a:rPr>
              <a:t> на </a:t>
            </a:r>
            <a:r>
              <a:rPr lang="ru-RU" sz="1100" dirty="0" err="1">
                <a:latin typeface="+mj-lt"/>
              </a:rPr>
              <a:t>рік</a:t>
            </a:r>
            <a:r>
              <a:rPr lang="ru-RU" sz="1100" dirty="0">
                <a:latin typeface="+mj-lt"/>
              </a:rPr>
              <a:t> – у </a:t>
            </a:r>
            <a:r>
              <a:rPr lang="ru-RU" sz="1100" dirty="0" err="1">
                <a:latin typeface="+mj-lt"/>
              </a:rPr>
              <a:t>вересні</a:t>
            </a:r>
            <a:r>
              <a:rPr lang="ru-RU" sz="1100" dirty="0">
                <a:latin typeface="+mj-lt"/>
              </a:rPr>
              <a:t>, коли </a:t>
            </a:r>
            <a:r>
              <a:rPr lang="ru-RU" sz="1100" dirty="0" err="1">
                <a:latin typeface="+mj-lt"/>
              </a:rPr>
              <a:t>формується</a:t>
            </a:r>
            <a:r>
              <a:rPr lang="ru-RU" sz="1100" dirty="0">
                <a:latin typeface="+mj-lt"/>
              </a:rPr>
              <a:t> ІПР, а </a:t>
            </a:r>
            <a:r>
              <a:rPr lang="ru-RU" sz="1100" dirty="0" err="1">
                <a:latin typeface="+mj-lt"/>
              </a:rPr>
              <a:t>потім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після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першого</a:t>
            </a:r>
            <a:r>
              <a:rPr lang="ru-RU" sz="1100" dirty="0">
                <a:latin typeface="+mj-lt"/>
              </a:rPr>
              <a:t> та другого </a:t>
            </a:r>
            <a:r>
              <a:rPr lang="ru-RU" sz="1100" dirty="0" err="1">
                <a:latin typeface="+mj-lt"/>
              </a:rPr>
              <a:t>семестрів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i="1" dirty="0">
                <a:latin typeface="+mj-lt"/>
              </a:rPr>
              <a:t>12. </a:t>
            </a:r>
            <a:r>
              <a:rPr lang="ru-RU" sz="1100" i="1" dirty="0" err="1">
                <a:latin typeface="+mj-lt"/>
              </a:rPr>
              <a:t>Моніторинг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якості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>
                <a:latin typeface="+mj-lt"/>
              </a:rPr>
              <a:t>інклюзивного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err="1" smtClean="0">
                <a:latin typeface="+mj-lt"/>
              </a:rPr>
              <a:t>навчання</a:t>
            </a:r>
            <a:r>
              <a:rPr lang="ru-RU" sz="1100" dirty="0" smtClean="0">
                <a:latin typeface="+mj-lt"/>
              </a:rPr>
              <a:t>. </a:t>
            </a:r>
            <a:r>
              <a:rPr lang="ru-RU" sz="1100" dirty="0" err="1" smtClean="0">
                <a:latin typeface="+mj-lt"/>
              </a:rPr>
              <a:t>Постійний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моніторинг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виконання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індивідуальних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розвитку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дітей</a:t>
            </a:r>
            <a:r>
              <a:rPr lang="ru-RU" sz="1100" dirty="0">
                <a:latin typeface="+mj-lt"/>
              </a:rPr>
              <a:t> з ООП, перегляд та </a:t>
            </a:r>
            <a:r>
              <a:rPr lang="ru-RU" sz="1100" dirty="0" err="1">
                <a:latin typeface="+mj-lt"/>
              </a:rPr>
              <a:t>актуалізація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цих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програм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дозволяють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адміністрації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стежити</a:t>
            </a:r>
            <a:r>
              <a:rPr lang="ru-RU" sz="1100" dirty="0">
                <a:latin typeface="+mj-lt"/>
              </a:rPr>
              <a:t> за </a:t>
            </a:r>
            <a:r>
              <a:rPr lang="ru-RU" sz="1100" dirty="0" err="1">
                <a:latin typeface="+mj-lt"/>
              </a:rPr>
              <a:t>якістю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інклюзивного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навчання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dirty="0" err="1">
                <a:latin typeface="+mj-lt"/>
              </a:rPr>
              <a:t>Узагальнено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рух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інклюзії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можна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оцінити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контексті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щорічного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самооцінювання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відповідно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визначивши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Положенні</a:t>
            </a:r>
            <a:r>
              <a:rPr lang="ru-RU" sz="1100" dirty="0">
                <a:latin typeface="+mj-lt"/>
              </a:rPr>
              <a:t> про </a:t>
            </a:r>
            <a:r>
              <a:rPr lang="ru-RU" sz="1100" dirty="0" err="1">
                <a:latin typeface="+mj-lt"/>
              </a:rPr>
              <a:t>внутрішню</a:t>
            </a:r>
            <a:r>
              <a:rPr lang="ru-RU" sz="1100" dirty="0">
                <a:latin typeface="+mj-lt"/>
              </a:rPr>
              <a:t> систему </a:t>
            </a:r>
            <a:r>
              <a:rPr lang="ru-RU" sz="1100" dirty="0" err="1">
                <a:latin typeface="+mj-lt"/>
              </a:rPr>
              <a:t>забезпечення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якості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ті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аспекти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освітньої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діяльності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які</a:t>
            </a:r>
            <a:r>
              <a:rPr lang="ru-RU" sz="1100" dirty="0">
                <a:latin typeface="+mj-lt"/>
              </a:rPr>
              <a:t> є </a:t>
            </a:r>
            <a:r>
              <a:rPr lang="ru-RU" sz="1100" dirty="0" err="1">
                <a:latin typeface="+mj-lt"/>
              </a:rPr>
              <a:t>ключовими</a:t>
            </a:r>
            <a:r>
              <a:rPr lang="ru-RU" sz="1100" dirty="0">
                <a:latin typeface="+mj-lt"/>
              </a:rPr>
              <a:t> для </a:t>
            </a:r>
            <a:r>
              <a:rPr lang="ru-RU" sz="1100" dirty="0" err="1">
                <a:latin typeface="+mj-lt"/>
              </a:rPr>
              <a:t>постійного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моніторингу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прогресу</a:t>
            </a:r>
            <a:r>
              <a:rPr lang="ru-RU" sz="1100" dirty="0">
                <a:latin typeface="+mj-lt"/>
              </a:rPr>
              <a:t> (</a:t>
            </a:r>
            <a:r>
              <a:rPr lang="ru-RU" sz="1100" dirty="0" err="1">
                <a:latin typeface="+mj-lt"/>
              </a:rPr>
              <a:t>наприклад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створення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безбар’єрного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середовища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психологічний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клімат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рівень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співпраці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між</a:t>
            </a:r>
            <a:r>
              <a:rPr lang="ru-RU" sz="1100" dirty="0">
                <a:latin typeface="+mj-lt"/>
              </a:rPr>
              <a:t> педагогами, потреби у </a:t>
            </a:r>
            <a:r>
              <a:rPr lang="ru-RU" sz="1100" dirty="0" err="1">
                <a:latin typeface="+mj-lt"/>
              </a:rPr>
              <a:t>професійному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розвитку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педагогів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які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працюють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інклюзивному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класі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ін</a:t>
            </a:r>
            <a:r>
              <a:rPr lang="ru-RU" sz="1100" dirty="0">
                <a:latin typeface="+mj-lt"/>
              </a:rPr>
              <a:t>.). Тут </a:t>
            </a:r>
            <a:r>
              <a:rPr lang="ru-RU" sz="1100" dirty="0" err="1">
                <a:latin typeface="+mj-lt"/>
              </a:rPr>
              <a:t>важливо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розробити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інструментарій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збору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такої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інформації</a:t>
            </a:r>
            <a:r>
              <a:rPr lang="ru-RU" sz="1100" dirty="0">
                <a:latin typeface="+mj-lt"/>
              </a:rPr>
              <a:t>.</a:t>
            </a:r>
          </a:p>
          <a:p>
            <a:r>
              <a:rPr lang="ru-RU" sz="1100" dirty="0" err="1">
                <a:latin typeface="+mj-lt"/>
              </a:rPr>
              <a:t>Систематичне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вивчення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ситуації</a:t>
            </a:r>
            <a:r>
              <a:rPr lang="ru-RU" sz="1100" dirty="0">
                <a:latin typeface="+mj-lt"/>
              </a:rPr>
              <a:t> у </a:t>
            </a:r>
            <a:r>
              <a:rPr lang="ru-RU" sz="1100" dirty="0" err="1">
                <a:latin typeface="+mj-lt"/>
              </a:rPr>
              <a:t>визначених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ключових</a:t>
            </a:r>
            <a:r>
              <a:rPr lang="ru-RU" sz="1100" dirty="0">
                <a:latin typeface="+mj-lt"/>
              </a:rPr>
              <a:t> точках </a:t>
            </a:r>
            <a:r>
              <a:rPr lang="ru-RU" sz="1100" dirty="0" err="1">
                <a:latin typeface="+mj-lt"/>
              </a:rPr>
              <a:t>дасть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можливість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керівнику</a:t>
            </a:r>
            <a:r>
              <a:rPr lang="ru-RU" sz="1100" dirty="0">
                <a:latin typeface="+mj-lt"/>
              </a:rPr>
              <a:t> закладу </a:t>
            </a:r>
            <a:r>
              <a:rPr lang="ru-RU" sz="1100" dirty="0" err="1">
                <a:latin typeface="+mj-lt"/>
              </a:rPr>
              <a:t>спільно</a:t>
            </a:r>
            <a:r>
              <a:rPr lang="ru-RU" sz="1100" dirty="0">
                <a:latin typeface="+mj-lt"/>
              </a:rPr>
              <a:t> з </a:t>
            </a:r>
            <a:r>
              <a:rPr lang="ru-RU" sz="1100" dirty="0" err="1">
                <a:latin typeface="+mj-lt"/>
              </a:rPr>
              <a:t>колективом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батьківською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спільнотою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оцінювати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поступ</a:t>
            </a:r>
            <a:r>
              <a:rPr lang="ru-RU" sz="1100" dirty="0">
                <a:latin typeface="+mj-lt"/>
              </a:rPr>
              <a:t> до </a:t>
            </a:r>
            <a:r>
              <a:rPr lang="ru-RU" sz="1100" dirty="0" err="1">
                <a:latin typeface="+mj-lt"/>
              </a:rPr>
              <a:t>інклюзії</a:t>
            </a:r>
            <a:r>
              <a:rPr lang="ru-RU" sz="1100" dirty="0">
                <a:latin typeface="+mj-lt"/>
              </a:rPr>
              <a:t>, а </a:t>
            </a:r>
            <a:r>
              <a:rPr lang="ru-RU" sz="1100" dirty="0" err="1">
                <a:latin typeface="+mj-lt"/>
              </a:rPr>
              <a:t>також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визначати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що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саме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потребує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втручання</a:t>
            </a:r>
            <a:r>
              <a:rPr lang="ru-RU" sz="1100" dirty="0">
                <a:latin typeface="+mj-lt"/>
              </a:rPr>
              <a:t> і </a:t>
            </a:r>
            <a:r>
              <a:rPr lang="ru-RU" sz="1100" dirty="0" err="1">
                <a:latin typeface="+mj-lt"/>
              </a:rPr>
              <a:t>підтримки</a:t>
            </a:r>
            <a:r>
              <a:rPr lang="ru-RU" sz="1100" dirty="0">
                <a:latin typeface="+mj-lt"/>
              </a:rPr>
              <a:t> та </a:t>
            </a:r>
            <a:r>
              <a:rPr lang="ru-RU" sz="1100" dirty="0" err="1">
                <a:latin typeface="+mj-lt"/>
              </a:rPr>
              <a:t>які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сильні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сторони</a:t>
            </a:r>
            <a:r>
              <a:rPr lang="ru-RU" sz="1100" dirty="0">
                <a:latin typeface="+mj-lt"/>
              </a:rPr>
              <a:t> є у </a:t>
            </a:r>
            <a:r>
              <a:rPr lang="ru-RU" sz="1100" dirty="0" err="1">
                <a:latin typeface="+mj-lt"/>
              </a:rPr>
              <a:t>школи</a:t>
            </a:r>
            <a:r>
              <a:rPr lang="ru-RU" sz="1100" dirty="0">
                <a:latin typeface="+mj-lt"/>
              </a:rPr>
              <a:t> на </a:t>
            </a:r>
            <a:r>
              <a:rPr lang="ru-RU" sz="1100" dirty="0" err="1">
                <a:latin typeface="+mj-lt"/>
              </a:rPr>
              <a:t>цьому</a:t>
            </a:r>
            <a:r>
              <a:rPr lang="ru-RU" sz="1100" dirty="0">
                <a:latin typeface="+mj-lt"/>
              </a:rPr>
              <a:t> шляху.</a:t>
            </a:r>
          </a:p>
          <a:p>
            <a:endParaRPr lang="ru-RU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 4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Підпис</a:t>
            </a:r>
            <a:endParaRPr lang="uk-UA" dirty="0"/>
          </a:p>
        </p:txBody>
      </p:sp>
      <p:pic>
        <p:nvPicPr>
          <p:cNvPr id="2050" name="Picture 2" descr="https://nus.org.ua/wp-content/uploads/2020/09/Komanda-psyhologo-pedagogichnogo-suprovodu-v-shkoli-1-sca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4536504" cy="64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us.org.ua/wp-content/uploads/2020/09/Komanda-psyhologo-pedagogichnogo-suprovodu-v-shkoli-2-scal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32656"/>
            <a:ext cx="448767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332656"/>
            <a:ext cx="6984776" cy="5688632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     Контроль </a:t>
            </a:r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й </a:t>
            </a:r>
            <a:r>
              <a:rPr lang="ru-RU" altLang="ru-RU" b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оцінювання</a:t>
            </a:r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навчальних</a:t>
            </a:r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досягнень</a:t>
            </a:r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учнів</a:t>
            </a:r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в </a:t>
            </a:r>
            <a:r>
              <a:rPr lang="ru-RU" altLang="ru-RU" b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інклюзивному</a:t>
            </a:r>
            <a:r>
              <a:rPr lang="ru-RU" altLang="ru-RU" b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класі</a:t>
            </a:r>
            <a:endParaRPr lang="ru-RU" altLang="ru-RU" b="1" dirty="0">
              <a:latin typeface="Times New Roman" pitchFamily="18" charset="0"/>
              <a:cs typeface="Arial" charset="0"/>
            </a:endParaRPr>
          </a:p>
          <a:p>
            <a:r>
              <a:rPr lang="ru-RU" altLang="ru-RU" dirty="0" err="1">
                <a:latin typeface="Times New Roman" pitchFamily="18" charset="0"/>
                <a:cs typeface="Arial" charset="0"/>
              </a:rPr>
              <a:t>Особливу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роль у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навчальному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процесі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відіграє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оцінювання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діяльності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дитини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, без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якого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неможлива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повноцінна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взаємодія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між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учителем і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учнем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. В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інклюзивній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освіті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пріорітет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надається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якісному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оцінюванню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навчання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,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умінню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здійснювати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самоаналіз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та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самооцінку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.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Із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цією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метою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використовується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форма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оцінювання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та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накопичення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Arial" charset="0"/>
              </a:rPr>
              <a:t>інформації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 – </a:t>
            </a:r>
            <a:r>
              <a:rPr lang="ru-RU" altLang="ru-RU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портфоліо</a:t>
            </a:r>
            <a:r>
              <a:rPr lang="ru-RU" altLang="ru-RU" dirty="0">
                <a:latin typeface="Times New Roman" pitchFamily="18" charset="0"/>
                <a:cs typeface="Arial" charset="0"/>
              </a:rPr>
              <a:t>.</a:t>
            </a:r>
          </a:p>
          <a:p>
            <a:r>
              <a:rPr lang="uk-UA" altLang="ru-RU" dirty="0">
                <a:latin typeface="Times New Roman" pitchFamily="18" charset="0"/>
                <a:cs typeface="Arial" charset="0"/>
              </a:rPr>
              <a:t>В інклюзивному класі портфоліо доповнює критерії оцінювання навчальних досягнень учнів та являє собою зібрання робіт учнів, які забезпечують бачення слабких та сильних сторін.</a:t>
            </a:r>
            <a:endParaRPr lang="ru-RU" altLang="ru-RU" dirty="0">
              <a:latin typeface="Times New Roman" pitchFamily="18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39185" y="188913"/>
            <a:ext cx="11713633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altLang="ru-RU" sz="2000" b="1" dirty="0">
                <a:solidFill>
                  <a:srgbClr val="C00000"/>
                </a:solidFill>
                <a:latin typeface="Times New Roman" pitchFamily="18" charset="0"/>
              </a:rPr>
              <a:t>Спосіб фіксування, накопичення та оцінки індивідуальних досягнень дитини з особливими освітніми потребами протягом певного періоду часу.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9184" y="1052514"/>
            <a:ext cx="5664200" cy="5545137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2000" b="1" dirty="0" err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Портфоліо</a:t>
            </a:r>
            <a:r>
              <a:rPr lang="uk-UA" altLang="ru-RU" sz="2000" b="1" dirty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учня</a:t>
            </a:r>
          </a:p>
          <a:p>
            <a:r>
              <a:rPr lang="uk-UA" altLang="ru-RU" sz="1600" dirty="0">
                <a:latin typeface="Times New Roman" pitchFamily="18" charset="0"/>
                <a:cs typeface="Arial" charset="0"/>
              </a:rPr>
              <a:t>Мета:</a:t>
            </a:r>
          </a:p>
          <a:p>
            <a:pPr>
              <a:buFontTx/>
              <a:buChar char="•"/>
            </a:pP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формування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в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учня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відповідальності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і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самостійності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навчання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;</a:t>
            </a:r>
            <a:br>
              <a:rPr lang="ru-RU" altLang="ru-RU" sz="1600" b="0" dirty="0">
                <a:latin typeface="Times New Roman" pitchFamily="18" charset="0"/>
                <a:cs typeface="Arial" charset="0"/>
              </a:rPr>
            </a:br>
            <a:r>
              <a:rPr lang="ru-RU" altLang="ru-RU" sz="1600" b="0" dirty="0">
                <a:latin typeface="Times New Roman" pitchFamily="18" charset="0"/>
                <a:cs typeface="Arial" charset="0"/>
              </a:rPr>
              <a:t>•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розвиток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вміння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давати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якісну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оцінку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результатів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власного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навчання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та</a:t>
            </a:r>
            <a:br>
              <a:rPr lang="ru-RU" altLang="ru-RU" sz="1600" b="0" dirty="0">
                <a:latin typeface="Times New Roman" pitchFamily="18" charset="0"/>
                <a:cs typeface="Arial" charset="0"/>
              </a:rPr>
            </a:b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діяльності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;</a:t>
            </a:r>
            <a:br>
              <a:rPr lang="ru-RU" altLang="ru-RU" sz="1600" b="0" dirty="0">
                <a:latin typeface="Times New Roman" pitchFamily="18" charset="0"/>
                <a:cs typeface="Arial" charset="0"/>
              </a:rPr>
            </a:br>
            <a:r>
              <a:rPr lang="ru-RU" altLang="ru-RU" sz="1600" b="0" dirty="0">
                <a:latin typeface="Times New Roman" pitchFamily="18" charset="0"/>
                <a:cs typeface="Arial" charset="0"/>
              </a:rPr>
              <a:t>•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розвиток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вміння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аналізувати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власні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інтереси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,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схильності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, потреби і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співвідносити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їх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з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наявними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можливостями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; </a:t>
            </a:r>
            <a:br>
              <a:rPr lang="ru-RU" altLang="ru-RU" sz="1600" b="0" dirty="0">
                <a:latin typeface="Times New Roman" pitchFamily="18" charset="0"/>
                <a:cs typeface="Arial" charset="0"/>
              </a:rPr>
            </a:br>
            <a:r>
              <a:rPr lang="ru-RU" altLang="ru-RU" sz="1600" b="0" dirty="0">
                <a:latin typeface="Times New Roman" pitchFamily="18" charset="0"/>
                <a:cs typeface="Arial" charset="0"/>
              </a:rPr>
              <a:t>•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формування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пізнавальних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інтересів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і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готовність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до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самостійного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/>
            </a:r>
            <a:br>
              <a:rPr lang="ru-RU" altLang="ru-RU" sz="1600" b="0" dirty="0">
                <a:latin typeface="Times New Roman" pitchFamily="18" charset="0"/>
                <a:cs typeface="Arial" charset="0"/>
              </a:rPr>
            </a:b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пізнання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;</a:t>
            </a:r>
            <a:br>
              <a:rPr lang="ru-RU" altLang="ru-RU" sz="1600" b="0" dirty="0">
                <a:latin typeface="Times New Roman" pitchFamily="18" charset="0"/>
                <a:cs typeface="Arial" charset="0"/>
              </a:rPr>
            </a:br>
            <a:r>
              <a:rPr lang="ru-RU" altLang="ru-RU" sz="1600" b="0" dirty="0">
                <a:latin typeface="Times New Roman" pitchFamily="18" charset="0"/>
                <a:cs typeface="Arial" charset="0"/>
              </a:rPr>
              <a:t>•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самостійна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добірка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матеріалів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портфоліо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породжує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ситуацію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успіху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,</a:t>
            </a:r>
            <a:br>
              <a:rPr lang="ru-RU" altLang="ru-RU" sz="1600" b="0" dirty="0">
                <a:latin typeface="Times New Roman" pitchFamily="18" charset="0"/>
                <a:cs typeface="Arial" charset="0"/>
              </a:rPr>
            </a:b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призводить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до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підвищення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самооцінки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і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впевненості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у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власних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600" b="0" dirty="0" err="1">
                <a:latin typeface="Times New Roman" pitchFamily="18" charset="0"/>
                <a:cs typeface="Arial" charset="0"/>
              </a:rPr>
              <a:t>можливостях</a:t>
            </a:r>
            <a:r>
              <a:rPr lang="ru-RU" altLang="ru-RU" sz="1600" b="0" dirty="0">
                <a:latin typeface="Times New Roman" pitchFamily="18" charset="0"/>
                <a:cs typeface="Arial" charset="0"/>
              </a:rPr>
              <a:t>.</a:t>
            </a:r>
            <a:endParaRPr lang="uk-UA" altLang="ru-RU" sz="1600" b="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с двумя скругленными противолежащими углами 4"/>
          <p:cNvSpPr/>
          <p:nvPr/>
        </p:nvSpPr>
        <p:spPr>
          <a:xfrm>
            <a:off x="6288618" y="1052514"/>
            <a:ext cx="5666316" cy="5616575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b="1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Портфоліо</a:t>
            </a:r>
            <a:r>
              <a:rPr lang="uk-UA" altLang="ru-RU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вчителя</a:t>
            </a:r>
          </a:p>
          <a:p>
            <a:r>
              <a:rPr lang="uk-UA" altLang="ru-RU" sz="1600" dirty="0">
                <a:latin typeface="Times New Roman" pitchFamily="18" charset="0"/>
                <a:cs typeface="Arial" charset="0"/>
              </a:rPr>
              <a:t>Мета:</a:t>
            </a:r>
          </a:p>
          <a:p>
            <a:r>
              <a:rPr lang="uk-UA" altLang="ru-RU" sz="1600" b="0" dirty="0">
                <a:latin typeface="Times New Roman" pitchFamily="18" charset="0"/>
                <a:cs typeface="Arial" charset="0"/>
              </a:rPr>
              <a:t>• розкрити індивідуальні можливості дитини;</a:t>
            </a:r>
          </a:p>
          <a:p>
            <a:r>
              <a:rPr lang="uk-UA" altLang="ru-RU" sz="1600" b="0" dirty="0">
                <a:latin typeface="Times New Roman" pitchFamily="18" charset="0"/>
                <a:cs typeface="Arial" charset="0"/>
              </a:rPr>
              <a:t>• стежити за динамікою навчальних досягнень учня за певний проміжок часу;</a:t>
            </a:r>
          </a:p>
          <a:p>
            <a:r>
              <a:rPr lang="uk-UA" altLang="ru-RU" sz="1600" b="0" dirty="0">
                <a:latin typeface="Times New Roman" pitchFamily="18" charset="0"/>
                <a:cs typeface="Arial" charset="0"/>
              </a:rPr>
              <a:t>• визначати ефективність та відповідність індивідуального навчального плану можливостям дитини, відтак коригувати його.</a:t>
            </a:r>
          </a:p>
          <a:p>
            <a:r>
              <a:rPr lang="uk-UA" altLang="ru-RU" sz="1600" b="0" dirty="0">
                <a:latin typeface="Times New Roman" pitchFamily="18" charset="0"/>
                <a:cs typeface="Arial" charset="0"/>
              </a:rPr>
              <a:t>• стежити за розвитком соціалізації та формуванням особистості учня.</a:t>
            </a:r>
          </a:p>
          <a:p>
            <a:r>
              <a:rPr lang="uk-UA" altLang="ru-RU" sz="1600" b="0" dirty="0">
                <a:latin typeface="Times New Roman" pitchFamily="18" charset="0"/>
                <a:cs typeface="Arial" charset="0"/>
              </a:rPr>
              <a:t>• здійснювати зворотний зв’язок між дитиною, батьками, вчителем</a:t>
            </a:r>
            <a:r>
              <a:rPr lang="uk-UA" altLang="ru-RU" b="0" dirty="0">
                <a:latin typeface="Times New Roman" pitchFamily="18" charset="0"/>
                <a:cs typeface="Arial" charset="0"/>
              </a:rPr>
              <a:t>.</a:t>
            </a:r>
          </a:p>
          <a:p>
            <a:pPr algn="r"/>
            <a:r>
              <a:rPr lang="uk-UA" altLang="ru-RU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Розділи </a:t>
            </a:r>
            <a:r>
              <a:rPr lang="uk-UA" altLang="ru-RU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портфоліо</a:t>
            </a:r>
            <a:r>
              <a:rPr lang="uk-UA" altLang="ru-RU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вчитель добирає для кожної дитини з особливостями психофізичного розвитку окремо.</a:t>
            </a:r>
          </a:p>
        </p:txBody>
      </p:sp>
    </p:spTree>
    <p:extLst>
      <p:ext uri="{BB962C8B-B14F-4D97-AF65-F5344CB8AC3E}">
        <p14:creationId xmlns:p14="http://schemas.microsoft.com/office/powerpoint/2010/main" val="37031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alt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altLang="ru-RU" sz="27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Види знань, умінь і якостей, якими мають володіти вчителі суспільних дисциплін для успішної роботи в інклюзивному середовищі</a:t>
            </a:r>
            <a:r>
              <a:rPr lang="uk-UA" alt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altLang="ru-RU" sz="2800" dirty="0" smtClean="0">
                <a:latin typeface="Times New Roman" pitchFamily="18" charset="0"/>
              </a:rPr>
              <a:t>розуміння інклюзії та повага до розмаїття; </a:t>
            </a:r>
          </a:p>
          <a:p>
            <a:r>
              <a:rPr lang="uk-UA" altLang="ru-RU" sz="2800" dirty="0" smtClean="0">
                <a:latin typeface="Times New Roman" pitchFamily="18" charset="0"/>
              </a:rPr>
              <a:t>співпраця із зацікавленими сторонами (в тому числі батьками й фахівцями); </a:t>
            </a:r>
          </a:p>
          <a:p>
            <a:r>
              <a:rPr lang="uk-UA" altLang="ru-RU" sz="2800" dirty="0" smtClean="0">
                <a:latin typeface="Times New Roman" pitchFamily="18" charset="0"/>
              </a:rPr>
              <a:t>створення позитивного соціального клімату; </a:t>
            </a:r>
          </a:p>
          <a:p>
            <a:r>
              <a:rPr lang="uk-UA" altLang="ru-RU" sz="2800" dirty="0" smtClean="0">
                <a:latin typeface="Times New Roman" pitchFamily="18" charset="0"/>
              </a:rPr>
              <a:t>методи викладання, які узгоджуються з принципами інклюзії; </a:t>
            </a:r>
          </a:p>
          <a:p>
            <a:r>
              <a:rPr lang="uk-UA" altLang="ru-RU" sz="2800" dirty="0" smtClean="0">
                <a:latin typeface="Times New Roman" pitchFamily="18" charset="0"/>
              </a:rPr>
              <a:t>планування інклюзивного навчального процесу; </a:t>
            </a:r>
          </a:p>
          <a:p>
            <a:r>
              <a:rPr lang="uk-UA" altLang="ru-RU" sz="2800" dirty="0" smtClean="0">
                <a:latin typeface="Times New Roman" pitchFamily="18" charset="0"/>
              </a:rPr>
              <a:t>прагнення до неперервного професійного зростання.</a:t>
            </a:r>
            <a:endParaRPr lang="ru-RU" altLang="ru-RU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_win32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699_TF03896101" id="{C4DA0870-A0D1-4BF8-B6D1-AD5F9B4E3110}" vid="{FF5F4150-BFCD-4E8B-ACC9-EDFED1B11085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tf03896101_win32</Template>
  <TotalTime>59</TotalTime>
  <Words>2634</Words>
  <Application>Microsoft Office PowerPoint</Application>
  <PresentationFormat>Произвольный</PresentationFormat>
  <Paragraphs>103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tf03896101_win32</vt:lpstr>
      <vt:lpstr>Особливості інклюзивного навчання та створення інклюзивного середовища</vt:lpstr>
      <vt:lpstr>Що таке інклюзія в освіті та як правильно  організувати інклюзивне навчання</vt:lpstr>
      <vt:lpstr>Алгоритм створення інклюзивного 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Види знань, умінь і якостей, якими мають володіти вчителі суспільних дисциплін для успішної роботи в інклюзивному середовищі </vt:lpstr>
      <vt:lpstr>Презентация PowerPoint</vt:lpstr>
      <vt:lpstr> Практикуємо скаффолдинг </vt:lpstr>
      <vt:lpstr>Презентация PowerPoint</vt:lpstr>
      <vt:lpstr>    Дієві поради, що стосуються самоорганізації  та переорієнтації вчителя, який працює в інклюзивному класі. 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інклюзивного навчання та створення інклюзивного середовища</dc:title>
  <dc:creator>Admin</dc:creator>
  <cp:lastModifiedBy>RePack by Diakov</cp:lastModifiedBy>
  <cp:revision>7</cp:revision>
  <dcterms:created xsi:type="dcterms:W3CDTF">2023-04-19T22:43:17Z</dcterms:created>
  <dcterms:modified xsi:type="dcterms:W3CDTF">2023-04-20T06:56:44Z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