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9" r:id="rId4"/>
    <p:sldId id="260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54" autoAdjust="0"/>
  </p:normalViewPr>
  <p:slideViewPr>
    <p:cSldViewPr>
      <p:cViewPr>
        <p:scale>
          <a:sx n="63" d="100"/>
          <a:sy n="63" d="100"/>
        </p:scale>
        <p:origin x="-2002" y="-4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32E304-322D-4FD4-B986-87C8AE233F73}" type="datetimeFigureOut">
              <a:rPr lang="uk-UA" smtClean="0"/>
              <a:t>08.04.2023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782AA-DDBD-4CDE-8584-54FE208005F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269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782AA-DDBD-4CDE-8584-54FE208005FC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911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61000">
              <a:schemeClr val="accent1">
                <a:tint val="44500"/>
                <a:satMod val="160000"/>
              </a:schemeClr>
            </a:gs>
            <a:gs pos="82000">
              <a:srgbClr val="FFFF66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Особливості реалізації інноваційних підходів на </a:t>
            </a:r>
            <a:r>
              <a:rPr lang="uk-UA" b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уроках</a:t>
            </a:r>
            <a:r>
              <a:rPr lang="uk-UA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природознавства у 5 класі НУШ</a:t>
            </a:r>
            <a:endParaRPr lang="uk-UA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29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34888" y="116632"/>
            <a:ext cx="8229600" cy="1143000"/>
          </a:xfrm>
        </p:spPr>
        <p:txBody>
          <a:bodyPr/>
          <a:lstStyle/>
          <a:p>
            <a:r>
              <a:rPr lang="uk-UA" dirty="0" smtClean="0"/>
              <a:t>Пророщування насіння</a:t>
            </a:r>
            <a:endParaRPr lang="uk-UA" dirty="0"/>
          </a:p>
        </p:txBody>
      </p:sp>
      <p:pic>
        <p:nvPicPr>
          <p:cNvPr id="7170" name="Picture 2" descr="C:\Users\User\Desktop\Дистанційне 2022\НУШ\Фото робіт учнів\зображення_viber_2023-03-28_20-43-48-3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39827" r="16791" b="14234"/>
          <a:stretch/>
        </p:blipFill>
        <p:spPr bwMode="auto">
          <a:xfrm>
            <a:off x="2404640" y="1700808"/>
            <a:ext cx="3584618" cy="297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4" b="12840"/>
          <a:stretch/>
        </p:blipFill>
        <p:spPr bwMode="auto">
          <a:xfrm>
            <a:off x="6004634" y="3796209"/>
            <a:ext cx="2187406" cy="295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0"/>
          <a:stretch/>
        </p:blipFill>
        <p:spPr bwMode="auto">
          <a:xfrm>
            <a:off x="35496" y="1455881"/>
            <a:ext cx="2376264" cy="262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437112"/>
            <a:ext cx="1707654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t="37467" r="11559" b="330"/>
          <a:stretch/>
        </p:blipFill>
        <p:spPr bwMode="auto">
          <a:xfrm>
            <a:off x="119097" y="4261882"/>
            <a:ext cx="2483445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4" t="18170" r="15182" b="12364"/>
          <a:stretch/>
        </p:blipFill>
        <p:spPr bwMode="auto">
          <a:xfrm>
            <a:off x="6588224" y="1124744"/>
            <a:ext cx="2134825" cy="270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7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Робота в групах</a:t>
            </a:r>
            <a:endParaRPr lang="uk-U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19426"/>
            <a:ext cx="345638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62998"/>
            <a:ext cx="3638339" cy="257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26804"/>
            <a:ext cx="3528392" cy="264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283" y="1294093"/>
            <a:ext cx="363108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19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Гра «Так чи ні»</a:t>
            </a:r>
            <a:endParaRPr lang="uk-U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4250581" cy="320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646" y="2788060"/>
            <a:ext cx="458939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31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981" y="0"/>
            <a:ext cx="8229600" cy="1143000"/>
          </a:xfrm>
        </p:spPr>
        <p:txBody>
          <a:bodyPr/>
          <a:lstStyle/>
          <a:p>
            <a:r>
              <a:rPr lang="uk-UA" dirty="0" smtClean="0"/>
              <a:t>Гра «Щасливий випадок»</a:t>
            </a:r>
            <a:endParaRPr lang="uk-UA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9"/>
          <a:stretch/>
        </p:blipFill>
        <p:spPr bwMode="auto">
          <a:xfrm>
            <a:off x="451251" y="1196752"/>
            <a:ext cx="3819353" cy="259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33229"/>
            <a:ext cx="367240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25" y="3922254"/>
            <a:ext cx="3833349" cy="28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3600400" cy="263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37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Виготовлення </a:t>
            </a:r>
            <a:r>
              <a:rPr lang="uk-UA" dirty="0" err="1" smtClean="0"/>
              <a:t>лепбуків</a:t>
            </a:r>
            <a:endParaRPr lang="uk-UA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517" y="1274747"/>
            <a:ext cx="3676907" cy="276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21088"/>
            <a:ext cx="3744416" cy="249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529311" cy="468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07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Виготовлення </a:t>
            </a:r>
            <a:r>
              <a:rPr lang="uk-UA" dirty="0" err="1" smtClean="0"/>
              <a:t>лепбуків</a:t>
            </a:r>
            <a:r>
              <a:rPr lang="uk-UA" dirty="0" smtClean="0"/>
              <a:t> на тему «ГРИБИ»</a:t>
            </a:r>
            <a:endParaRPr lang="uk-UA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990" y="1722512"/>
            <a:ext cx="3193180" cy="24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18" y="3226911"/>
            <a:ext cx="2817763" cy="354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42588"/>
            <a:ext cx="3312368" cy="249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409083"/>
            <a:ext cx="3135784" cy="236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853" y="2130161"/>
            <a:ext cx="2919760" cy="219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5378"/>
            <a:ext cx="2703736" cy="203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05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Рефлексія</a:t>
            </a:r>
            <a:endParaRPr lang="uk-UA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" t="32698" r="4143" b="19984"/>
          <a:stretch/>
        </p:blipFill>
        <p:spPr bwMode="auto">
          <a:xfrm>
            <a:off x="107504" y="1464895"/>
            <a:ext cx="5472608" cy="2016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681" y="1484784"/>
            <a:ext cx="3393827" cy="450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У Facebook зізналися, що тестують кнопку &quot;не-лайк&quot; | Українська правда  _Житт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 t="21785" r="4470" b="23005"/>
          <a:stretch/>
        </p:blipFill>
        <p:spPr bwMode="auto">
          <a:xfrm>
            <a:off x="132180" y="3833900"/>
            <a:ext cx="5501752" cy="273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66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Оцінювання учнів: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uk-UA" dirty="0" smtClean="0"/>
              <a:t>Формувальне</a:t>
            </a:r>
          </a:p>
          <a:p>
            <a:pPr algn="ctr"/>
            <a:r>
              <a:rPr lang="uk-UA" dirty="0" smtClean="0"/>
              <a:t>Поточне</a:t>
            </a:r>
          </a:p>
          <a:p>
            <a:pPr algn="ctr"/>
            <a:r>
              <a:rPr lang="uk-UA" dirty="0" smtClean="0"/>
              <a:t>Підсумкове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213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7200" dirty="0" smtClean="0"/>
              <a:t> Дякую за увагу!</a:t>
            </a:r>
            <a:endParaRPr lang="uk-UA" sz="7200" dirty="0"/>
          </a:p>
        </p:txBody>
      </p:sp>
    </p:spTree>
    <p:extLst>
      <p:ext uri="{BB962C8B-B14F-4D97-AF65-F5344CB8AC3E}">
        <p14:creationId xmlns:p14="http://schemas.microsoft.com/office/powerpoint/2010/main" val="68653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Програма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dirty="0" smtClean="0"/>
              <a:t>Модельна навчальна програма «Пізнаємо природу» (інтегрований курс) </a:t>
            </a:r>
            <a:r>
              <a:rPr lang="uk-UA" dirty="0" err="1" smtClean="0"/>
              <a:t>авт</a:t>
            </a:r>
            <a:r>
              <a:rPr lang="uk-UA" dirty="0" smtClean="0"/>
              <a:t>. Біда Д.Д.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2770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Календарне планування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" b="11711"/>
          <a:stretch/>
        </p:blipFill>
        <p:spPr bwMode="auto">
          <a:xfrm>
            <a:off x="395536" y="1340768"/>
            <a:ext cx="835292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87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Підручник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363272" cy="4857403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«Пізнаємо природу» автор Д. Біда</a:t>
            </a: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3" t="19537" r="11117" b="16431"/>
          <a:stretch/>
        </p:blipFill>
        <p:spPr bwMode="auto">
          <a:xfrm>
            <a:off x="251520" y="2042542"/>
            <a:ext cx="3071812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0" t="6750" r="17594" b="11000"/>
          <a:stretch/>
        </p:blipFill>
        <p:spPr bwMode="auto">
          <a:xfrm>
            <a:off x="3923928" y="3356992"/>
            <a:ext cx="4133548" cy="297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41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Мій девіз: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6000" b="1" dirty="0" smtClean="0">
                <a:latin typeface="Gabriola" panose="04040605051002020D02" pitchFamily="82" charset="0"/>
              </a:rPr>
              <a:t>Вчитися легко, коли вчитися цікаво</a:t>
            </a:r>
            <a:endParaRPr lang="uk-UA" sz="60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83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448" y="45232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Дослідницька робота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3075" name="Picture 3" descr="C:\Users\User\Desktop\Дистанційне 2022\НУШ\Фото робіт учнів\зображення_viber_2022-10-18_20-31-49-5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51" y="3230361"/>
            <a:ext cx="2526729" cy="336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Дистанційне 2022\НУШ\Фото робіт учнів\зображення_viber_2022-10-20_11-04-12-6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2088232" cy="27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Дистанційне 2022\НУШ\Фото робіт учнів\зображення_viber_2022-10-22_16-27-04-51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326" y="3406452"/>
            <a:ext cx="1930098" cy="313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Дистанційне 2022\НУШ\Фото робіт учнів\зображення_viber_2022-10-17_20-31-17-1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885" y="1269695"/>
            <a:ext cx="2255912" cy="300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Desktop\Дистанційне 2022\НУШ\Фото робіт учнів\зображення_viber_2022-10-28_16-00-06-15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5" r="15406"/>
          <a:stretch/>
        </p:blipFill>
        <p:spPr bwMode="auto">
          <a:xfrm>
            <a:off x="6194697" y="1196752"/>
            <a:ext cx="2776239" cy="20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ser\Desktop\Дистанційне 2022\НУШ\Фото робіт учнів\зображення_viber_2022-11-07_11-57-34-0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73" y="4515028"/>
            <a:ext cx="1643977" cy="21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495664"/>
            <a:ext cx="1577752" cy="210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42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19"/>
            <a:ext cx="8229600" cy="1143000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002060"/>
                </a:solidFill>
              </a:rPr>
              <a:t>Дослідження </a:t>
            </a:r>
            <a:r>
              <a:rPr lang="uk-UA" sz="4000" dirty="0" err="1" smtClean="0">
                <a:solidFill>
                  <a:srgbClr val="002060"/>
                </a:solidFill>
              </a:rPr>
              <a:t>колообігу</a:t>
            </a:r>
            <a:r>
              <a:rPr lang="uk-UA" sz="4000" dirty="0" smtClean="0">
                <a:solidFill>
                  <a:srgbClr val="002060"/>
                </a:solidFill>
              </a:rPr>
              <a:t> води </a:t>
            </a:r>
            <a:endParaRPr lang="uk-UA" sz="4000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User\Desktop\Дистанційне 2022\НУШ\Фото робіт учнів\зображення_viber_2022-10-17_19-29-57-6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4"/>
          <a:stretch/>
        </p:blipFill>
        <p:spPr bwMode="auto">
          <a:xfrm>
            <a:off x="179512" y="2060848"/>
            <a:ext cx="2827791" cy="459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Дистанційне 2022\НУШ\Фото робіт учнів\зображення_viber_2022-10-17_14-28-14-1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40768"/>
            <a:ext cx="2873896" cy="383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Дистанційне 2022\НУШ\Фото робіт учнів\зображення_viber_2022-10-18_09-42-47-65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6"/>
          <a:stretch/>
        </p:blipFill>
        <p:spPr bwMode="auto">
          <a:xfrm>
            <a:off x="4283968" y="2774186"/>
            <a:ext cx="2564052" cy="391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Дистанційне 2022\НУШ\Фото робіт учнів\зображення_viber_2022-10-23_17-15-29-9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700807"/>
            <a:ext cx="2177607" cy="387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68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Вивчення оболонок Землі</a:t>
            </a:r>
            <a:endParaRPr lang="uk-UA" dirty="0"/>
          </a:p>
        </p:txBody>
      </p:sp>
      <p:pic>
        <p:nvPicPr>
          <p:cNvPr id="5122" name="Picture 2" descr="C:\Users\User\Desktop\Дистанційне 2022\НУШ\Фото робіт учнів\зображення_viber_2022-11-17_09-45-10-0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6" r="16789"/>
          <a:stretch/>
        </p:blipFill>
        <p:spPr bwMode="auto">
          <a:xfrm>
            <a:off x="179512" y="3284984"/>
            <a:ext cx="3072142" cy="330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Дистанційне 2022\НУШ\Фото робіт учнів\зображення_viber_2022-11-17_11-58-44-34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1" r="14738" b="35193"/>
          <a:stretch/>
        </p:blipFill>
        <p:spPr bwMode="auto">
          <a:xfrm>
            <a:off x="2800596" y="1370782"/>
            <a:ext cx="2481568" cy="264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Дистанційне 2022\НУШ\Фото робіт учнів\зображення_viber_2022-11-20_14-40-55-7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7" r="8844" b="39581"/>
          <a:stretch/>
        </p:blipFill>
        <p:spPr bwMode="auto">
          <a:xfrm>
            <a:off x="5831437" y="3613137"/>
            <a:ext cx="3281988" cy="238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Дистанційне 2022\НУШ\Фото робіт учнів\зображення_viber_2022-11-21_12-48-27-77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4" t="24870" r="19380" b="40973"/>
          <a:stretch/>
        </p:blipFill>
        <p:spPr bwMode="auto">
          <a:xfrm>
            <a:off x="179512" y="1340768"/>
            <a:ext cx="2409432" cy="224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User\Desktop\Дистанційне 2022\НУШ\Фото робіт учнів\зображення_viber_2022-11-21_13-01-26-31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1" b="24606"/>
          <a:stretch/>
        </p:blipFill>
        <p:spPr bwMode="auto">
          <a:xfrm>
            <a:off x="2898524" y="4263288"/>
            <a:ext cx="1867426" cy="135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User\Desktop\Дистанційне 2022\НУШ\Фото робіт учнів\зображення_viber_2022-11-21_13-19-53-62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5276" r="14915"/>
          <a:stretch/>
        </p:blipFill>
        <p:spPr bwMode="auto">
          <a:xfrm>
            <a:off x="5796136" y="1340768"/>
            <a:ext cx="2373692" cy="210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User\Desktop\Дистанційне 2022\НУШ\Фото робіт учнів\зображення_viber_2022-11-22_09-46-39-40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2" b="41583"/>
          <a:stretch/>
        </p:blipFill>
        <p:spPr bwMode="auto">
          <a:xfrm>
            <a:off x="4283968" y="5371147"/>
            <a:ext cx="2332055" cy="145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54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4000" dirty="0" smtClean="0">
                <a:solidFill>
                  <a:srgbClr val="002060"/>
                </a:solidFill>
              </a:rPr>
              <a:t>Вивчення будови клітини </a:t>
            </a:r>
            <a:br>
              <a:rPr lang="uk-UA" sz="4000" dirty="0" smtClean="0">
                <a:solidFill>
                  <a:srgbClr val="002060"/>
                </a:solidFill>
              </a:rPr>
            </a:br>
            <a:r>
              <a:rPr lang="uk-UA" sz="4000" dirty="0" smtClean="0">
                <a:solidFill>
                  <a:srgbClr val="002060"/>
                </a:solidFill>
              </a:rPr>
              <a:t>(виготовлення моделі клітини)</a:t>
            </a:r>
            <a:endParaRPr lang="uk-UA" sz="4000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Users\User\Desktop\Дистанційне 2022\НУШ\Фото робіт учнів\зображення_viber_2023-03-28_20-43-14-19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7" t="36637" r="14247" b="13567"/>
          <a:stretch/>
        </p:blipFill>
        <p:spPr bwMode="auto">
          <a:xfrm>
            <a:off x="251520" y="1484784"/>
            <a:ext cx="3586878" cy="341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" t="8866" r="14641" b="5198"/>
          <a:stretch/>
        </p:blipFill>
        <p:spPr bwMode="auto">
          <a:xfrm>
            <a:off x="1619672" y="4214372"/>
            <a:ext cx="3090930" cy="253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t="5708" r="15916" b="13037"/>
          <a:stretch/>
        </p:blipFill>
        <p:spPr bwMode="auto">
          <a:xfrm rot="16200000">
            <a:off x="4609252" y="833685"/>
            <a:ext cx="2872412" cy="385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:\Users\User\Desktop\Дистанційне 2022\НУШ\Фото робіт учнів\зображення_viber_2023-03-29_14-37-53-1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9" t="21211" r="20789" b="18281"/>
          <a:stretch/>
        </p:blipFill>
        <p:spPr bwMode="auto">
          <a:xfrm>
            <a:off x="5220072" y="4238159"/>
            <a:ext cx="3255401" cy="258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44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4304</TotalTime>
  <Words>97</Words>
  <Application>Microsoft Office PowerPoint</Application>
  <PresentationFormat>Экран (4:3)</PresentationFormat>
  <Paragraphs>25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Особливості реалізації інноваційних підходів на уроках природознавства у 5 класі НУШ</vt:lpstr>
      <vt:lpstr>Програма</vt:lpstr>
      <vt:lpstr>Календарне планування</vt:lpstr>
      <vt:lpstr>Підручник</vt:lpstr>
      <vt:lpstr>Мій девіз:</vt:lpstr>
      <vt:lpstr>Дослідницька робота</vt:lpstr>
      <vt:lpstr>Дослідження колообігу води </vt:lpstr>
      <vt:lpstr>Вивчення оболонок Землі</vt:lpstr>
      <vt:lpstr>Вивчення будови клітини  (виготовлення моделі клітини)</vt:lpstr>
      <vt:lpstr>Пророщування насіння</vt:lpstr>
      <vt:lpstr>Робота в групах</vt:lpstr>
      <vt:lpstr>Гра «Так чи ні»</vt:lpstr>
      <vt:lpstr>Гра «Щасливий випадок»</vt:lpstr>
      <vt:lpstr>Виготовлення лепбуків</vt:lpstr>
      <vt:lpstr>Виготовлення лепбуків на тему «ГРИБИ»</vt:lpstr>
      <vt:lpstr>Рефлексія</vt:lpstr>
      <vt:lpstr>Оцінювання учнів: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Особливості реалізації інноваційних підходів на уроках природознавства у 5 класі НУШ</dc:title>
  <dc:creator>User</dc:creator>
  <cp:lastModifiedBy>User</cp:lastModifiedBy>
  <cp:revision>29</cp:revision>
  <dcterms:created xsi:type="dcterms:W3CDTF">2023-03-28T17:42:27Z</dcterms:created>
  <dcterms:modified xsi:type="dcterms:W3CDTF">2023-04-09T11:11:58Z</dcterms:modified>
</cp:coreProperties>
</file>