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A55A0-0B64-4CB4-81C2-FF1767992CBA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07A3A-0B55-4C0D-82F3-FFCC39DB7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6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07A3A-0B55-4C0D-82F3-FFCC39DB73C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7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5400" b="1" i="1" dirty="0" smtClean="0">
                <a:solidFill>
                  <a:srgbClr val="0070C0"/>
                </a:solidFill>
                <a:latin typeface="Cambria" pitchFamily="18" charset="0"/>
              </a:rPr>
              <a:t>Особливості планування уроку історії в інклюзивному класі</a:t>
            </a:r>
            <a:endParaRPr lang="ru-RU" sz="5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149080"/>
            <a:ext cx="5400600" cy="201622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</a:t>
            </a:r>
          </a:p>
          <a:p>
            <a:pPr algn="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історії</a:t>
            </a:r>
          </a:p>
          <a:p>
            <a:pPr algn="r"/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Кисорицького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ліцею</a:t>
            </a:r>
          </a:p>
          <a:p>
            <a:pPr algn="r"/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Євпат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В.Г. 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u="sng" dirty="0" err="1">
                <a:solidFill>
                  <a:srgbClr val="0070C0"/>
                </a:solidFill>
              </a:rPr>
              <a:t>Наприклад</a:t>
            </a:r>
            <a:r>
              <a:rPr lang="ru-RU" sz="4000" b="1" u="sng" dirty="0">
                <a:solidFill>
                  <a:srgbClr val="0070C0"/>
                </a:solidFill>
              </a:rPr>
              <a:t>:</a:t>
            </a:r>
          </a:p>
          <a:p>
            <a:pPr lvl="0"/>
            <a:r>
              <a:rPr lang="ru-RU" sz="2400" b="1" i="1" dirty="0" err="1"/>
              <a:t>картки</a:t>
            </a:r>
            <a:r>
              <a:rPr lang="ru-RU" sz="2400" b="1" i="1" dirty="0"/>
              <a:t> з </a:t>
            </a:r>
            <a:r>
              <a:rPr lang="ru-RU" sz="2400" b="1" i="1" dirty="0" err="1"/>
              <a:t>поняттями</a:t>
            </a:r>
            <a:r>
              <a:rPr lang="ru-RU" sz="2400" b="1" i="1" dirty="0"/>
              <a:t> </a:t>
            </a:r>
            <a:r>
              <a:rPr lang="ru-RU" sz="2400" b="1" i="1" dirty="0" err="1"/>
              <a:t>попереднього</a:t>
            </a:r>
            <a:r>
              <a:rPr lang="ru-RU" sz="2400" b="1" i="1" dirty="0"/>
              <a:t> уроку, </a:t>
            </a:r>
            <a:r>
              <a:rPr lang="ru-RU" sz="2400" b="1" i="1" dirty="0" err="1"/>
              <a:t>яким</a:t>
            </a:r>
            <a:r>
              <a:rPr lang="ru-RU" sz="2400" b="1" i="1" dirty="0"/>
              <a:t> </a:t>
            </a:r>
            <a:r>
              <a:rPr lang="ru-RU" sz="2400" b="1" i="1" dirty="0" err="1"/>
              <a:t>діти</a:t>
            </a:r>
            <a:r>
              <a:rPr lang="ru-RU" sz="2400" b="1" i="1" dirty="0"/>
              <a:t> </a:t>
            </a:r>
            <a:r>
              <a:rPr lang="ru-RU" sz="2400" b="1" i="1" dirty="0" err="1"/>
              <a:t>мають</a:t>
            </a:r>
            <a:r>
              <a:rPr lang="ru-RU" sz="2400" b="1" i="1" dirty="0"/>
              <a:t> </a:t>
            </a:r>
            <a:r>
              <a:rPr lang="ru-RU" sz="2400" b="1" i="1" dirty="0" err="1"/>
              <a:t>дати</a:t>
            </a:r>
            <a:r>
              <a:rPr lang="ru-RU" sz="2400" b="1" i="1" dirty="0"/>
              <a:t> </a:t>
            </a:r>
            <a:r>
              <a:rPr lang="ru-RU" sz="2400" b="1" i="1" dirty="0" err="1"/>
              <a:t>письмову</a:t>
            </a:r>
            <a:r>
              <a:rPr lang="ru-RU" sz="2400" b="1" i="1" dirty="0"/>
              <a:t> характеристику;</a:t>
            </a:r>
          </a:p>
          <a:p>
            <a:pPr lvl="0"/>
            <a:r>
              <a:rPr lang="ru-RU" sz="2400" b="1" i="1" dirty="0" err="1"/>
              <a:t>картки</a:t>
            </a:r>
            <a:r>
              <a:rPr lang="ru-RU" sz="2400" b="1" i="1" dirty="0"/>
              <a:t> </a:t>
            </a:r>
            <a:r>
              <a:rPr lang="ru-RU" sz="2400" b="1" i="1" dirty="0" err="1"/>
              <a:t>зі</a:t>
            </a:r>
            <a:r>
              <a:rPr lang="ru-RU" sz="2400" b="1" i="1" dirty="0"/>
              <a:t> словами-</a:t>
            </a:r>
            <a:r>
              <a:rPr lang="ru-RU" sz="2400" b="1" i="1" dirty="0" err="1"/>
              <a:t>підказками</a:t>
            </a:r>
            <a:r>
              <a:rPr lang="ru-RU" sz="2400" b="1" i="1" dirty="0"/>
              <a:t> </a:t>
            </a:r>
            <a:r>
              <a:rPr lang="ru-RU" sz="2400" b="1" i="1" dirty="0" err="1"/>
              <a:t>чи</a:t>
            </a:r>
            <a:r>
              <a:rPr lang="ru-RU" sz="2400" b="1" i="1" dirty="0"/>
              <a:t> </a:t>
            </a:r>
            <a:r>
              <a:rPr lang="ru-RU" sz="2400" b="1" i="1" dirty="0" err="1"/>
              <a:t>реченнями</a:t>
            </a:r>
            <a:r>
              <a:rPr lang="ru-RU" sz="2400" b="1" i="1" dirty="0"/>
              <a:t> з </a:t>
            </a:r>
            <a:r>
              <a:rPr lang="ru-RU" sz="2400" b="1" i="1" dirty="0" err="1"/>
              <a:t>пропущеними</a:t>
            </a:r>
            <a:r>
              <a:rPr lang="ru-RU" sz="2400" b="1" i="1" dirty="0"/>
              <a:t> словами;</a:t>
            </a:r>
          </a:p>
          <a:p>
            <a:pPr lvl="0"/>
            <a:r>
              <a:rPr lang="ru-RU" sz="2400" b="1" i="1" dirty="0" err="1"/>
              <a:t>картки</a:t>
            </a:r>
            <a:r>
              <a:rPr lang="ru-RU" sz="2400" b="1" i="1" dirty="0"/>
              <a:t> з </a:t>
            </a:r>
            <a:r>
              <a:rPr lang="ru-RU" sz="2400" b="1" i="1" dirty="0" err="1"/>
              <a:t>завданням</a:t>
            </a:r>
            <a:r>
              <a:rPr lang="ru-RU" sz="2400" b="1" i="1" dirty="0"/>
              <a:t> на </a:t>
            </a:r>
            <a:r>
              <a:rPr lang="ru-RU" sz="2400" b="1" i="1" dirty="0" err="1"/>
              <a:t>відповідність</a:t>
            </a:r>
            <a:r>
              <a:rPr lang="ru-RU" sz="2400" b="1" i="1" dirty="0"/>
              <a:t>. Вони </a:t>
            </a:r>
            <a:r>
              <a:rPr lang="ru-RU" sz="2400" b="1" i="1" dirty="0" err="1"/>
              <a:t>можуть</a:t>
            </a:r>
            <a:r>
              <a:rPr lang="ru-RU" sz="2400" b="1" i="1" dirty="0"/>
              <a:t> бути </a:t>
            </a:r>
            <a:r>
              <a:rPr lang="ru-RU" sz="2400" b="1" i="1" dirty="0" err="1"/>
              <a:t>створені</a:t>
            </a:r>
            <a:r>
              <a:rPr lang="ru-RU" sz="2400" b="1" i="1" dirty="0"/>
              <a:t> у </a:t>
            </a:r>
            <a:r>
              <a:rPr lang="ru-RU" sz="2400" b="1" i="1" dirty="0" err="1"/>
              <a:t>вигляді</a:t>
            </a:r>
            <a:r>
              <a:rPr lang="ru-RU" sz="2400" b="1" i="1" dirty="0"/>
              <a:t> </a:t>
            </a:r>
            <a:r>
              <a:rPr lang="ru-RU" sz="2400" b="1" i="1" dirty="0" err="1"/>
              <a:t>таблиці</a:t>
            </a:r>
            <a:r>
              <a:rPr lang="ru-RU" sz="2400" b="1" i="1" dirty="0"/>
              <a:t>, в </a:t>
            </a:r>
            <a:r>
              <a:rPr lang="ru-RU" sz="2400" b="1" i="1" dirty="0" err="1"/>
              <a:t>якій</a:t>
            </a:r>
            <a:r>
              <a:rPr lang="ru-RU" sz="2400" b="1" i="1" dirty="0"/>
              <a:t> в одному </a:t>
            </a:r>
            <a:r>
              <a:rPr lang="ru-RU" sz="2400" b="1" i="1" dirty="0" err="1"/>
              <a:t>стовпчику</a:t>
            </a:r>
            <a:r>
              <a:rPr lang="ru-RU" sz="2400" b="1" i="1" dirty="0"/>
              <a:t> </a:t>
            </a:r>
            <a:r>
              <a:rPr lang="ru-RU" sz="2400" b="1" i="1" dirty="0" err="1"/>
              <a:t>наведені</a:t>
            </a:r>
            <a:r>
              <a:rPr lang="ru-RU" sz="2400" b="1" i="1" dirty="0"/>
              <a:t> </a:t>
            </a:r>
            <a:r>
              <a:rPr lang="ru-RU" sz="2400" b="1" i="1" dirty="0" err="1"/>
              <a:t>поняття</a:t>
            </a:r>
            <a:r>
              <a:rPr lang="ru-RU" sz="2400" b="1" i="1" dirty="0"/>
              <a:t>, а в </a:t>
            </a:r>
            <a:r>
              <a:rPr lang="ru-RU" sz="2400" b="1" i="1" dirty="0" err="1"/>
              <a:t>іншому</a:t>
            </a:r>
            <a:r>
              <a:rPr lang="ru-RU" sz="2400" b="1" i="1" dirty="0"/>
              <a:t> – </a:t>
            </a:r>
            <a:r>
              <a:rPr lang="ru-RU" sz="2400" b="1" i="1" dirty="0" err="1"/>
              <a:t>визначення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цих</a:t>
            </a:r>
            <a:r>
              <a:rPr lang="ru-RU" sz="2400" b="1" i="1" dirty="0"/>
              <a:t> понять. </a:t>
            </a:r>
            <a:r>
              <a:rPr lang="ru-RU" sz="2400" b="1" i="1" dirty="0" err="1"/>
              <a:t>Діти</a:t>
            </a:r>
            <a:r>
              <a:rPr lang="ru-RU" sz="2400" b="1" i="1" dirty="0"/>
              <a:t> </a:t>
            </a:r>
            <a:r>
              <a:rPr lang="ru-RU" sz="2400" b="1" i="1" dirty="0" err="1"/>
              <a:t>стрілочкою</a:t>
            </a:r>
            <a:r>
              <a:rPr lang="ru-RU" sz="2400" b="1" i="1" dirty="0"/>
              <a:t> </a:t>
            </a:r>
            <a:r>
              <a:rPr lang="ru-RU" sz="2400" b="1" i="1" dirty="0" err="1"/>
              <a:t>мають</a:t>
            </a:r>
            <a:r>
              <a:rPr lang="ru-RU" sz="2400" b="1" i="1" dirty="0"/>
              <a:t> </a:t>
            </a:r>
            <a:r>
              <a:rPr lang="ru-RU" sz="2400" b="1" i="1" dirty="0" err="1"/>
              <a:t>вказати</a:t>
            </a:r>
            <a:r>
              <a:rPr lang="ru-RU" sz="2400" b="1" i="1" dirty="0"/>
              <a:t>, </a:t>
            </a:r>
            <a:r>
              <a:rPr lang="ru-RU" sz="2400" b="1" i="1" dirty="0" err="1"/>
              <a:t>якому</a:t>
            </a:r>
            <a:r>
              <a:rPr lang="ru-RU" sz="2400" b="1" i="1" dirty="0"/>
              <a:t> </a:t>
            </a:r>
            <a:r>
              <a:rPr lang="ru-RU" sz="2400" b="1" i="1" dirty="0" err="1"/>
              <a:t>поняттю</a:t>
            </a:r>
            <a:r>
              <a:rPr lang="ru-RU" sz="2400" b="1" i="1" dirty="0"/>
              <a:t> </a:t>
            </a:r>
            <a:r>
              <a:rPr lang="ru-RU" sz="2400" b="1" i="1" dirty="0" err="1"/>
              <a:t>відповідає</a:t>
            </a:r>
            <a:r>
              <a:rPr lang="ru-RU" sz="2400" b="1" i="1" dirty="0"/>
              <a:t> те </a:t>
            </a:r>
            <a:r>
              <a:rPr lang="ru-RU" sz="2400" b="1" i="1" dirty="0" err="1"/>
              <a:t>чи</a:t>
            </a:r>
            <a:r>
              <a:rPr lang="ru-RU" sz="2400" b="1" i="1" dirty="0"/>
              <a:t> </a:t>
            </a:r>
            <a:r>
              <a:rPr lang="ru-RU" sz="2400" b="1" i="1" dirty="0" err="1"/>
              <a:t>інше</a:t>
            </a:r>
            <a:r>
              <a:rPr lang="ru-RU" sz="2400" b="1" i="1" dirty="0"/>
              <a:t> </a:t>
            </a:r>
            <a:r>
              <a:rPr lang="ru-RU" sz="2400" b="1" i="1" dirty="0" err="1"/>
              <a:t>визначення</a:t>
            </a:r>
            <a:r>
              <a:rPr lang="ru-RU" sz="2400" b="1" i="1" dirty="0"/>
              <a:t>;</a:t>
            </a:r>
          </a:p>
          <a:p>
            <a:pPr lvl="0"/>
            <a:r>
              <a:rPr lang="ru-RU" sz="2400" b="1" i="1" dirty="0" err="1"/>
              <a:t>картки</a:t>
            </a:r>
            <a:r>
              <a:rPr lang="ru-RU" sz="2400" b="1" i="1" dirty="0"/>
              <a:t> з </a:t>
            </a:r>
            <a:r>
              <a:rPr lang="ru-RU" sz="2400" b="1" i="1" dirty="0" err="1"/>
              <a:t>практичними</a:t>
            </a:r>
            <a:r>
              <a:rPr lang="ru-RU" sz="2400" b="1" i="1" dirty="0"/>
              <a:t> прикладами.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4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err="1">
                <a:solidFill>
                  <a:srgbClr val="0070C0"/>
                </a:solidFill>
              </a:rPr>
              <a:t>Також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можна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запропонувати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дітям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виконати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завдання</a:t>
            </a:r>
            <a:r>
              <a:rPr lang="ru-RU" b="1" i="1" dirty="0">
                <a:solidFill>
                  <a:srgbClr val="0070C0"/>
                </a:solidFill>
              </a:rPr>
              <a:t> «10 </a:t>
            </a:r>
            <a:r>
              <a:rPr lang="ru-RU" b="1" i="1" dirty="0" err="1">
                <a:solidFill>
                  <a:srgbClr val="0070C0"/>
                </a:solidFill>
              </a:rPr>
              <a:t>слів</a:t>
            </a:r>
            <a:r>
              <a:rPr lang="ru-RU" b="1" i="1" dirty="0">
                <a:solidFill>
                  <a:srgbClr val="0070C0"/>
                </a:solidFill>
              </a:rPr>
              <a:t>». Для </a:t>
            </a:r>
            <a:r>
              <a:rPr lang="ru-RU" b="1" i="1" dirty="0" err="1">
                <a:solidFill>
                  <a:srgbClr val="0070C0"/>
                </a:solidFill>
              </a:rPr>
              <a:t>цього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озвучте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дітям</a:t>
            </a:r>
            <a:r>
              <a:rPr lang="ru-RU" b="1" i="1" dirty="0">
                <a:solidFill>
                  <a:srgbClr val="0070C0"/>
                </a:solidFill>
              </a:rPr>
              <a:t> 10 </a:t>
            </a:r>
            <a:r>
              <a:rPr lang="ru-RU" b="1" i="1" dirty="0" err="1">
                <a:solidFill>
                  <a:srgbClr val="0070C0"/>
                </a:solidFill>
              </a:rPr>
              <a:t>вже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відомих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їм</a:t>
            </a:r>
            <a:r>
              <a:rPr lang="ru-RU" b="1" i="1" dirty="0">
                <a:solidFill>
                  <a:srgbClr val="0070C0"/>
                </a:solidFill>
              </a:rPr>
              <a:t> понять </a:t>
            </a:r>
            <a:r>
              <a:rPr lang="ru-RU" b="1" i="1" dirty="0" err="1">
                <a:solidFill>
                  <a:srgbClr val="0070C0"/>
                </a:solidFill>
              </a:rPr>
              <a:t>чи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термінів</a:t>
            </a:r>
            <a:r>
              <a:rPr lang="ru-RU" b="1" i="1" dirty="0">
                <a:solidFill>
                  <a:srgbClr val="0070C0"/>
                </a:solidFill>
              </a:rPr>
              <a:t> і </a:t>
            </a:r>
            <a:r>
              <a:rPr lang="ru-RU" b="1" i="1" dirty="0" err="1">
                <a:solidFill>
                  <a:srgbClr val="0070C0"/>
                </a:solidFill>
              </a:rPr>
              <a:t>попросіть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їх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записати</a:t>
            </a:r>
            <a:r>
              <a:rPr lang="ru-RU" b="1" i="1" dirty="0">
                <a:solidFill>
                  <a:srgbClr val="0070C0"/>
                </a:solidFill>
              </a:rPr>
              <a:t> у </a:t>
            </a:r>
            <a:r>
              <a:rPr lang="ru-RU" b="1" i="1" dirty="0" err="1">
                <a:solidFill>
                  <a:srgbClr val="0070C0"/>
                </a:solidFill>
              </a:rPr>
              <a:t>зошиті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ті</a:t>
            </a:r>
            <a:r>
              <a:rPr lang="ru-RU" b="1" i="1" dirty="0">
                <a:solidFill>
                  <a:srgbClr val="0070C0"/>
                </a:solidFill>
              </a:rPr>
              <a:t> слова, </a:t>
            </a:r>
            <a:r>
              <a:rPr lang="ru-RU" b="1" i="1" dirty="0" err="1">
                <a:solidFill>
                  <a:srgbClr val="0070C0"/>
                </a:solidFill>
              </a:rPr>
              <a:t>які</a:t>
            </a:r>
            <a:r>
              <a:rPr lang="ru-RU" b="1" i="1" dirty="0">
                <a:solidFill>
                  <a:srgbClr val="0070C0"/>
                </a:solidFill>
              </a:rPr>
              <a:t> вони </a:t>
            </a:r>
            <a:r>
              <a:rPr lang="ru-RU" b="1" i="1" dirty="0" err="1">
                <a:solidFill>
                  <a:srgbClr val="0070C0"/>
                </a:solidFill>
              </a:rPr>
              <a:t>запам'ятали</a:t>
            </a:r>
            <a:r>
              <a:rPr lang="ru-RU" b="1" i="1" dirty="0">
                <a:solidFill>
                  <a:srgbClr val="0070C0"/>
                </a:solidFill>
              </a:rPr>
              <a:t>, а </a:t>
            </a:r>
            <a:r>
              <a:rPr lang="ru-RU" b="1" i="1" dirty="0" err="1">
                <a:solidFill>
                  <a:srgbClr val="0070C0"/>
                </a:solidFill>
              </a:rPr>
              <a:t>потім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усно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дати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їм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визначення</a:t>
            </a:r>
            <a:r>
              <a:rPr lang="ru-RU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Після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цього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варто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виконати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практичне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завдання</a:t>
            </a:r>
            <a:r>
              <a:rPr lang="ru-RU" b="1" i="1" dirty="0">
                <a:solidFill>
                  <a:srgbClr val="0070C0"/>
                </a:solidFill>
              </a:rPr>
              <a:t> на </a:t>
            </a:r>
            <a:r>
              <a:rPr lang="ru-RU" b="1" i="1" dirty="0" err="1">
                <a:solidFill>
                  <a:srgbClr val="0070C0"/>
                </a:solidFill>
              </a:rPr>
              <a:t>дошці</a:t>
            </a:r>
            <a:r>
              <a:rPr lang="ru-RU" b="1" i="1" dirty="0">
                <a:solidFill>
                  <a:srgbClr val="0070C0"/>
                </a:solidFill>
              </a:rPr>
              <a:t>, </a:t>
            </a:r>
            <a:r>
              <a:rPr lang="ru-RU" b="1" i="1" dirty="0" err="1">
                <a:solidFill>
                  <a:srgbClr val="0070C0"/>
                </a:solidFill>
              </a:rPr>
              <a:t>щоб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діти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згадали</a:t>
            </a:r>
            <a:r>
              <a:rPr lang="ru-RU" b="1" i="1" dirty="0">
                <a:solidFill>
                  <a:srgbClr val="0070C0"/>
                </a:solidFill>
              </a:rPr>
              <a:t>, як </a:t>
            </a:r>
            <a:r>
              <a:rPr lang="ru-RU" b="1" i="1" dirty="0" err="1">
                <a:solidFill>
                  <a:srgbClr val="0070C0"/>
                </a:solidFill>
              </a:rPr>
              <a:t>користуватися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цими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поняттями</a:t>
            </a:r>
            <a:r>
              <a:rPr lang="ru-RU" b="1" i="1" dirty="0">
                <a:solidFill>
                  <a:srgbClr val="0070C0"/>
                </a:solidFill>
              </a:rPr>
              <a:t> на </a:t>
            </a:r>
            <a:r>
              <a:rPr lang="ru-RU" b="1" i="1" dirty="0" err="1">
                <a:solidFill>
                  <a:srgbClr val="0070C0"/>
                </a:solidFill>
              </a:rPr>
              <a:t>практиці</a:t>
            </a:r>
            <a:r>
              <a:rPr lang="ru-RU" b="1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581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ПОЯСНЕННЯ НОВОГО МАТЕРІАЛУ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1" dirty="0" err="1"/>
              <a:t>Пояснення</a:t>
            </a:r>
            <a:r>
              <a:rPr lang="ru-RU" b="1" i="1" dirty="0"/>
              <a:t> нового </a:t>
            </a:r>
            <a:r>
              <a:rPr lang="ru-RU" b="1" i="1" dirty="0" err="1"/>
              <a:t>навчального</a:t>
            </a:r>
            <a:r>
              <a:rPr lang="ru-RU" b="1" i="1" dirty="0"/>
              <a:t> </a:t>
            </a:r>
            <a:r>
              <a:rPr lang="ru-RU" b="1" i="1" dirty="0" err="1"/>
              <a:t>матеріалу</a:t>
            </a:r>
            <a:r>
              <a:rPr lang="ru-RU" b="1" i="1" dirty="0"/>
              <a:t> </a:t>
            </a:r>
            <a:r>
              <a:rPr lang="ru-RU" b="1" i="1" dirty="0" err="1"/>
              <a:t>має</a:t>
            </a:r>
            <a:r>
              <a:rPr lang="ru-RU" b="1" i="1" dirty="0"/>
              <a:t> </a:t>
            </a:r>
            <a:r>
              <a:rPr lang="ru-RU" b="1" i="1" dirty="0" err="1"/>
              <a:t>відповідати</a:t>
            </a:r>
            <a:r>
              <a:rPr lang="ru-RU" b="1" i="1" dirty="0"/>
              <a:t> принципу </a:t>
            </a:r>
            <a:r>
              <a:rPr lang="ru-RU" b="1" i="1" dirty="0" err="1"/>
              <a:t>необхідності</a:t>
            </a:r>
            <a:r>
              <a:rPr lang="ru-RU" b="1" i="1" dirty="0"/>
              <a:t> та </a:t>
            </a:r>
            <a:r>
              <a:rPr lang="ru-RU" b="1" i="1" dirty="0" err="1"/>
              <a:t>достатності</a:t>
            </a:r>
            <a:r>
              <a:rPr lang="ru-RU" b="1" i="1" dirty="0"/>
              <a:t>: </a:t>
            </a:r>
            <a:r>
              <a:rPr lang="ru-RU" b="1" i="1" dirty="0" err="1"/>
              <a:t>обсяг</a:t>
            </a:r>
            <a:r>
              <a:rPr lang="ru-RU" b="1" i="1" dirty="0"/>
              <a:t> і </a:t>
            </a:r>
            <a:r>
              <a:rPr lang="ru-RU" b="1" i="1" dirty="0" err="1"/>
              <a:t>зміст</a:t>
            </a:r>
            <a:r>
              <a:rPr lang="ru-RU" b="1" i="1" dirty="0"/>
              <a:t> </a:t>
            </a:r>
            <a:r>
              <a:rPr lang="ru-RU" b="1" i="1" dirty="0" err="1"/>
              <a:t>можна</a:t>
            </a:r>
            <a:r>
              <a:rPr lang="ru-RU" b="1" i="1" dirty="0"/>
              <a:t> </a:t>
            </a:r>
            <a:r>
              <a:rPr lang="ru-RU" b="1" i="1" dirty="0" err="1"/>
              <a:t>спрощувати</a:t>
            </a:r>
            <a:r>
              <a:rPr lang="ru-RU" b="1" i="1" dirty="0"/>
              <a:t>, </a:t>
            </a:r>
            <a:r>
              <a:rPr lang="ru-RU" b="1" i="1" dirty="0" err="1"/>
              <a:t>розбивати</a:t>
            </a:r>
            <a:r>
              <a:rPr lang="ru-RU" b="1" i="1" dirty="0"/>
              <a:t> на </a:t>
            </a:r>
            <a:r>
              <a:rPr lang="ru-RU" b="1" i="1" dirty="0" err="1"/>
              <a:t>декілька</a:t>
            </a:r>
            <a:r>
              <a:rPr lang="ru-RU" b="1" i="1" dirty="0"/>
              <a:t> </a:t>
            </a:r>
            <a:r>
              <a:rPr lang="ru-RU" b="1" i="1" dirty="0" err="1"/>
              <a:t>етапів</a:t>
            </a:r>
            <a:r>
              <a:rPr lang="ru-RU" b="1" i="1" dirty="0"/>
              <a:t> та </a:t>
            </a:r>
            <a:r>
              <a:rPr lang="ru-RU" b="1" i="1" dirty="0" err="1"/>
              <a:t>відокремлювати</a:t>
            </a:r>
            <a:r>
              <a:rPr lang="ru-RU" b="1" i="1" dirty="0"/>
              <a:t> </a:t>
            </a:r>
            <a:r>
              <a:rPr lang="ru-RU" b="1" i="1" dirty="0" err="1"/>
              <a:t>основне</a:t>
            </a:r>
            <a:r>
              <a:rPr lang="ru-RU" b="1" i="1" dirty="0"/>
              <a:t>. 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sz="4100" b="1" i="1" u="sng" dirty="0" err="1" smtClean="0">
                <a:solidFill>
                  <a:srgbClr val="0070C0"/>
                </a:solidFill>
              </a:rPr>
              <a:t>Пояснювати</a:t>
            </a:r>
            <a:r>
              <a:rPr lang="ru-RU" sz="4100" b="1" i="1" u="sng" dirty="0" smtClean="0">
                <a:solidFill>
                  <a:srgbClr val="0070C0"/>
                </a:solidFill>
              </a:rPr>
              <a:t> </a:t>
            </a:r>
            <a:r>
              <a:rPr lang="ru-RU" sz="4100" b="1" i="1" u="sng" dirty="0" err="1">
                <a:solidFill>
                  <a:srgbClr val="0070C0"/>
                </a:solidFill>
              </a:rPr>
              <a:t>новий</a:t>
            </a:r>
            <a:r>
              <a:rPr lang="ru-RU" sz="4100" b="1" i="1" u="sng" dirty="0">
                <a:solidFill>
                  <a:srgbClr val="0070C0"/>
                </a:solidFill>
              </a:rPr>
              <a:t> </a:t>
            </a:r>
            <a:r>
              <a:rPr lang="ru-RU" sz="4100" b="1" i="1" u="sng" dirty="0" err="1">
                <a:solidFill>
                  <a:srgbClr val="0070C0"/>
                </a:solidFill>
              </a:rPr>
              <a:t>матеріал</a:t>
            </a:r>
            <a:r>
              <a:rPr lang="ru-RU" sz="4100" b="1" i="1" u="sng" dirty="0">
                <a:solidFill>
                  <a:srgbClr val="0070C0"/>
                </a:solidFill>
              </a:rPr>
              <a:t> </a:t>
            </a:r>
            <a:r>
              <a:rPr lang="ru-RU" sz="4100" b="1" i="1" u="sng" dirty="0" err="1">
                <a:solidFill>
                  <a:srgbClr val="0070C0"/>
                </a:solidFill>
              </a:rPr>
              <a:t>можна</a:t>
            </a:r>
            <a:r>
              <a:rPr lang="ru-RU" sz="4100" b="1" i="1" u="sng" dirty="0">
                <a:solidFill>
                  <a:srgbClr val="0070C0"/>
                </a:solidFill>
              </a:rPr>
              <a:t> у </a:t>
            </a:r>
            <a:r>
              <a:rPr lang="ru-RU" sz="4100" b="1" i="1" u="sng" dirty="0" err="1">
                <a:solidFill>
                  <a:srgbClr val="0070C0"/>
                </a:solidFill>
              </a:rPr>
              <a:t>формі</a:t>
            </a:r>
            <a:r>
              <a:rPr lang="ru-RU" sz="4100" b="1" i="1" u="sng" dirty="0">
                <a:solidFill>
                  <a:srgbClr val="0070C0"/>
                </a:solidFill>
              </a:rPr>
              <a:t>:</a:t>
            </a:r>
          </a:p>
          <a:p>
            <a:pPr lvl="0"/>
            <a:r>
              <a:rPr lang="ru-RU" sz="4000" dirty="0" err="1"/>
              <a:t>р</a:t>
            </a:r>
            <a:r>
              <a:rPr lang="ru-RU" sz="4000" dirty="0" err="1" smtClean="0"/>
              <a:t>озповіді</a:t>
            </a:r>
            <a:r>
              <a:rPr lang="ru-RU" sz="4000" dirty="0"/>
              <a:t>,</a:t>
            </a:r>
            <a:r>
              <a:rPr lang="ru-RU" sz="4000" dirty="0" smtClean="0"/>
              <a:t> яка </a:t>
            </a:r>
            <a:r>
              <a:rPr lang="ru-RU" sz="4000" dirty="0" err="1"/>
              <a:t>має</a:t>
            </a:r>
            <a:r>
              <a:rPr lang="ru-RU" sz="4000" dirty="0"/>
              <a:t> бути </a:t>
            </a:r>
            <a:r>
              <a:rPr lang="ru-RU" sz="4000" dirty="0" smtClean="0"/>
              <a:t>, </a:t>
            </a:r>
            <a:r>
              <a:rPr lang="ru-RU" sz="4000" dirty="0"/>
              <a:t>доступною, в </a:t>
            </a:r>
            <a:r>
              <a:rPr lang="ru-RU" sz="4000" dirty="0" err="1"/>
              <a:t>міру</a:t>
            </a:r>
            <a:r>
              <a:rPr lang="ru-RU" sz="4000" dirty="0"/>
              <a:t> </a:t>
            </a:r>
            <a:r>
              <a:rPr lang="ru-RU" sz="4000" dirty="0" err="1"/>
              <a:t>емоційною</a:t>
            </a:r>
            <a:r>
              <a:rPr lang="ru-RU" sz="4000" dirty="0"/>
              <a:t> та </a:t>
            </a:r>
            <a:r>
              <a:rPr lang="ru-RU" sz="4000" dirty="0" err="1"/>
              <a:t>послідовною</a:t>
            </a:r>
            <a:r>
              <a:rPr lang="ru-RU" sz="4000" dirty="0"/>
              <a:t> з опорою на </a:t>
            </a:r>
            <a:r>
              <a:rPr lang="ru-RU" sz="4000" dirty="0" err="1"/>
              <a:t>наочність</a:t>
            </a:r>
            <a:r>
              <a:rPr lang="ru-RU" sz="4000" dirty="0"/>
              <a:t>; </a:t>
            </a:r>
          </a:p>
          <a:p>
            <a:pPr lvl="0"/>
            <a:r>
              <a:rPr lang="ru-RU" sz="4000" dirty="0" err="1"/>
              <a:t>самостійного</a:t>
            </a:r>
            <a:r>
              <a:rPr lang="ru-RU" sz="4000" dirty="0"/>
              <a:t> </a:t>
            </a:r>
            <a:r>
              <a:rPr lang="ru-RU" sz="4000" dirty="0" err="1"/>
              <a:t>ознайомлення</a:t>
            </a:r>
            <a:r>
              <a:rPr lang="ru-RU" sz="4000" dirty="0"/>
              <a:t> з </a:t>
            </a:r>
            <a:r>
              <a:rPr lang="ru-RU" sz="4000" dirty="0" err="1"/>
              <a:t>новим</a:t>
            </a:r>
            <a:r>
              <a:rPr lang="ru-RU" sz="4000" dirty="0"/>
              <a:t> </a:t>
            </a:r>
            <a:r>
              <a:rPr lang="ru-RU" sz="4000" dirty="0" err="1"/>
              <a:t>матеріалом</a:t>
            </a:r>
            <a:r>
              <a:rPr lang="ru-RU" sz="4000" dirty="0"/>
              <a:t> за </a:t>
            </a:r>
            <a:r>
              <a:rPr lang="ru-RU" sz="4000" dirty="0" err="1"/>
              <a:t>допомогою</a:t>
            </a:r>
            <a:r>
              <a:rPr lang="ru-RU" sz="4000" dirty="0"/>
              <a:t> </a:t>
            </a:r>
            <a:r>
              <a:rPr lang="ru-RU" sz="4000" dirty="0" err="1"/>
              <a:t>підручника</a:t>
            </a:r>
            <a:r>
              <a:rPr lang="ru-RU" sz="4000" dirty="0"/>
              <a:t>;</a:t>
            </a:r>
          </a:p>
          <a:p>
            <a:pPr lvl="0"/>
            <a:r>
              <a:rPr lang="ru-RU" sz="4000" dirty="0" err="1"/>
              <a:t>вступної</a:t>
            </a:r>
            <a:r>
              <a:rPr lang="ru-RU" sz="4000" dirty="0"/>
              <a:t> </a:t>
            </a:r>
            <a:r>
              <a:rPr lang="ru-RU" sz="4000" dirty="0" err="1"/>
              <a:t>розмови</a:t>
            </a:r>
            <a:r>
              <a:rPr lang="ru-RU" sz="4000" dirty="0"/>
              <a:t> (</a:t>
            </a:r>
            <a:r>
              <a:rPr lang="ru-RU" sz="4000" dirty="0" err="1"/>
              <a:t>якщо</a:t>
            </a:r>
            <a:r>
              <a:rPr lang="ru-RU" sz="4000" dirty="0"/>
              <a:t> в </a:t>
            </a:r>
            <a:r>
              <a:rPr lang="ru-RU" sz="4000" dirty="0" err="1"/>
              <a:t>учнів</a:t>
            </a:r>
            <a:r>
              <a:rPr lang="ru-RU" sz="4000" dirty="0"/>
              <a:t> є запас </a:t>
            </a:r>
            <a:r>
              <a:rPr lang="ru-RU" sz="4000" dirty="0" err="1"/>
              <a:t>відомостей</a:t>
            </a:r>
            <a:r>
              <a:rPr lang="ru-RU" sz="4000" dirty="0"/>
              <a:t> на </a:t>
            </a:r>
            <a:r>
              <a:rPr lang="ru-RU" sz="4000" dirty="0" err="1"/>
              <a:t>цю</a:t>
            </a:r>
            <a:r>
              <a:rPr lang="ru-RU" sz="4000" dirty="0"/>
              <a:t> тему); </a:t>
            </a:r>
          </a:p>
          <a:p>
            <a:pPr lvl="0"/>
            <a:r>
              <a:rPr lang="ru-RU" sz="4000" dirty="0" err="1"/>
              <a:t>чергування</a:t>
            </a:r>
            <a:r>
              <a:rPr lang="ru-RU" sz="4000" dirty="0"/>
              <a:t> </a:t>
            </a:r>
            <a:r>
              <a:rPr lang="ru-RU" sz="4000" dirty="0" err="1"/>
              <a:t>розмови</a:t>
            </a:r>
            <a:r>
              <a:rPr lang="ru-RU" sz="4000" dirty="0"/>
              <a:t> та </a:t>
            </a:r>
            <a:r>
              <a:rPr lang="ru-RU" sz="4000" dirty="0" err="1"/>
              <a:t>розповіді</a:t>
            </a:r>
            <a:r>
              <a:rPr lang="ru-RU" sz="4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621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Під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час </a:t>
            </a:r>
            <a:r>
              <a:rPr lang="ru-RU" b="1" i="1" dirty="0" err="1">
                <a:solidFill>
                  <a:srgbClr val="0070C0"/>
                </a:solidFill>
              </a:rPr>
              <a:t>пояснення</a:t>
            </a:r>
            <a:r>
              <a:rPr lang="ru-RU" b="1" i="1" dirty="0">
                <a:solidFill>
                  <a:srgbClr val="0070C0"/>
                </a:solidFill>
              </a:rPr>
              <a:t> нового </a:t>
            </a:r>
            <a:r>
              <a:rPr lang="ru-RU" b="1" i="1" dirty="0" err="1">
                <a:solidFill>
                  <a:srgbClr val="0070C0"/>
                </a:solidFill>
              </a:rPr>
              <a:t>матеріалу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варто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враховувати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складність</a:t>
            </a:r>
            <a:r>
              <a:rPr lang="ru-RU" b="1" i="1" dirty="0">
                <a:solidFill>
                  <a:srgbClr val="0070C0"/>
                </a:solidFill>
              </a:rPr>
              <a:t> теми. </a:t>
            </a:r>
            <a:r>
              <a:rPr lang="ru-RU" b="1" i="1" dirty="0" err="1">
                <a:solidFill>
                  <a:srgbClr val="0070C0"/>
                </a:solidFill>
              </a:rPr>
              <a:t>Якщо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матеріал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простий</a:t>
            </a:r>
            <a:r>
              <a:rPr lang="ru-RU" b="1" i="1" dirty="0">
                <a:solidFill>
                  <a:srgbClr val="0070C0"/>
                </a:solidFill>
              </a:rPr>
              <a:t> за </a:t>
            </a:r>
            <a:r>
              <a:rPr lang="ru-RU" b="1" i="1" dirty="0" err="1">
                <a:solidFill>
                  <a:srgbClr val="0070C0"/>
                </a:solidFill>
              </a:rPr>
              <a:t>обсягом</a:t>
            </a:r>
            <a:r>
              <a:rPr lang="ru-RU" b="1" i="1" dirty="0">
                <a:solidFill>
                  <a:srgbClr val="0070C0"/>
                </a:solidFill>
              </a:rPr>
              <a:t> і </a:t>
            </a:r>
            <a:r>
              <a:rPr lang="ru-RU" b="1" i="1" dirty="0" err="1">
                <a:solidFill>
                  <a:srgbClr val="0070C0"/>
                </a:solidFill>
              </a:rPr>
              <a:t>змістом</a:t>
            </a:r>
            <a:r>
              <a:rPr lang="ru-RU" b="1" i="1" dirty="0">
                <a:solidFill>
                  <a:srgbClr val="0070C0"/>
                </a:solidFill>
              </a:rPr>
              <a:t>, </a:t>
            </a:r>
            <a:r>
              <a:rPr lang="ru-RU" b="1" i="1" dirty="0" err="1">
                <a:solidFill>
                  <a:srgbClr val="0070C0"/>
                </a:solidFill>
              </a:rPr>
              <a:t>можна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пояснити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нову</a:t>
            </a:r>
            <a:r>
              <a:rPr lang="ru-RU" b="1" i="1" dirty="0">
                <a:solidFill>
                  <a:srgbClr val="0070C0"/>
                </a:solidFill>
              </a:rPr>
              <a:t> тему </a:t>
            </a:r>
            <a:r>
              <a:rPr lang="ru-RU" b="1" i="1" dirty="0" err="1">
                <a:solidFill>
                  <a:srgbClr val="0070C0"/>
                </a:solidFill>
              </a:rPr>
              <a:t>всьому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класу</a:t>
            </a:r>
            <a:r>
              <a:rPr lang="ru-RU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Після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визначення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основних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моментів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запропонуйте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частині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класу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самостійно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виконати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завдання</a:t>
            </a:r>
            <a:r>
              <a:rPr lang="ru-RU" b="1" i="1" dirty="0">
                <a:solidFill>
                  <a:srgbClr val="0070C0"/>
                </a:solidFill>
              </a:rPr>
              <a:t> та </a:t>
            </a:r>
            <a:r>
              <a:rPr lang="ru-RU" b="1" i="1" dirty="0" err="1">
                <a:solidFill>
                  <a:srgbClr val="0070C0"/>
                </a:solidFill>
              </a:rPr>
              <a:t>ще</a:t>
            </a:r>
            <a:r>
              <a:rPr lang="ru-RU" b="1" i="1" dirty="0">
                <a:solidFill>
                  <a:srgbClr val="0070C0"/>
                </a:solidFill>
              </a:rPr>
              <a:t> раз </a:t>
            </a:r>
            <a:r>
              <a:rPr lang="ru-RU" b="1" i="1" dirty="0" err="1">
                <a:solidFill>
                  <a:srgbClr val="0070C0"/>
                </a:solidFill>
              </a:rPr>
              <a:t>поясніть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учням</a:t>
            </a:r>
            <a:r>
              <a:rPr lang="ru-RU" b="1" i="1" dirty="0">
                <a:solidFill>
                  <a:srgbClr val="0070C0"/>
                </a:solidFill>
              </a:rPr>
              <a:t> з ООП </a:t>
            </a:r>
            <a:r>
              <a:rPr lang="ru-RU" b="1" i="1" dirty="0" err="1">
                <a:solidFill>
                  <a:srgbClr val="0070C0"/>
                </a:solidFill>
              </a:rPr>
              <a:t>зміст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нової</a:t>
            </a:r>
            <a:r>
              <a:rPr lang="ru-RU" b="1" i="1" dirty="0">
                <a:solidFill>
                  <a:srgbClr val="0070C0"/>
                </a:solidFill>
              </a:rPr>
              <a:t> теми. </a:t>
            </a:r>
          </a:p>
          <a:p>
            <a:pPr marL="0" indent="0">
              <a:buNone/>
            </a:pPr>
            <a:r>
              <a:rPr lang="ru-RU" i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4424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спільна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робота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неможлива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урок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вибудовується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іншою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структурою. У той час, коли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пояснюєте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школярам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новий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матеріал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учні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ООП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виконують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повторення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раніше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вивченого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цього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клас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виконує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самостійну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роботу для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закріплення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вивченого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пояснюєте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новий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матеріал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учням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ООП.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Пояснення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має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бути у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доступній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формі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 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кожне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слово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підкріплено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наочністю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картинкою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схемою,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карткою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практичною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дією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та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забезпечено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поступовий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перехід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однієї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дії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іншої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Постійний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мовленнєвий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супровід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має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бути не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насиченим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коротким і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чітким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адже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мовна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інформація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засвоюється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малому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обсязі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</a:rPr>
              <a:t>ПЕРЕВІРКА ЗНАНЬ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з ООП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покрокове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самого </a:t>
            </a:r>
            <a:r>
              <a:rPr lang="ru-RU" dirty="0" err="1"/>
              <a:t>завдання</a:t>
            </a:r>
            <a:r>
              <a:rPr lang="ru-RU" dirty="0"/>
              <a:t> та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певному</a:t>
            </a:r>
            <a:r>
              <a:rPr lang="ru-RU" dirty="0"/>
              <a:t> алгоритму </a:t>
            </a:r>
            <a:r>
              <a:rPr lang="ru-RU" dirty="0" err="1"/>
              <a:t>дій</a:t>
            </a:r>
            <a:r>
              <a:rPr lang="ru-RU" dirty="0"/>
              <a:t>. </a:t>
            </a:r>
            <a:r>
              <a:rPr lang="ru-RU" dirty="0" err="1"/>
              <a:t>Письмові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карток</a:t>
            </a:r>
            <a:r>
              <a:rPr lang="ru-RU" dirty="0"/>
              <a:t> з </a:t>
            </a:r>
            <a:r>
              <a:rPr lang="ru-RU" dirty="0" err="1"/>
              <a:t>опорними</a:t>
            </a:r>
            <a:r>
              <a:rPr lang="ru-RU" dirty="0"/>
              <a:t> словами, </a:t>
            </a:r>
            <a:r>
              <a:rPr lang="ru-RU" dirty="0" err="1"/>
              <a:t>ілюстраціями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відбивають</a:t>
            </a:r>
            <a:r>
              <a:rPr lang="ru-RU" dirty="0"/>
              <a:t> алгоритм </a:t>
            </a:r>
            <a:r>
              <a:rPr lang="ru-RU" dirty="0" err="1"/>
              <a:t>виконання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схем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. 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усних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промовляти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ми </a:t>
            </a:r>
            <a:r>
              <a:rPr lang="ru-RU" dirty="0" err="1"/>
              <a:t>робитимемо</a:t>
            </a:r>
            <a:r>
              <a:rPr lang="ru-RU" dirty="0"/>
              <a:t>) та </a:t>
            </a:r>
            <a:r>
              <a:rPr lang="ru-RU" dirty="0" err="1"/>
              <a:t>заохочувати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повторювати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вас. 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51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/>
          <a:lstStyle/>
          <a:p>
            <a:pPr marL="0" indent="0" algn="ctr">
              <a:buNone/>
            </a:pPr>
            <a:endParaRPr lang="ru-RU" b="1" i="1" u="sn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i="1" u="sng" dirty="0" err="1" smtClean="0">
                <a:solidFill>
                  <a:srgbClr val="0070C0"/>
                </a:solidFill>
              </a:rPr>
              <a:t>Під</a:t>
            </a:r>
            <a:r>
              <a:rPr lang="ru-RU" b="1" i="1" u="sng" dirty="0" smtClean="0">
                <a:solidFill>
                  <a:srgbClr val="0070C0"/>
                </a:solidFill>
              </a:rPr>
              <a:t> </a:t>
            </a:r>
            <a:r>
              <a:rPr lang="ru-RU" b="1" i="1" u="sng" dirty="0">
                <a:solidFill>
                  <a:srgbClr val="0070C0"/>
                </a:solidFill>
              </a:rPr>
              <a:t>час </a:t>
            </a:r>
            <a:r>
              <a:rPr lang="ru-RU" b="1" i="1" u="sng" dirty="0" err="1">
                <a:solidFill>
                  <a:srgbClr val="0070C0"/>
                </a:solidFill>
              </a:rPr>
              <a:t>оцінювання</a:t>
            </a:r>
            <a:r>
              <a:rPr lang="ru-RU" b="1" i="1" u="sng" dirty="0">
                <a:solidFill>
                  <a:srgbClr val="0070C0"/>
                </a:solidFill>
              </a:rPr>
              <a:t> </a:t>
            </a:r>
            <a:r>
              <a:rPr lang="ru-RU" b="1" i="1" u="sng" dirty="0" err="1">
                <a:solidFill>
                  <a:srgbClr val="0070C0"/>
                </a:solidFill>
              </a:rPr>
              <a:t>рекомендується</a:t>
            </a:r>
            <a:r>
              <a:rPr lang="ru-RU" b="1" i="1" u="sng" dirty="0">
                <a:solidFill>
                  <a:srgbClr val="0070C0"/>
                </a:solidFill>
              </a:rPr>
              <a:t>:</a:t>
            </a:r>
          </a:p>
          <a:p>
            <a:pPr lvl="0"/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шкали</a:t>
            </a:r>
            <a:r>
              <a:rPr lang="ru-RU" dirty="0"/>
              <a:t> </a:t>
            </a:r>
            <a:r>
              <a:rPr lang="ru-RU" dirty="0" err="1"/>
              <a:t>оцінок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успіхів</a:t>
            </a:r>
            <a:r>
              <a:rPr lang="ru-RU" dirty="0"/>
              <a:t> та </a:t>
            </a:r>
            <a:r>
              <a:rPr lang="ru-RU" dirty="0" err="1"/>
              <a:t>докладених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(</a:t>
            </a:r>
            <a:r>
              <a:rPr lang="ru-RU" dirty="0" err="1"/>
              <a:t>портфоліо</a:t>
            </a:r>
            <a:r>
              <a:rPr lang="ru-RU" dirty="0"/>
              <a:t>);</a:t>
            </a:r>
          </a:p>
          <a:p>
            <a:pPr lvl="0"/>
            <a:r>
              <a:rPr lang="ru-RU" dirty="0" err="1"/>
              <a:t>акцентувати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на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досягненнях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дозволяти</a:t>
            </a:r>
            <a:r>
              <a:rPr lang="ru-RU" dirty="0"/>
              <a:t> </a:t>
            </a:r>
            <a:r>
              <a:rPr lang="ru-RU" dirty="0" err="1"/>
              <a:t>переробляти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з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не </a:t>
            </a:r>
            <a:r>
              <a:rPr lang="ru-RU" dirty="0" err="1"/>
              <a:t>впоралася</a:t>
            </a:r>
            <a:r>
              <a:rPr lang="ru-RU" dirty="0"/>
              <a:t>, та </a:t>
            </a:r>
            <a:r>
              <a:rPr lang="ru-RU" dirty="0" err="1"/>
              <a:t>оцінювати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9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u="sng" dirty="0" smtClean="0">
                <a:solidFill>
                  <a:srgbClr val="0070C0"/>
                </a:solidFill>
              </a:rPr>
              <a:t>На </a:t>
            </a:r>
            <a:r>
              <a:rPr lang="ru-RU" sz="4400" b="1" i="1" u="sng" dirty="0" err="1">
                <a:solidFill>
                  <a:srgbClr val="0070C0"/>
                </a:solidFill>
              </a:rPr>
              <a:t>уроці</a:t>
            </a:r>
            <a:r>
              <a:rPr lang="ru-RU" sz="4400" b="1" i="1" u="sng" dirty="0">
                <a:solidFill>
                  <a:srgbClr val="0070C0"/>
                </a:solidFill>
              </a:rPr>
              <a:t> </a:t>
            </a:r>
            <a:r>
              <a:rPr lang="ru-RU" sz="4400" b="1" i="1" u="sng" dirty="0" err="1">
                <a:solidFill>
                  <a:srgbClr val="0070C0"/>
                </a:solidFill>
              </a:rPr>
              <a:t>варто</a:t>
            </a:r>
            <a:r>
              <a:rPr lang="ru-RU" sz="4400" b="1" i="1" u="sng" dirty="0">
                <a:solidFill>
                  <a:srgbClr val="0070C0"/>
                </a:solidFill>
              </a:rPr>
              <a:t> </a:t>
            </a:r>
            <a:r>
              <a:rPr lang="ru-RU" sz="4400" b="1" i="1" u="sng" dirty="0" err="1">
                <a:solidFill>
                  <a:srgbClr val="0070C0"/>
                </a:solidFill>
              </a:rPr>
              <a:t>уникати</a:t>
            </a:r>
            <a:r>
              <a:rPr lang="ru-RU" sz="4400" b="1" i="1" u="sng" dirty="0" smtClean="0">
                <a:solidFill>
                  <a:srgbClr val="0070C0"/>
                </a:solidFill>
              </a:rPr>
              <a:t>:</a:t>
            </a:r>
            <a:endParaRPr lang="ru-RU" sz="4400" b="1" i="1" u="sng" dirty="0">
              <a:solidFill>
                <a:srgbClr val="0070C0"/>
              </a:solidFill>
            </a:endParaRPr>
          </a:p>
          <a:p>
            <a:pPr lvl="0"/>
            <a:r>
              <a:rPr lang="ru-RU" dirty="0" err="1" smtClean="0"/>
              <a:t>публічно</a:t>
            </a:r>
            <a:r>
              <a:rPr lang="ru-RU" dirty="0" smtClean="0"/>
              <a:t> </a:t>
            </a:r>
            <a:r>
              <a:rPr lang="ru-RU" dirty="0" err="1"/>
              <a:t>виставляти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влаштовувати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одним;</a:t>
            </a:r>
          </a:p>
          <a:p>
            <a:pPr lvl="0"/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дисциплінувати</a:t>
            </a:r>
            <a:r>
              <a:rPr lang="ru-RU" dirty="0"/>
              <a:t> та </a:t>
            </a:r>
            <a:r>
              <a:rPr lang="ru-RU" dirty="0" err="1"/>
              <a:t>вимагати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думала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sz="2800" i="1" dirty="0" smtClean="0"/>
          </a:p>
          <a:p>
            <a:pPr marL="0" indent="0" algn="just">
              <a:buNone/>
            </a:pPr>
            <a:r>
              <a:rPr lang="ru-RU" dirty="0" err="1" smtClean="0"/>
              <a:t>Продуманий</a:t>
            </a:r>
            <a:r>
              <a:rPr lang="ru-RU" dirty="0" smtClean="0"/>
              <a:t> </a:t>
            </a:r>
            <a:r>
              <a:rPr lang="ru-RU" dirty="0" err="1"/>
              <a:t>цікавий</a:t>
            </a:r>
            <a:r>
              <a:rPr lang="ru-RU" dirty="0"/>
              <a:t> урок дозволить </a:t>
            </a:r>
            <a:r>
              <a:rPr lang="ru-RU" dirty="0" err="1"/>
              <a:t>забезпечити</a:t>
            </a:r>
            <a:r>
              <a:rPr lang="ru-RU" dirty="0"/>
              <a:t> баланс </a:t>
            </a:r>
            <a:r>
              <a:rPr lang="ru-RU" dirty="0" err="1"/>
              <a:t>академічних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і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з ООП і </a:t>
            </a:r>
            <a:r>
              <a:rPr lang="ru-RU" dirty="0" err="1"/>
              <a:t>створити</a:t>
            </a:r>
            <a:r>
              <a:rPr lang="ru-RU" dirty="0"/>
              <a:t> атмосферу </a:t>
            </a:r>
            <a:r>
              <a:rPr lang="ru-RU" dirty="0" err="1"/>
              <a:t>толерантності</a:t>
            </a:r>
            <a:r>
              <a:rPr lang="ru-RU" dirty="0"/>
              <a:t> та </a:t>
            </a:r>
            <a:r>
              <a:rPr lang="ru-RU" dirty="0" err="1"/>
              <a:t>співробітництва</a:t>
            </a:r>
            <a:r>
              <a:rPr lang="ru-RU" dirty="0"/>
              <a:t> у </a:t>
            </a:r>
            <a:r>
              <a:rPr lang="ru-RU" dirty="0" err="1"/>
              <a:t>класі</a:t>
            </a:r>
            <a:r>
              <a:rPr lang="ru-RU" dirty="0"/>
              <a:t>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910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6083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rgbClr val="0070C0"/>
                </a:solidFill>
              </a:rPr>
              <a:t>Існує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думка, </a:t>
            </a:r>
            <a:r>
              <a:rPr lang="ru-RU" b="1" i="1" dirty="0" err="1">
                <a:solidFill>
                  <a:srgbClr val="0070C0"/>
                </a:solidFill>
              </a:rPr>
              <a:t>що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працювати</a:t>
            </a:r>
            <a:r>
              <a:rPr lang="ru-RU" b="1" i="1" dirty="0">
                <a:solidFill>
                  <a:srgbClr val="0070C0"/>
                </a:solidFill>
              </a:rPr>
              <a:t> з </a:t>
            </a:r>
            <a:r>
              <a:rPr lang="ru-RU" b="1" i="1" dirty="0" err="1">
                <a:solidFill>
                  <a:srgbClr val="0070C0"/>
                </a:solidFill>
              </a:rPr>
              <a:t>дтьми</a:t>
            </a:r>
            <a:r>
              <a:rPr lang="ru-RU" b="1" i="1" dirty="0">
                <a:solidFill>
                  <a:srgbClr val="0070C0"/>
                </a:solidFill>
              </a:rPr>
              <a:t> з ООП </a:t>
            </a:r>
            <a:r>
              <a:rPr lang="ru-RU" b="1" i="1" dirty="0" err="1">
                <a:solidFill>
                  <a:srgbClr val="0070C0"/>
                </a:solidFill>
              </a:rPr>
              <a:t>надто</a:t>
            </a:r>
            <a:r>
              <a:rPr lang="ru-RU" b="1" i="1" dirty="0">
                <a:solidFill>
                  <a:srgbClr val="0070C0"/>
                </a:solidFill>
              </a:rPr>
              <a:t> складно. </a:t>
            </a:r>
            <a:r>
              <a:rPr lang="ru-RU" b="1" i="1" dirty="0" err="1">
                <a:solidFill>
                  <a:srgbClr val="0070C0"/>
                </a:solidFill>
              </a:rPr>
              <a:t>Дійсно</a:t>
            </a:r>
            <a:r>
              <a:rPr lang="ru-RU" b="1" i="1" dirty="0">
                <a:solidFill>
                  <a:srgbClr val="0070C0"/>
                </a:solidFill>
              </a:rPr>
              <a:t>, для того, </a:t>
            </a:r>
            <a:r>
              <a:rPr lang="ru-RU" b="1" i="1" dirty="0" err="1">
                <a:solidFill>
                  <a:srgbClr val="0070C0"/>
                </a:solidFill>
              </a:rPr>
              <a:t>аби</a:t>
            </a:r>
            <a:r>
              <a:rPr lang="ru-RU" b="1" i="1" dirty="0">
                <a:solidFill>
                  <a:srgbClr val="0070C0"/>
                </a:solidFill>
              </a:rPr>
              <a:t> робота </a:t>
            </a:r>
            <a:r>
              <a:rPr lang="ru-RU" b="1" i="1" dirty="0" err="1">
                <a:solidFill>
                  <a:srgbClr val="0070C0"/>
                </a:solidFill>
              </a:rPr>
              <a:t>була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ефективною</a:t>
            </a:r>
            <a:r>
              <a:rPr lang="ru-RU" b="1" i="1" dirty="0">
                <a:solidFill>
                  <a:srgbClr val="0070C0"/>
                </a:solidFill>
              </a:rPr>
              <a:t>, </a:t>
            </a:r>
            <a:r>
              <a:rPr lang="ru-RU" b="1" i="1" dirty="0" err="1">
                <a:solidFill>
                  <a:srgbClr val="0070C0"/>
                </a:solidFill>
              </a:rPr>
              <a:t>необхідно</a:t>
            </a:r>
            <a:r>
              <a:rPr lang="ru-RU" b="1" i="1" dirty="0">
                <a:solidFill>
                  <a:srgbClr val="0070C0"/>
                </a:solidFill>
              </a:rPr>
              <a:t> </a:t>
            </a:r>
            <a:r>
              <a:rPr lang="ru-RU" b="1" i="1" dirty="0" err="1">
                <a:solidFill>
                  <a:srgbClr val="0070C0"/>
                </a:solidFill>
              </a:rPr>
              <a:t>володіти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певними</a:t>
            </a:r>
            <a:r>
              <a:rPr lang="ru-RU" b="1" i="1" dirty="0">
                <a:solidFill>
                  <a:srgbClr val="0070C0"/>
                </a:solidFill>
              </a:rPr>
              <a:t> методиками та </a:t>
            </a:r>
            <a:r>
              <a:rPr lang="ru-RU" b="1" i="1" dirty="0" err="1">
                <a:solidFill>
                  <a:srgbClr val="0070C0"/>
                </a:solidFill>
              </a:rPr>
              <a:t>техніками</a:t>
            </a:r>
            <a:r>
              <a:rPr lang="ru-RU" b="1" i="1" dirty="0">
                <a:solidFill>
                  <a:srgbClr val="0070C0"/>
                </a:solidFill>
              </a:rPr>
              <a:t>, </a:t>
            </a:r>
            <a:r>
              <a:rPr lang="ru-RU" b="1" i="1" dirty="0" err="1">
                <a:solidFill>
                  <a:srgbClr val="0070C0"/>
                </a:solidFill>
              </a:rPr>
              <a:t>мати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уявлення</a:t>
            </a:r>
            <a:r>
              <a:rPr lang="ru-RU" b="1" i="1" dirty="0">
                <a:solidFill>
                  <a:srgbClr val="0070C0"/>
                </a:solidFill>
              </a:rPr>
              <a:t> про </a:t>
            </a:r>
            <a:r>
              <a:rPr lang="ru-RU" b="1" i="1" dirty="0" err="1">
                <a:solidFill>
                  <a:srgbClr val="0070C0"/>
                </a:solidFill>
              </a:rPr>
              <a:t>психофізичну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діяльність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учнів</a:t>
            </a:r>
            <a:r>
              <a:rPr lang="ru-RU" b="1" i="1" dirty="0">
                <a:solidFill>
                  <a:srgbClr val="0070C0"/>
                </a:solidFill>
              </a:rPr>
              <a:t> з </a:t>
            </a:r>
            <a:r>
              <a:rPr lang="ru-RU" b="1" i="1" dirty="0" err="1">
                <a:solidFill>
                  <a:srgbClr val="0070C0"/>
                </a:solidFill>
              </a:rPr>
              <a:t>особливими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освітніми</a:t>
            </a:r>
            <a:r>
              <a:rPr lang="ru-RU" b="1" i="1" dirty="0">
                <a:solidFill>
                  <a:srgbClr val="0070C0"/>
                </a:solidFill>
              </a:rPr>
              <a:t> потребами, </a:t>
            </a:r>
            <a:r>
              <a:rPr lang="ru-RU" b="1" i="1" dirty="0" err="1">
                <a:solidFill>
                  <a:srgbClr val="0070C0"/>
                </a:solidFill>
              </a:rPr>
              <a:t>мати</a:t>
            </a:r>
            <a:r>
              <a:rPr lang="ru-RU" b="1" i="1" dirty="0">
                <a:solidFill>
                  <a:srgbClr val="0070C0"/>
                </a:solidFill>
              </a:rPr>
              <a:t> </a:t>
            </a:r>
            <a:r>
              <a:rPr lang="ru-RU" b="1" i="1" dirty="0" err="1">
                <a:solidFill>
                  <a:srgbClr val="0070C0"/>
                </a:solidFill>
              </a:rPr>
              <a:t>корекційно-педагогічні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знання</a:t>
            </a:r>
            <a:r>
              <a:rPr lang="ru-RU" b="1" i="1" dirty="0">
                <a:solidFill>
                  <a:srgbClr val="0070C0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0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ПОВТОРЕННЯ МАТЕРІАЛУ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Перші князі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ownloads\20230419_124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9084"/>
            <a:ext cx="3003798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admin\Downloads\20230419_124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484" y="2862196"/>
            <a:ext cx="2931790" cy="3909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IMG-a06fe443d60b16e61d037b406509f01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81" y="1268760"/>
            <a:ext cx="2859782" cy="381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95232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 err="1" smtClean="0"/>
              <a:t>Включення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кожної</a:t>
            </a:r>
            <a:r>
              <a:rPr lang="ru-RU" sz="2800" b="1" i="1" dirty="0"/>
              <a:t> </a:t>
            </a:r>
            <a:r>
              <a:rPr lang="ru-RU" sz="2800" b="1" i="1" dirty="0" err="1"/>
              <a:t>дитини</a:t>
            </a:r>
            <a:r>
              <a:rPr lang="ru-RU" sz="2800" b="1" i="1" dirty="0"/>
              <a:t> з </a:t>
            </a:r>
            <a:r>
              <a:rPr lang="ru-RU" sz="2800" b="1" i="1" dirty="0" err="1"/>
              <a:t>особливими</a:t>
            </a:r>
            <a:r>
              <a:rPr lang="ru-RU" sz="2800" b="1" i="1" dirty="0"/>
              <a:t> </a:t>
            </a:r>
            <a:r>
              <a:rPr lang="ru-RU" sz="2800" b="1" i="1" dirty="0" err="1"/>
              <a:t>освітніми</a:t>
            </a:r>
            <a:r>
              <a:rPr lang="ru-RU" sz="2800" b="1" i="1" dirty="0"/>
              <a:t> потребами до </a:t>
            </a:r>
            <a:r>
              <a:rPr lang="ru-RU" sz="2800" b="1" i="1" dirty="0" err="1"/>
              <a:t>навчання</a:t>
            </a:r>
            <a:r>
              <a:rPr lang="ru-RU" sz="2800" b="1" i="1" dirty="0"/>
              <a:t> та </a:t>
            </a:r>
            <a:r>
              <a:rPr lang="ru-RU" sz="2800" b="1" i="1" dirty="0" err="1"/>
              <a:t>гнучкість</a:t>
            </a:r>
            <a:r>
              <a:rPr lang="ru-RU" sz="2800" b="1" i="1" dirty="0"/>
              <a:t> </a:t>
            </a:r>
            <a:r>
              <a:rPr lang="ru-RU" sz="2800" b="1" i="1" dirty="0" err="1"/>
              <a:t>дидактичних</a:t>
            </a:r>
            <a:r>
              <a:rPr lang="ru-RU" sz="2800" b="1" i="1" dirty="0"/>
              <a:t> </a:t>
            </a:r>
            <a:r>
              <a:rPr lang="ru-RU" sz="2800" b="1" i="1" dirty="0" err="1"/>
              <a:t>підходів</a:t>
            </a:r>
            <a:r>
              <a:rPr lang="ru-RU" sz="2800" b="1" i="1" dirty="0"/>
              <a:t> є </a:t>
            </a:r>
            <a:r>
              <a:rPr lang="ru-RU" sz="2800" b="1" i="1" dirty="0" err="1"/>
              <a:t>основними</a:t>
            </a:r>
            <a:r>
              <a:rPr lang="ru-RU" sz="2800" b="1" i="1" dirty="0"/>
              <a:t> </a:t>
            </a:r>
            <a:r>
              <a:rPr lang="ru-RU" sz="2800" b="1" i="1" dirty="0" err="1"/>
              <a:t>цілями</a:t>
            </a:r>
            <a:r>
              <a:rPr lang="ru-RU" sz="2800" b="1" i="1" dirty="0"/>
              <a:t> та </a:t>
            </a:r>
            <a:r>
              <a:rPr lang="ru-RU" sz="2800" b="1" i="1" dirty="0" err="1"/>
              <a:t>завданнями</a:t>
            </a:r>
            <a:r>
              <a:rPr lang="ru-RU" sz="2800" b="1" i="1" dirty="0"/>
              <a:t> </a:t>
            </a:r>
            <a:r>
              <a:rPr lang="ru-RU" sz="2800" b="1" i="1" dirty="0" err="1"/>
              <a:t>інклюзивної</a:t>
            </a:r>
            <a:r>
              <a:rPr lang="ru-RU" sz="2800" b="1" i="1" dirty="0"/>
              <a:t> </a:t>
            </a:r>
            <a:r>
              <a:rPr lang="ru-RU" sz="2800" b="1" i="1" dirty="0" err="1"/>
              <a:t>освіти</a:t>
            </a:r>
            <a:r>
              <a:rPr lang="ru-RU" sz="2800" b="1" i="1" dirty="0"/>
              <a:t>. </a:t>
            </a:r>
            <a:r>
              <a:rPr lang="ru-RU" sz="2800" b="1" i="1" dirty="0" err="1"/>
              <a:t>Чітко</a:t>
            </a:r>
            <a:r>
              <a:rPr lang="ru-RU" sz="2800" b="1" i="1" dirty="0"/>
              <a:t> </a:t>
            </a:r>
            <a:r>
              <a:rPr lang="ru-RU" sz="2800" b="1" i="1" dirty="0" err="1"/>
              <a:t>побудована</a:t>
            </a:r>
            <a:r>
              <a:rPr lang="ru-RU" sz="2800" b="1" i="1" dirty="0"/>
              <a:t> структура уроку, конструктивна </a:t>
            </a:r>
            <a:r>
              <a:rPr lang="ru-RU" sz="2800" b="1" i="1" dirty="0" err="1"/>
              <a:t>взаємодія</a:t>
            </a:r>
            <a:r>
              <a:rPr lang="ru-RU" sz="2800" b="1" i="1" dirty="0"/>
              <a:t> </a:t>
            </a:r>
            <a:r>
              <a:rPr lang="ru-RU" sz="2800" b="1" i="1" dirty="0" err="1"/>
              <a:t>вчителя</a:t>
            </a:r>
            <a:r>
              <a:rPr lang="ru-RU" sz="2800" b="1" i="1" dirty="0"/>
              <a:t> та </a:t>
            </a:r>
            <a:r>
              <a:rPr lang="ru-RU" sz="2800" b="1" i="1" dirty="0" err="1"/>
              <a:t>школярів</a:t>
            </a:r>
            <a:r>
              <a:rPr lang="ru-RU" sz="2800" b="1" i="1" dirty="0"/>
              <a:t> </a:t>
            </a:r>
            <a:r>
              <a:rPr lang="ru-RU" sz="2800" b="1" i="1" dirty="0" err="1"/>
              <a:t>дозволяє</a:t>
            </a:r>
            <a:r>
              <a:rPr lang="ru-RU" sz="2800" b="1" i="1" dirty="0"/>
              <a:t> </a:t>
            </a:r>
            <a:r>
              <a:rPr lang="ru-RU" sz="2800" b="1" i="1" dirty="0" err="1"/>
              <a:t>педагогічному</a:t>
            </a:r>
            <a:r>
              <a:rPr lang="ru-RU" sz="2800" b="1" i="1" dirty="0"/>
              <a:t> </a:t>
            </a:r>
            <a:r>
              <a:rPr lang="ru-RU" sz="2800" b="1" i="1" dirty="0" err="1"/>
              <a:t>процесу</a:t>
            </a:r>
            <a:r>
              <a:rPr lang="ru-RU" sz="2800" b="1" i="1" dirty="0"/>
              <a:t> </a:t>
            </a:r>
            <a:r>
              <a:rPr lang="ru-RU" sz="2800" b="1" i="1" dirty="0" err="1"/>
              <a:t>проходити</a:t>
            </a:r>
            <a:r>
              <a:rPr lang="ru-RU" sz="2800" b="1" i="1" dirty="0"/>
              <a:t> ясно, </a:t>
            </a:r>
            <a:r>
              <a:rPr lang="ru-RU" sz="2800" b="1" i="1" dirty="0" err="1"/>
              <a:t>виразно</a:t>
            </a:r>
            <a:r>
              <a:rPr lang="ru-RU" sz="2800" b="1" i="1" dirty="0"/>
              <a:t> та </a:t>
            </a:r>
            <a:r>
              <a:rPr lang="ru-RU" sz="2800" b="1" i="1" dirty="0" err="1"/>
              <a:t>ефективно</a:t>
            </a:r>
            <a:r>
              <a:rPr lang="ru-RU" sz="2800" b="1" i="1" dirty="0"/>
              <a:t>. Як </a:t>
            </a:r>
            <a:r>
              <a:rPr lang="ru-RU" sz="2800" b="1" i="1" dirty="0" err="1"/>
              <a:t>спланувати</a:t>
            </a:r>
            <a:r>
              <a:rPr lang="ru-RU" sz="2800" b="1" i="1" dirty="0"/>
              <a:t> </a:t>
            </a:r>
            <a:r>
              <a:rPr lang="ru-RU" sz="2800" b="1" i="1" dirty="0" err="1"/>
              <a:t>якісний</a:t>
            </a:r>
            <a:r>
              <a:rPr lang="ru-RU" sz="2800" b="1" i="1" dirty="0"/>
              <a:t> урок і </a:t>
            </a:r>
            <a:r>
              <a:rPr lang="ru-RU" sz="2800" b="1" i="1" dirty="0" err="1"/>
              <a:t>сприяти</a:t>
            </a:r>
            <a:r>
              <a:rPr lang="ru-RU" sz="2800" b="1" i="1" dirty="0"/>
              <a:t> </a:t>
            </a:r>
            <a:r>
              <a:rPr lang="ru-RU" sz="2800" b="1" i="1" dirty="0" err="1"/>
              <a:t>формуванню</a:t>
            </a:r>
            <a:r>
              <a:rPr lang="ru-RU" sz="2800" b="1" i="1" dirty="0"/>
              <a:t> </a:t>
            </a:r>
            <a:r>
              <a:rPr lang="ru-RU" sz="2800" b="1" i="1" dirty="0" err="1"/>
              <a:t>пізнавального</a:t>
            </a:r>
            <a:r>
              <a:rPr lang="ru-RU" sz="2800" b="1" i="1" dirty="0"/>
              <a:t> </a:t>
            </a:r>
            <a:r>
              <a:rPr lang="ru-RU" sz="2800" b="1" i="1" dirty="0" err="1"/>
              <a:t>інтересу</a:t>
            </a:r>
            <a:r>
              <a:rPr lang="ru-RU" sz="2800" b="1" i="1" dirty="0"/>
              <a:t> </a:t>
            </a:r>
            <a:r>
              <a:rPr lang="ru-RU" sz="2800" b="1" i="1" dirty="0" err="1"/>
              <a:t>учнів</a:t>
            </a:r>
            <a:r>
              <a:rPr lang="ru-RU" sz="2800" b="1" i="1" dirty="0"/>
              <a:t>? Про </a:t>
            </a:r>
            <a:r>
              <a:rPr lang="ru-RU" sz="2800" b="1" i="1" dirty="0" err="1"/>
              <a:t>це</a:t>
            </a:r>
            <a:r>
              <a:rPr lang="ru-RU" sz="2800" b="1" i="1" dirty="0"/>
              <a:t> і </a:t>
            </a:r>
            <a:r>
              <a:rPr lang="ru-RU" sz="2800" b="1" i="1" dirty="0" err="1"/>
              <a:t>поговоримо</a:t>
            </a:r>
            <a:r>
              <a:rPr lang="ru-RU" sz="2800" b="1" i="1" dirty="0" smtClean="0"/>
              <a:t>!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148542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66"/>
                </a:solidFill>
              </a:rPr>
              <a:t>ВИВЧЕННЯ НОВОГО МАТЕРІАЛУ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3074" name="Picture 2" descr="C:\Users\admin\Downloads\20230419_124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45785"/>
            <a:ext cx="5552010" cy="4164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20230419_123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0" y="1227247"/>
            <a:ext cx="4241208" cy="3180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20230419_123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2" y="3832319"/>
            <a:ext cx="3940896" cy="2955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593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66"/>
                </a:solidFill>
              </a:rPr>
              <a:t>ПЕРЕВІРКА ЗНАНЬ ДИДАКТИЧНИМИ ІГРАМИ ТА ВПРАВАМИ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4098" name="Picture 2" descr="C:\Users\admin\Downloads\20230419_1239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5476"/>
            <a:ext cx="3304040" cy="2478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IMG-8e137d40c088ef15d43998c2741b49e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546648" cy="339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Screenshot_20230419_120734_Vib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4" r="5165" b="14175"/>
          <a:stretch/>
        </p:blipFill>
        <p:spPr bwMode="auto">
          <a:xfrm>
            <a:off x="3126804" y="2524491"/>
            <a:ext cx="2890392" cy="372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20230419_124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64" y="1333906"/>
            <a:ext cx="3126768" cy="234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20230419_1245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300579" cy="306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66"/>
                </a:solidFill>
              </a:rPr>
              <a:t>РОБОЧИЙ ЗОШИТ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Мартинюк </a:t>
            </a:r>
            <a:r>
              <a:rPr lang="uk-UA" i="1" dirty="0" err="1" smtClean="0"/>
              <a:t>Едіни</a:t>
            </a:r>
            <a:r>
              <a:rPr lang="uk-UA" i="1" dirty="0" smtClean="0"/>
              <a:t> Юріївни</a:t>
            </a:r>
            <a:endParaRPr lang="ru-RU" i="1" dirty="0"/>
          </a:p>
        </p:txBody>
      </p:sp>
      <p:pic>
        <p:nvPicPr>
          <p:cNvPr id="5122" name="Picture 2" descr="C:\Users\admin\Downloads\20230419_1246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4983"/>
            <a:ext cx="2657269" cy="199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20230419_1246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9" b="5729"/>
          <a:stretch/>
        </p:blipFill>
        <p:spPr bwMode="auto">
          <a:xfrm>
            <a:off x="23664" y="3789040"/>
            <a:ext cx="3563888" cy="23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wnloads\20230419_1246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8475" r="3206" b="8718"/>
          <a:stretch/>
        </p:blipFill>
        <p:spPr bwMode="auto">
          <a:xfrm>
            <a:off x="2758029" y="1949266"/>
            <a:ext cx="2975429" cy="19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20230419_12463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10000" r="2706" b="8744"/>
          <a:stretch/>
        </p:blipFill>
        <p:spPr bwMode="auto">
          <a:xfrm>
            <a:off x="3203848" y="4216673"/>
            <a:ext cx="3312368" cy="21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ownloads\20230419_12464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" b="7490"/>
          <a:stretch/>
        </p:blipFill>
        <p:spPr bwMode="auto">
          <a:xfrm>
            <a:off x="5649522" y="4437112"/>
            <a:ext cx="3388770" cy="21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ownloads\20230419_12464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10579" b="5409"/>
          <a:stretch/>
        </p:blipFill>
        <p:spPr bwMode="auto">
          <a:xfrm>
            <a:off x="5679761" y="1715930"/>
            <a:ext cx="3270448" cy="22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880320"/>
          </a:xfrm>
        </p:spPr>
        <p:txBody>
          <a:bodyPr>
            <a:normAutofit/>
          </a:bodyPr>
          <a:lstStyle/>
          <a:p>
            <a:r>
              <a:rPr lang="uk-UA" sz="8000" b="1" i="1" dirty="0" smtClean="0">
                <a:solidFill>
                  <a:srgbClr val="FF0066"/>
                </a:solidFill>
                <a:latin typeface="Monotype Corsiva" pitchFamily="66" charset="0"/>
                <a:cs typeface="Arial" pitchFamily="34" charset="0"/>
              </a:rPr>
              <a:t>Дякую за увагу!</a:t>
            </a:r>
            <a:endParaRPr lang="ru-RU" sz="8000" b="1" i="1" dirty="0">
              <a:solidFill>
                <a:srgbClr val="FF0066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err="1"/>
              <a:t>Однією</a:t>
            </a:r>
            <a:r>
              <a:rPr lang="ru-RU" sz="2800" b="1" i="1" dirty="0"/>
              <a:t> з </a:t>
            </a:r>
            <a:r>
              <a:rPr lang="ru-RU" sz="2800" b="1" i="1" dirty="0" err="1"/>
              <a:t>основних</a:t>
            </a:r>
            <a:r>
              <a:rPr lang="ru-RU" sz="2800" b="1" i="1" dirty="0"/>
              <a:t> </a:t>
            </a:r>
            <a:r>
              <a:rPr lang="ru-RU" sz="2800" b="1" i="1" dirty="0" err="1"/>
              <a:t>вимог</a:t>
            </a:r>
            <a:r>
              <a:rPr lang="ru-RU" sz="2800" b="1" i="1" dirty="0"/>
              <a:t> до </a:t>
            </a:r>
            <a:r>
              <a:rPr lang="ru-RU" sz="2800" b="1" i="1" dirty="0" err="1"/>
              <a:t>проведення</a:t>
            </a:r>
            <a:r>
              <a:rPr lang="ru-RU" sz="2800" b="1" i="1" dirty="0"/>
              <a:t> уроку в </a:t>
            </a:r>
            <a:r>
              <a:rPr lang="ru-RU" sz="2800" b="1" i="1" dirty="0" err="1"/>
              <a:t>інклюзивному</a:t>
            </a:r>
            <a:r>
              <a:rPr lang="ru-RU" sz="2800" b="1" i="1" dirty="0"/>
              <a:t> </a:t>
            </a:r>
            <a:r>
              <a:rPr lang="ru-RU" sz="2800" b="1" i="1" dirty="0" err="1"/>
              <a:t>класі</a:t>
            </a:r>
            <a:r>
              <a:rPr lang="ru-RU" sz="2800" b="1" i="1" dirty="0"/>
              <a:t> є потреба у </a:t>
            </a:r>
            <a:r>
              <a:rPr lang="ru-RU" sz="2800" b="1" i="1" dirty="0" err="1"/>
              <a:t>систематичних</a:t>
            </a:r>
            <a:r>
              <a:rPr lang="ru-RU" sz="2800" b="1" i="1" dirty="0"/>
              <a:t> </a:t>
            </a:r>
            <a:r>
              <a:rPr lang="ru-RU" sz="2800" b="1" i="1" dirty="0" err="1"/>
              <a:t>змінах</a:t>
            </a:r>
            <a:r>
              <a:rPr lang="ru-RU" sz="2800" b="1" i="1" dirty="0"/>
              <a:t> </a:t>
            </a:r>
            <a:r>
              <a:rPr lang="ru-RU" sz="2800" b="1" i="1" dirty="0" err="1"/>
              <a:t>діяльності</a:t>
            </a:r>
            <a:r>
              <a:rPr lang="ru-RU" sz="2800" b="1" i="1" dirty="0"/>
              <a:t>, </a:t>
            </a:r>
            <a:r>
              <a:rPr lang="ru-RU" sz="2800" b="1" i="1" dirty="0" err="1"/>
              <a:t>аби</a:t>
            </a:r>
            <a:r>
              <a:rPr lang="ru-RU" sz="2800" b="1" i="1" dirty="0"/>
              <a:t> </a:t>
            </a:r>
            <a:r>
              <a:rPr lang="ru-RU" sz="2800" b="1" i="1" dirty="0" err="1"/>
              <a:t>уникнути</a:t>
            </a:r>
            <a:r>
              <a:rPr lang="ru-RU" sz="2800" b="1" i="1" dirty="0"/>
              <a:t> </a:t>
            </a:r>
            <a:r>
              <a:rPr lang="ru-RU" sz="2800" b="1" i="1" dirty="0" err="1"/>
              <a:t>виснаження</a:t>
            </a:r>
            <a:r>
              <a:rPr lang="ru-RU" sz="2800" b="1" i="1" dirty="0"/>
              <a:t> та </a:t>
            </a:r>
            <a:r>
              <a:rPr lang="ru-RU" sz="2800" b="1" i="1" dirty="0" err="1"/>
              <a:t>послаблення</a:t>
            </a:r>
            <a:r>
              <a:rPr lang="ru-RU" sz="2800" b="1" i="1" dirty="0"/>
              <a:t> </a:t>
            </a:r>
            <a:r>
              <a:rPr lang="ru-RU" sz="2800" b="1" i="1" dirty="0" err="1"/>
              <a:t>уваги</a:t>
            </a:r>
            <a:r>
              <a:rPr lang="ru-RU" sz="2800" b="1" i="1" dirty="0"/>
              <a:t> </a:t>
            </a:r>
            <a:r>
              <a:rPr lang="ru-RU" sz="2800" b="1" i="1" dirty="0" err="1"/>
              <a:t>учнів</a:t>
            </a:r>
            <a:r>
              <a:rPr lang="ru-RU" sz="2800" b="1" i="1" dirty="0"/>
              <a:t>. Тому при </a:t>
            </a:r>
            <a:r>
              <a:rPr lang="ru-RU" sz="2800" b="1" i="1" dirty="0" err="1"/>
              <a:t>плануванні</a:t>
            </a:r>
            <a:r>
              <a:rPr lang="ru-RU" sz="2800" b="1" i="1" dirty="0"/>
              <a:t> </a:t>
            </a:r>
            <a:r>
              <a:rPr lang="ru-RU" sz="2800" b="1" i="1" dirty="0" err="1"/>
              <a:t>варто</a:t>
            </a:r>
            <a:r>
              <a:rPr lang="ru-RU" sz="2800" b="1" i="1" dirty="0"/>
              <a:t> </a:t>
            </a:r>
            <a:r>
              <a:rPr lang="ru-RU" sz="2800" b="1" i="1" dirty="0" err="1"/>
              <a:t>дотримуватися</a:t>
            </a:r>
            <a:r>
              <a:rPr lang="ru-RU" sz="2800" b="1" i="1" dirty="0"/>
              <a:t> </a:t>
            </a:r>
            <a:r>
              <a:rPr lang="ru-RU" sz="2800" b="1" i="1" dirty="0" err="1"/>
              <a:t>чіткого</a:t>
            </a:r>
            <a:r>
              <a:rPr lang="ru-RU" sz="2800" b="1" i="1" dirty="0"/>
              <a:t> алгоритму, </a:t>
            </a:r>
            <a:r>
              <a:rPr lang="ru-RU" sz="2800" b="1" i="1" dirty="0" err="1"/>
              <a:t>який</a:t>
            </a:r>
            <a:r>
              <a:rPr lang="ru-RU" sz="2800" b="1" i="1" dirty="0"/>
              <a:t> </a:t>
            </a:r>
            <a:r>
              <a:rPr lang="ru-RU" sz="2800" b="1" i="1" dirty="0" err="1"/>
              <a:t>передбачає</a:t>
            </a:r>
            <a:r>
              <a:rPr lang="ru-RU" sz="2800" b="1" i="1" dirty="0"/>
              <a:t> </a:t>
            </a:r>
            <a:r>
              <a:rPr lang="ru-RU" sz="2800" b="1" i="1" dirty="0" err="1"/>
              <a:t>чергування</a:t>
            </a:r>
            <a:r>
              <a:rPr lang="ru-RU" sz="2800" b="1" i="1" dirty="0"/>
              <a:t> </a:t>
            </a:r>
            <a:r>
              <a:rPr lang="ru-RU" sz="2800" b="1" i="1" dirty="0" err="1"/>
              <a:t>активної</a:t>
            </a:r>
            <a:r>
              <a:rPr lang="ru-RU" sz="2800" b="1" i="1" dirty="0"/>
              <a:t> </a:t>
            </a:r>
            <a:r>
              <a:rPr lang="ru-RU" sz="2800" b="1" i="1" dirty="0" err="1"/>
              <a:t>роботи</a:t>
            </a:r>
            <a:r>
              <a:rPr lang="ru-RU" sz="2800" b="1" i="1" dirty="0"/>
              <a:t> з </a:t>
            </a:r>
            <a:r>
              <a:rPr lang="ru-RU" sz="2800" b="1" i="1" dirty="0" err="1"/>
              <a:t>відпочинком</a:t>
            </a:r>
            <a:r>
              <a:rPr lang="ru-RU" sz="2800" b="1" i="1" dirty="0"/>
              <a:t> й </a:t>
            </a:r>
            <a:r>
              <a:rPr lang="ru-RU" sz="2800" b="1" i="1" dirty="0" err="1"/>
              <a:t>обов'язкове</a:t>
            </a:r>
            <a:r>
              <a:rPr lang="ru-RU" sz="2800" b="1" i="1" dirty="0"/>
              <a:t> </a:t>
            </a:r>
            <a:r>
              <a:rPr lang="ru-RU" sz="2800" b="1" i="1" dirty="0" err="1"/>
              <a:t>використання</a:t>
            </a:r>
            <a:r>
              <a:rPr lang="ru-RU" sz="2800" b="1" i="1" dirty="0"/>
              <a:t> </a:t>
            </a:r>
            <a:r>
              <a:rPr lang="ru-RU" sz="2800" b="1" i="1" dirty="0" err="1"/>
              <a:t>наочних</a:t>
            </a:r>
            <a:r>
              <a:rPr lang="ru-RU" sz="2800" b="1" i="1" dirty="0"/>
              <a:t> </a:t>
            </a:r>
            <a:r>
              <a:rPr lang="ru-RU" sz="2800" b="1" i="1" dirty="0" err="1"/>
              <a:t>засобів</a:t>
            </a:r>
            <a:r>
              <a:rPr lang="ru-RU" sz="2800" b="1" i="1" dirty="0"/>
              <a:t>. І </a:t>
            </a:r>
            <a:r>
              <a:rPr lang="ru-RU" sz="2800" b="1" i="1" dirty="0" err="1"/>
              <a:t>це</a:t>
            </a:r>
            <a:r>
              <a:rPr lang="ru-RU" sz="2800" b="1" i="1" dirty="0"/>
              <a:t> </a:t>
            </a:r>
            <a:r>
              <a:rPr lang="ru-RU" sz="2800" b="1" i="1" dirty="0" err="1"/>
              <a:t>має</a:t>
            </a:r>
            <a:r>
              <a:rPr lang="ru-RU" sz="2800" b="1" i="1" dirty="0"/>
              <a:t> </a:t>
            </a:r>
            <a:r>
              <a:rPr lang="ru-RU" sz="2800" b="1" i="1" dirty="0" err="1"/>
              <a:t>дуже</a:t>
            </a:r>
            <a:r>
              <a:rPr lang="ru-RU" sz="2800" b="1" i="1" dirty="0"/>
              <a:t> </a:t>
            </a:r>
            <a:r>
              <a:rPr lang="ru-RU" sz="2800" b="1" i="1" dirty="0" err="1"/>
              <a:t>позитивний</a:t>
            </a:r>
            <a:r>
              <a:rPr lang="ru-RU" sz="2800" b="1" i="1" dirty="0"/>
              <a:t> </a:t>
            </a:r>
            <a:r>
              <a:rPr lang="ru-RU" sz="2800" b="1" i="1" dirty="0" err="1"/>
              <a:t>ефект</a:t>
            </a:r>
            <a:r>
              <a:rPr lang="ru-RU" sz="2800" b="1" i="1" dirty="0"/>
              <a:t>! </a:t>
            </a:r>
            <a:r>
              <a:rPr lang="ru-RU" sz="2800" b="1" i="1" dirty="0" err="1"/>
              <a:t>Звикаючи</a:t>
            </a:r>
            <a:r>
              <a:rPr lang="ru-RU" sz="2800" b="1" i="1" dirty="0"/>
              <a:t> до </a:t>
            </a:r>
            <a:r>
              <a:rPr lang="ru-RU" sz="2800" b="1" i="1" dirty="0" err="1"/>
              <a:t>цього</a:t>
            </a:r>
            <a:r>
              <a:rPr lang="ru-RU" sz="2800" b="1" i="1" dirty="0"/>
              <a:t> алгоритму, </a:t>
            </a:r>
            <a:r>
              <a:rPr lang="ru-RU" sz="2800" b="1" i="1" dirty="0" err="1"/>
              <a:t>діти</a:t>
            </a:r>
            <a:r>
              <a:rPr lang="ru-RU" sz="2800" b="1" i="1" dirty="0"/>
              <a:t> </a:t>
            </a:r>
            <a:r>
              <a:rPr lang="ru-RU" sz="2800" b="1" i="1" dirty="0" err="1"/>
              <a:t>стають</a:t>
            </a:r>
            <a:r>
              <a:rPr lang="ru-RU" sz="2800" b="1" i="1" dirty="0"/>
              <a:t> </a:t>
            </a:r>
            <a:r>
              <a:rPr lang="ru-RU" sz="2800" b="1" i="1" dirty="0" err="1"/>
              <a:t>більш</a:t>
            </a:r>
            <a:r>
              <a:rPr lang="ru-RU" sz="2800" b="1" i="1" dirty="0"/>
              <a:t> </a:t>
            </a:r>
            <a:r>
              <a:rPr lang="ru-RU" sz="2800" b="1" i="1" dirty="0" err="1"/>
              <a:t>організованими</a:t>
            </a:r>
            <a:r>
              <a:rPr lang="ru-RU" sz="2800" b="1" i="1" dirty="0"/>
              <a:t> та </a:t>
            </a:r>
            <a:r>
              <a:rPr lang="ru-RU" sz="2800" b="1" i="1" dirty="0" err="1"/>
              <a:t>дисциплінованими</a:t>
            </a:r>
            <a:r>
              <a:rPr lang="ru-RU" sz="2800" b="1" i="1" dirty="0"/>
              <a:t>.</a:t>
            </a:r>
            <a:br>
              <a:rPr lang="ru-RU" sz="2800" b="1" i="1" dirty="0"/>
            </a:b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8246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 smtClean="0"/>
              <a:t>Схема </a:t>
            </a:r>
            <a:r>
              <a:rPr lang="ru-RU" b="1" i="1" u="sng" dirty="0"/>
              <a:t>уроку в </a:t>
            </a:r>
            <a:r>
              <a:rPr lang="ru-RU" b="1" i="1" u="sng" dirty="0" err="1"/>
              <a:t>інклюзивному</a:t>
            </a:r>
            <a:r>
              <a:rPr lang="ru-RU" b="1" i="1" u="sng" dirty="0"/>
              <a:t> </a:t>
            </a:r>
            <a:r>
              <a:rPr lang="ru-RU" b="1" i="1" u="sng" dirty="0" err="1" smtClean="0"/>
              <a:t>класі</a:t>
            </a:r>
            <a:r>
              <a:rPr lang="ru-RU" b="1" i="1" u="sng" dirty="0" smtClean="0"/>
              <a:t> з </a:t>
            </a:r>
            <a:r>
              <a:rPr lang="ru-RU" b="1" i="1" u="sng" dirty="0" err="1" smtClean="0"/>
              <a:t>історії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орієнтовно</a:t>
            </a:r>
            <a:r>
              <a:rPr lang="ru-RU" b="1" i="1" u="sng" dirty="0" smtClean="0"/>
              <a:t> </a:t>
            </a:r>
            <a:r>
              <a:rPr lang="ru-RU" b="1" i="1" u="sng" dirty="0" err="1"/>
              <a:t>виглядає</a:t>
            </a:r>
            <a:r>
              <a:rPr lang="ru-RU" b="1" i="1" u="sng" dirty="0"/>
              <a:t> так: </a:t>
            </a:r>
          </a:p>
          <a:p>
            <a:pPr lvl="0"/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засвоєного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поетапне</a:t>
            </a:r>
            <a:r>
              <a:rPr lang="ru-RU" dirty="0"/>
              <a:t> </a:t>
            </a:r>
            <a:r>
              <a:rPr lang="ru-RU" dirty="0" err="1"/>
              <a:t>пояснення</a:t>
            </a:r>
            <a:r>
              <a:rPr lang="ru-RU" dirty="0"/>
              <a:t> нового </a:t>
            </a:r>
            <a:r>
              <a:rPr lang="ru-RU" dirty="0" err="1"/>
              <a:t>матеріалу</a:t>
            </a:r>
            <a:r>
              <a:rPr lang="ru-RU" dirty="0"/>
              <a:t>; </a:t>
            </a:r>
          </a:p>
          <a:p>
            <a:pPr lvl="0"/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учнем</a:t>
            </a:r>
            <a:r>
              <a:rPr lang="ru-RU" dirty="0"/>
              <a:t> </a:t>
            </a:r>
            <a:r>
              <a:rPr lang="ru-RU" dirty="0" err="1"/>
              <a:t>інструкції</a:t>
            </a:r>
            <a:r>
              <a:rPr lang="ru-RU" dirty="0"/>
              <a:t> та </a:t>
            </a:r>
            <a:r>
              <a:rPr lang="ru-RU" dirty="0" err="1"/>
              <a:t>дозоване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;  </a:t>
            </a:r>
          </a:p>
          <a:p>
            <a:pPr lvl="0"/>
            <a:r>
              <a:rPr lang="ru-RU" dirty="0" err="1"/>
              <a:t>спеціальне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608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900" b="1" i="1" u="sng" dirty="0" err="1">
                <a:solidFill>
                  <a:srgbClr val="0070C0"/>
                </a:solidFill>
              </a:rPr>
              <a:t>Під</a:t>
            </a:r>
            <a:r>
              <a:rPr lang="ru-RU" sz="3900" b="1" i="1" u="sng" dirty="0">
                <a:solidFill>
                  <a:srgbClr val="0070C0"/>
                </a:solidFill>
              </a:rPr>
              <a:t> час </a:t>
            </a:r>
            <a:r>
              <a:rPr lang="ru-RU" sz="3900" b="1" i="1" u="sng" dirty="0" err="1">
                <a:solidFill>
                  <a:srgbClr val="0070C0"/>
                </a:solidFill>
              </a:rPr>
              <a:t>побудови</a:t>
            </a:r>
            <a:r>
              <a:rPr lang="ru-RU" sz="3900" b="1" i="1" u="sng" dirty="0">
                <a:solidFill>
                  <a:srgbClr val="0070C0"/>
                </a:solidFill>
              </a:rPr>
              <a:t> уроку </a:t>
            </a:r>
            <a:r>
              <a:rPr lang="ru-RU" sz="3900" b="1" i="1" u="sng" dirty="0" err="1">
                <a:solidFill>
                  <a:srgbClr val="0070C0"/>
                </a:solidFill>
              </a:rPr>
              <a:t>варто</a:t>
            </a:r>
            <a:r>
              <a:rPr lang="ru-RU" sz="3900" b="1" i="1" u="sng" dirty="0">
                <a:solidFill>
                  <a:srgbClr val="0070C0"/>
                </a:solidFill>
              </a:rPr>
              <a:t>: </a:t>
            </a:r>
          </a:p>
          <a:p>
            <a:pPr lvl="0"/>
            <a:r>
              <a:rPr lang="ru-RU" sz="3000" dirty="0" err="1">
                <a:cs typeface="Arabic Typesetting" pitchFamily="66" charset="-78"/>
              </a:rPr>
              <a:t>починати</a:t>
            </a:r>
            <a:r>
              <a:rPr lang="ru-RU" sz="3000" dirty="0">
                <a:cs typeface="Arabic Typesetting" pitchFamily="66" charset="-78"/>
              </a:rPr>
              <a:t> урок </a:t>
            </a:r>
            <a:r>
              <a:rPr lang="ru-RU" sz="3000" dirty="0" err="1">
                <a:cs typeface="Arabic Typesetting" pitchFamily="66" charset="-78"/>
              </a:rPr>
              <a:t>із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завдань</a:t>
            </a:r>
            <a:r>
              <a:rPr lang="ru-RU" sz="3000" dirty="0">
                <a:cs typeface="Arabic Typesetting" pitchFamily="66" charset="-78"/>
              </a:rPr>
              <a:t>, </a:t>
            </a:r>
            <a:r>
              <a:rPr lang="ru-RU" sz="3000" dirty="0" err="1">
                <a:cs typeface="Arabic Typesetting" pitchFamily="66" charset="-78"/>
              </a:rPr>
              <a:t>які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тренують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пам'ять</a:t>
            </a:r>
            <a:r>
              <a:rPr lang="ru-RU" sz="3000" dirty="0">
                <a:cs typeface="Arabic Typesetting" pitchFamily="66" charset="-78"/>
              </a:rPr>
              <a:t> та </a:t>
            </a:r>
            <a:r>
              <a:rPr lang="ru-RU" sz="3000" dirty="0" err="1">
                <a:cs typeface="Arabic Typesetting" pitchFamily="66" charset="-78"/>
              </a:rPr>
              <a:t>увагу</a:t>
            </a:r>
            <a:r>
              <a:rPr lang="ru-RU" sz="3000" dirty="0">
                <a:cs typeface="Arabic Typesetting" pitchFamily="66" charset="-78"/>
              </a:rPr>
              <a:t>; </a:t>
            </a:r>
          </a:p>
          <a:p>
            <a:pPr lvl="0"/>
            <a:r>
              <a:rPr lang="ru-RU" sz="3000" dirty="0" err="1">
                <a:cs typeface="Arabic Typesetting" pitchFamily="66" charset="-78"/>
              </a:rPr>
              <a:t>використовувати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складні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інтелектуальні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завдання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лише</a:t>
            </a:r>
            <a:r>
              <a:rPr lang="ru-RU" sz="3000" dirty="0">
                <a:cs typeface="Arabic Typesetting" pitchFamily="66" charset="-78"/>
              </a:rPr>
              <a:t> у </a:t>
            </a:r>
            <a:r>
              <a:rPr lang="ru-RU" sz="3000" dirty="0" err="1">
                <a:cs typeface="Arabic Typesetting" pitchFamily="66" charset="-78"/>
              </a:rPr>
              <a:t>середині</a:t>
            </a:r>
            <a:r>
              <a:rPr lang="ru-RU" sz="3000" dirty="0">
                <a:cs typeface="Arabic Typesetting" pitchFamily="66" charset="-78"/>
              </a:rPr>
              <a:t> уроку; </a:t>
            </a:r>
          </a:p>
          <a:p>
            <a:pPr lvl="0"/>
            <a:r>
              <a:rPr lang="ru-RU" sz="3000" dirty="0" err="1">
                <a:cs typeface="Arabic Typesetting" pitchFamily="66" charset="-78"/>
              </a:rPr>
              <a:t>чергувати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завдання</a:t>
            </a:r>
            <a:r>
              <a:rPr lang="ru-RU" sz="3000" dirty="0">
                <a:cs typeface="Arabic Typesetting" pitchFamily="66" charset="-78"/>
              </a:rPr>
              <a:t>, </a:t>
            </a:r>
            <a:r>
              <a:rPr lang="ru-RU" sz="3000" dirty="0" err="1">
                <a:cs typeface="Arabic Typesetting" pitchFamily="66" charset="-78"/>
              </a:rPr>
              <a:t>пов'язані</a:t>
            </a:r>
            <a:r>
              <a:rPr lang="ru-RU" sz="3000" dirty="0">
                <a:cs typeface="Arabic Typesetting" pitchFamily="66" charset="-78"/>
              </a:rPr>
              <a:t> з </a:t>
            </a:r>
            <a:r>
              <a:rPr lang="ru-RU" sz="3000" dirty="0" err="1">
                <a:cs typeface="Arabic Typesetting" pitchFamily="66" charset="-78"/>
              </a:rPr>
              <a:t>навчанням</a:t>
            </a:r>
            <a:r>
              <a:rPr lang="ru-RU" sz="3000" dirty="0">
                <a:cs typeface="Arabic Typesetting" pitchFamily="66" charset="-78"/>
              </a:rPr>
              <a:t>, та </a:t>
            </a:r>
            <a:r>
              <a:rPr lang="ru-RU" sz="3000" dirty="0" err="1">
                <a:cs typeface="Arabic Typesetting" pitchFamily="66" charset="-78"/>
              </a:rPr>
              <a:t>завдання</a:t>
            </a:r>
            <a:r>
              <a:rPr lang="ru-RU" sz="3000" dirty="0">
                <a:cs typeface="Arabic Typesetting" pitchFamily="66" charset="-78"/>
              </a:rPr>
              <a:t>, </a:t>
            </a:r>
            <a:r>
              <a:rPr lang="ru-RU" sz="3000" dirty="0" err="1">
                <a:cs typeface="Arabic Typesetting" pitchFamily="66" charset="-78"/>
              </a:rPr>
              <a:t>що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мають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лише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корекційну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спрямованість</a:t>
            </a:r>
            <a:r>
              <a:rPr lang="ru-RU" sz="3000" dirty="0">
                <a:cs typeface="Arabic Typesetting" pitchFamily="66" charset="-78"/>
              </a:rPr>
              <a:t> (</a:t>
            </a:r>
            <a:r>
              <a:rPr lang="ru-RU" sz="3000" dirty="0" err="1">
                <a:cs typeface="Arabic Typesetting" pitchFamily="66" charset="-78"/>
              </a:rPr>
              <a:t>зорова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гімнастика</a:t>
            </a:r>
            <a:r>
              <a:rPr lang="ru-RU" sz="3000" dirty="0">
                <a:cs typeface="Arabic Typesetting" pitchFamily="66" charset="-78"/>
              </a:rPr>
              <a:t>, </a:t>
            </a:r>
            <a:r>
              <a:rPr lang="ru-RU" sz="3000" dirty="0" err="1">
                <a:cs typeface="Arabic Typesetting" pitchFamily="66" charset="-78"/>
              </a:rPr>
              <a:t>використання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завдань</a:t>
            </a:r>
            <a:r>
              <a:rPr lang="ru-RU" sz="3000" dirty="0">
                <a:cs typeface="Arabic Typesetting" pitchFamily="66" charset="-78"/>
              </a:rPr>
              <a:t> на </a:t>
            </a:r>
            <a:r>
              <a:rPr lang="ru-RU" sz="3000" dirty="0" err="1">
                <a:cs typeface="Arabic Typesetting" pitchFamily="66" charset="-78"/>
              </a:rPr>
              <a:t>розвиток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дрібної</a:t>
            </a:r>
            <a:r>
              <a:rPr lang="ru-RU" sz="3000" dirty="0">
                <a:cs typeface="Arabic Typesetting" pitchFamily="66" charset="-78"/>
              </a:rPr>
              <a:t> моторики, </a:t>
            </a:r>
            <a:r>
              <a:rPr lang="ru-RU" sz="3000" dirty="0" err="1">
                <a:cs typeface="Arabic Typesetting" pitchFamily="66" charset="-78"/>
              </a:rPr>
              <a:t>сприйняття</a:t>
            </a:r>
            <a:r>
              <a:rPr lang="ru-RU" sz="3000" dirty="0">
                <a:cs typeface="Arabic Typesetting" pitchFamily="66" charset="-78"/>
              </a:rPr>
              <a:t> та </a:t>
            </a:r>
            <a:r>
              <a:rPr lang="ru-RU" sz="3000" dirty="0" err="1">
                <a:cs typeface="Arabic Typesetting" pitchFamily="66" charset="-78"/>
              </a:rPr>
              <a:t>мислення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тощо</a:t>
            </a:r>
            <a:r>
              <a:rPr lang="ru-RU" sz="3000" dirty="0">
                <a:cs typeface="Arabic Typesetting" pitchFamily="66" charset="-78"/>
              </a:rPr>
              <a:t>); </a:t>
            </a:r>
          </a:p>
          <a:p>
            <a:pPr lvl="0"/>
            <a:r>
              <a:rPr lang="ru-RU" sz="3000" dirty="0" err="1">
                <a:cs typeface="Arabic Typesetting" pitchFamily="66" charset="-78"/>
              </a:rPr>
              <a:t>застосовувати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діяльність</a:t>
            </a:r>
            <a:r>
              <a:rPr lang="ru-RU" sz="3000" dirty="0">
                <a:cs typeface="Arabic Typesetting" pitchFamily="66" charset="-78"/>
              </a:rPr>
              <a:t>, яка </a:t>
            </a:r>
            <a:r>
              <a:rPr lang="ru-RU" sz="3000" dirty="0" err="1">
                <a:cs typeface="Arabic Typesetting" pitchFamily="66" charset="-78"/>
              </a:rPr>
              <a:t>викликає</a:t>
            </a:r>
            <a:r>
              <a:rPr lang="ru-RU" sz="3000" dirty="0">
                <a:cs typeface="Arabic Typesetting" pitchFamily="66" charset="-78"/>
              </a:rPr>
              <a:t> у </a:t>
            </a:r>
            <a:r>
              <a:rPr lang="ru-RU" sz="3000" dirty="0" err="1">
                <a:cs typeface="Arabic Typesetting" pitchFamily="66" charset="-78"/>
              </a:rPr>
              <a:t>дітей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емоції</a:t>
            </a:r>
            <a:r>
              <a:rPr lang="ru-RU" sz="3000" dirty="0">
                <a:cs typeface="Arabic Typesetting" pitchFamily="66" charset="-78"/>
              </a:rPr>
              <a:t> та </a:t>
            </a:r>
            <a:r>
              <a:rPr lang="ru-RU" sz="3000" dirty="0" err="1">
                <a:cs typeface="Arabic Typesetting" pitchFamily="66" charset="-78"/>
              </a:rPr>
              <a:t>пов'язує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знання</a:t>
            </a:r>
            <a:r>
              <a:rPr lang="ru-RU" sz="3000" dirty="0">
                <a:cs typeface="Arabic Typesetting" pitchFamily="66" charset="-78"/>
              </a:rPr>
              <a:t> з </a:t>
            </a:r>
            <a:r>
              <a:rPr lang="ru-RU" sz="3000" dirty="0" err="1">
                <a:cs typeface="Arabic Typesetting" pitchFamily="66" charset="-78"/>
              </a:rPr>
              <a:t>життям</a:t>
            </a:r>
            <a:r>
              <a:rPr lang="ru-RU" sz="3000" dirty="0">
                <a:cs typeface="Arabic Typesetting" pitchFamily="66" charset="-78"/>
              </a:rPr>
              <a:t> (</a:t>
            </a:r>
            <a:r>
              <a:rPr lang="ru-RU" sz="3000" dirty="0" err="1">
                <a:cs typeface="Arabic Typesetting" pitchFamily="66" charset="-78"/>
              </a:rPr>
              <a:t>сюрпризні</a:t>
            </a:r>
            <a:r>
              <a:rPr lang="ru-RU" sz="3000" dirty="0">
                <a:cs typeface="Arabic Typesetting" pitchFamily="66" charset="-78"/>
              </a:rPr>
              <a:t> та </a:t>
            </a:r>
            <a:r>
              <a:rPr lang="ru-RU" sz="3000" dirty="0" err="1">
                <a:cs typeface="Arabic Typesetting" pitchFamily="66" charset="-78"/>
              </a:rPr>
              <a:t>ігрові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моменти</a:t>
            </a:r>
            <a:r>
              <a:rPr lang="ru-RU" sz="3000" dirty="0">
                <a:cs typeface="Arabic Typesetting" pitchFamily="66" charset="-78"/>
              </a:rPr>
              <a:t>, </a:t>
            </a:r>
            <a:r>
              <a:rPr lang="ru-RU" sz="3000" dirty="0" err="1">
                <a:cs typeface="Arabic Typesetting" pitchFamily="66" charset="-78"/>
              </a:rPr>
              <a:t>змагання</a:t>
            </a:r>
            <a:r>
              <a:rPr lang="ru-RU" sz="3000" dirty="0">
                <a:cs typeface="Arabic Typesetting" pitchFamily="66" charset="-78"/>
              </a:rPr>
              <a:t>, </a:t>
            </a:r>
            <a:r>
              <a:rPr lang="ru-RU" sz="3000" dirty="0" err="1">
                <a:cs typeface="Arabic Typesetting" pitchFamily="66" charset="-78"/>
              </a:rPr>
              <a:t>рольові</a:t>
            </a:r>
            <a:r>
              <a:rPr lang="ru-RU" sz="3000" dirty="0">
                <a:cs typeface="Arabic Typesetting" pitchFamily="66" charset="-78"/>
              </a:rPr>
              <a:t> </a:t>
            </a:r>
            <a:r>
              <a:rPr lang="ru-RU" sz="3000" dirty="0" err="1">
                <a:cs typeface="Arabic Typesetting" pitchFamily="66" charset="-78"/>
              </a:rPr>
              <a:t>ігри</a:t>
            </a:r>
            <a:r>
              <a:rPr lang="ru-RU" sz="3000" dirty="0">
                <a:cs typeface="Arabic Typesetting" pitchFamily="66" charset="-78"/>
              </a:rPr>
              <a:t>, </a:t>
            </a:r>
            <a:r>
              <a:rPr lang="ru-RU" sz="3000" dirty="0" err="1">
                <a:cs typeface="Arabic Typesetting" pitchFamily="66" charset="-78"/>
              </a:rPr>
              <a:t>мініпостановки</a:t>
            </a:r>
            <a:r>
              <a:rPr lang="ru-RU" sz="3000" dirty="0">
                <a:cs typeface="Arabic Typesetting" pitchFamily="66" charset="-78"/>
              </a:rPr>
              <a:t>).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33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464497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Стимулювати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пізнавальний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інтерес</a:t>
            </a:r>
            <a:r>
              <a:rPr lang="ru-RU" sz="3600" b="1" dirty="0">
                <a:solidFill>
                  <a:srgbClr val="FF0000"/>
                </a:solidFill>
              </a:rPr>
              <a:t> і </a:t>
            </a:r>
            <a:r>
              <a:rPr lang="ru-RU" sz="3600" b="1" dirty="0" err="1">
                <a:solidFill>
                  <a:srgbClr val="FF0000"/>
                </a:solidFill>
              </a:rPr>
              <a:t>формувати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позитивну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мотивацію</a:t>
            </a:r>
            <a:r>
              <a:rPr lang="ru-RU" sz="3600" b="1" dirty="0">
                <a:solidFill>
                  <a:srgbClr val="FF0000"/>
                </a:solidFill>
              </a:rPr>
              <a:t> до </a:t>
            </a:r>
            <a:r>
              <a:rPr lang="ru-RU" sz="3600" b="1" dirty="0" err="1">
                <a:solidFill>
                  <a:srgbClr val="FF0000"/>
                </a:solidFill>
              </a:rPr>
              <a:t>навчання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дітей</a:t>
            </a:r>
            <a:r>
              <a:rPr lang="ru-RU" sz="3600" b="1" dirty="0">
                <a:solidFill>
                  <a:srgbClr val="FF0000"/>
                </a:solidFill>
              </a:rPr>
              <a:t> з </a:t>
            </a:r>
            <a:r>
              <a:rPr lang="ru-RU" sz="3600" b="1" dirty="0" err="1">
                <a:solidFill>
                  <a:srgbClr val="FF0000"/>
                </a:solidFill>
              </a:rPr>
              <a:t>особливими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освітніми</a:t>
            </a:r>
            <a:r>
              <a:rPr lang="ru-RU" sz="3600" b="1" dirty="0">
                <a:solidFill>
                  <a:srgbClr val="FF0000"/>
                </a:solidFill>
              </a:rPr>
              <a:t> потребами складно, але </a:t>
            </a:r>
            <a:r>
              <a:rPr lang="ru-RU" sz="3600" b="1" dirty="0" err="1">
                <a:solidFill>
                  <a:srgbClr val="FF0000"/>
                </a:solidFill>
              </a:rPr>
              <a:t>цілком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можливо</a:t>
            </a:r>
            <a:r>
              <a:rPr lang="uk-UA" sz="3600" b="1" dirty="0">
                <a:solidFill>
                  <a:srgbClr val="FF0000"/>
                </a:solidFill>
              </a:rPr>
              <a:t>.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Зацікавленості</a:t>
            </a:r>
            <a:r>
              <a:rPr lang="ru-RU" sz="5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школярів</a:t>
            </a:r>
            <a:r>
              <a:rPr lang="ru-RU" sz="5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5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5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сприяють</a:t>
            </a:r>
            <a:r>
              <a:rPr lang="ru-RU" sz="5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1697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08712"/>
          </a:xfrm>
        </p:spPr>
        <p:txBody>
          <a:bodyPr>
            <a:noAutofit/>
          </a:bodyPr>
          <a:lstStyle/>
          <a:p>
            <a:pPr lvl="0"/>
            <a:r>
              <a:rPr lang="ru-RU" sz="2500" b="1" dirty="0" err="1"/>
              <a:t>нетрадиційна</a:t>
            </a:r>
            <a:r>
              <a:rPr lang="ru-RU" sz="2500" b="1" dirty="0"/>
              <a:t> форма уроку;</a:t>
            </a:r>
          </a:p>
          <a:p>
            <a:pPr lvl="0"/>
            <a:r>
              <a:rPr lang="ru-RU" sz="2500" b="1" dirty="0" err="1"/>
              <a:t>різноманітні</a:t>
            </a:r>
            <a:r>
              <a:rPr lang="ru-RU" sz="2500" b="1" dirty="0"/>
              <a:t> </a:t>
            </a:r>
            <a:r>
              <a:rPr lang="ru-RU" sz="2500" b="1" dirty="0" err="1"/>
              <a:t>прийоми</a:t>
            </a:r>
            <a:r>
              <a:rPr lang="ru-RU" sz="2500" b="1" dirty="0"/>
              <a:t> (</a:t>
            </a:r>
            <a:r>
              <a:rPr lang="ru-RU" sz="2500" b="1" dirty="0" err="1"/>
              <a:t>ілюстрації</a:t>
            </a:r>
            <a:r>
              <a:rPr lang="ru-RU" sz="2500" b="1" dirty="0"/>
              <a:t>, </a:t>
            </a:r>
            <a:r>
              <a:rPr lang="ru-RU" sz="2500" b="1" dirty="0" err="1"/>
              <a:t>гра</a:t>
            </a:r>
            <a:r>
              <a:rPr lang="ru-RU" sz="2500" b="1" dirty="0"/>
              <a:t>, </a:t>
            </a:r>
            <a:r>
              <a:rPr lang="ru-RU" sz="2500" b="1" dirty="0" err="1"/>
              <a:t>кросворди</a:t>
            </a:r>
            <a:r>
              <a:rPr lang="ru-RU" sz="2500" b="1" dirty="0"/>
              <a:t>, </a:t>
            </a:r>
            <a:r>
              <a:rPr lang="ru-RU" sz="2500" b="1" dirty="0" err="1"/>
              <a:t>драматизація</a:t>
            </a:r>
            <a:r>
              <a:rPr lang="ru-RU" sz="2500" b="1" dirty="0"/>
              <a:t>, </a:t>
            </a:r>
            <a:r>
              <a:rPr lang="ru-RU" sz="2500" b="1" dirty="0" err="1"/>
              <a:t>завдання-жарти</a:t>
            </a:r>
            <a:r>
              <a:rPr lang="ru-RU" sz="2500" b="1" dirty="0"/>
              <a:t>, </a:t>
            </a:r>
            <a:r>
              <a:rPr lang="ru-RU" sz="2500" b="1" dirty="0" err="1"/>
              <a:t>цікаві</a:t>
            </a:r>
            <a:r>
              <a:rPr lang="ru-RU" sz="2500" b="1" dirty="0"/>
              <a:t> </a:t>
            </a:r>
            <a:r>
              <a:rPr lang="ru-RU" sz="2500" b="1" dirty="0" err="1"/>
              <a:t>вправи</a:t>
            </a:r>
            <a:r>
              <a:rPr lang="ru-RU" sz="2500" b="1" dirty="0"/>
              <a:t> </a:t>
            </a:r>
            <a:r>
              <a:rPr lang="ru-RU" sz="2500" b="1" dirty="0" err="1"/>
              <a:t>тощо</a:t>
            </a:r>
            <a:r>
              <a:rPr lang="ru-RU" sz="2500" b="1" dirty="0"/>
              <a:t>);</a:t>
            </a:r>
          </a:p>
          <a:p>
            <a:pPr lvl="0"/>
            <a:r>
              <a:rPr lang="ru-RU" sz="2500" b="1" dirty="0" err="1"/>
              <a:t>організація</a:t>
            </a:r>
            <a:r>
              <a:rPr lang="ru-RU" sz="2500" b="1" dirty="0"/>
              <a:t> </a:t>
            </a:r>
            <a:r>
              <a:rPr lang="ru-RU" sz="2500" b="1" dirty="0" err="1"/>
              <a:t>різних</a:t>
            </a:r>
            <a:r>
              <a:rPr lang="ru-RU" sz="2500" b="1" dirty="0"/>
              <a:t> </a:t>
            </a:r>
            <a:r>
              <a:rPr lang="ru-RU" sz="2500" b="1" dirty="0" err="1"/>
              <a:t>видів</a:t>
            </a:r>
            <a:r>
              <a:rPr lang="ru-RU" sz="2500" b="1" dirty="0"/>
              <a:t> і форм </a:t>
            </a:r>
            <a:r>
              <a:rPr lang="ru-RU" sz="2500" b="1" dirty="0" err="1"/>
              <a:t>діяльності</a:t>
            </a:r>
            <a:r>
              <a:rPr lang="ru-RU" sz="2500" b="1" dirty="0"/>
              <a:t>, </a:t>
            </a:r>
            <a:r>
              <a:rPr lang="ru-RU" sz="2500" b="1" dirty="0" err="1"/>
              <a:t>чергування</a:t>
            </a:r>
            <a:r>
              <a:rPr lang="ru-RU" sz="2500" b="1" dirty="0"/>
              <a:t> </a:t>
            </a:r>
            <a:r>
              <a:rPr lang="ru-RU" sz="2500" b="1" dirty="0" err="1"/>
              <a:t>усної</a:t>
            </a:r>
            <a:r>
              <a:rPr lang="ru-RU" sz="2500" b="1" dirty="0"/>
              <a:t> та </a:t>
            </a:r>
            <a:r>
              <a:rPr lang="ru-RU" sz="2500" b="1" dirty="0" err="1"/>
              <a:t>письмової</a:t>
            </a:r>
            <a:r>
              <a:rPr lang="ru-RU" sz="2500" b="1" dirty="0"/>
              <a:t> </a:t>
            </a:r>
            <a:r>
              <a:rPr lang="ru-RU" sz="2500" b="1" dirty="0" err="1"/>
              <a:t>роботи</a:t>
            </a:r>
            <a:r>
              <a:rPr lang="ru-RU" sz="2500" b="1" dirty="0"/>
              <a:t>;</a:t>
            </a:r>
          </a:p>
          <a:p>
            <a:pPr lvl="0"/>
            <a:r>
              <a:rPr lang="ru-RU" sz="2500" b="1" dirty="0" err="1"/>
              <a:t>фізкультурні</a:t>
            </a:r>
            <a:r>
              <a:rPr lang="ru-RU" sz="2500" b="1" dirty="0"/>
              <a:t> </a:t>
            </a:r>
            <a:r>
              <a:rPr lang="ru-RU" sz="2500" b="1" dirty="0" err="1"/>
              <a:t>хвилинки</a:t>
            </a:r>
            <a:r>
              <a:rPr lang="ru-RU" sz="2500" b="1" dirty="0"/>
              <a:t>;</a:t>
            </a:r>
          </a:p>
          <a:p>
            <a:pPr lvl="0"/>
            <a:r>
              <a:rPr lang="ru-RU" sz="2500" b="1" dirty="0" err="1"/>
              <a:t>залучення</a:t>
            </a:r>
            <a:r>
              <a:rPr lang="ru-RU" sz="2500" b="1" dirty="0"/>
              <a:t> до </a:t>
            </a:r>
            <a:r>
              <a:rPr lang="ru-RU" sz="2500" b="1" dirty="0" err="1"/>
              <a:t>оцінювальної</a:t>
            </a:r>
            <a:r>
              <a:rPr lang="ru-RU" sz="2500" b="1" dirty="0"/>
              <a:t> </a:t>
            </a:r>
            <a:r>
              <a:rPr lang="ru-RU" sz="2500" b="1" dirty="0" err="1"/>
              <a:t>діяльності</a:t>
            </a:r>
            <a:r>
              <a:rPr lang="ru-RU" sz="2500" b="1" dirty="0"/>
              <a:t> та </a:t>
            </a:r>
            <a:r>
              <a:rPr lang="ru-RU" sz="2500" b="1" dirty="0" err="1"/>
              <a:t>формування</a:t>
            </a:r>
            <a:r>
              <a:rPr lang="ru-RU" sz="2500" b="1" dirty="0"/>
              <a:t> у </a:t>
            </a:r>
            <a:r>
              <a:rPr lang="ru-RU" sz="2500" b="1" dirty="0" err="1"/>
              <a:t>школярів</a:t>
            </a:r>
            <a:r>
              <a:rPr lang="ru-RU" sz="2500" b="1" dirty="0"/>
              <a:t> </a:t>
            </a:r>
            <a:r>
              <a:rPr lang="ru-RU" sz="2500" b="1" dirty="0" err="1"/>
              <a:t>адекватної</a:t>
            </a:r>
            <a:r>
              <a:rPr lang="ru-RU" sz="2500" b="1" dirty="0"/>
              <a:t> </a:t>
            </a:r>
            <a:r>
              <a:rPr lang="ru-RU" sz="2500" b="1" dirty="0" err="1"/>
              <a:t>самооцінки</a:t>
            </a:r>
            <a:r>
              <a:rPr lang="ru-RU" sz="2500" b="1" dirty="0"/>
              <a:t>;</a:t>
            </a:r>
          </a:p>
          <a:p>
            <a:pPr lvl="0"/>
            <a:r>
              <a:rPr lang="ru-RU" sz="2500" b="1" dirty="0" err="1"/>
              <a:t>спокійний</a:t>
            </a:r>
            <a:r>
              <a:rPr lang="ru-RU" sz="2500" b="1" dirty="0"/>
              <a:t> тон учителя на </a:t>
            </a:r>
            <a:r>
              <a:rPr lang="ru-RU" sz="2500" b="1" dirty="0" err="1"/>
              <a:t>уроці</a:t>
            </a:r>
            <a:r>
              <a:rPr lang="ru-RU" sz="2500" b="1" dirty="0"/>
              <a:t>, </a:t>
            </a:r>
            <a:r>
              <a:rPr lang="ru-RU" sz="2500" b="1" dirty="0" err="1"/>
              <a:t>взаємоповага</a:t>
            </a:r>
            <a:r>
              <a:rPr lang="ru-RU" sz="2500" b="1" dirty="0"/>
              <a:t> та </a:t>
            </a:r>
            <a:r>
              <a:rPr lang="ru-RU" sz="2500" b="1" dirty="0" err="1"/>
              <a:t>взаєморозуміння</a:t>
            </a:r>
            <a:r>
              <a:rPr lang="ru-RU" sz="2500" b="1" dirty="0"/>
              <a:t>;</a:t>
            </a:r>
          </a:p>
          <a:p>
            <a:pPr lvl="0"/>
            <a:r>
              <a:rPr lang="ru-RU" sz="2500" b="1" dirty="0" err="1"/>
              <a:t>застосування</a:t>
            </a:r>
            <a:r>
              <a:rPr lang="ru-RU" sz="2500" b="1" dirty="0"/>
              <a:t> методу </a:t>
            </a:r>
            <a:r>
              <a:rPr lang="ru-RU" sz="2500" b="1" dirty="0" err="1"/>
              <a:t>заохочення</a:t>
            </a:r>
            <a:r>
              <a:rPr lang="ru-RU" sz="2500" b="1" dirty="0"/>
              <a:t>, </a:t>
            </a:r>
            <a:r>
              <a:rPr lang="ru-RU" sz="2500" b="1" dirty="0" err="1"/>
              <a:t>налаштування</a:t>
            </a:r>
            <a:r>
              <a:rPr lang="ru-RU" sz="2500" b="1" dirty="0"/>
              <a:t> на </a:t>
            </a:r>
            <a:r>
              <a:rPr lang="ru-RU" sz="2500" b="1" dirty="0" err="1"/>
              <a:t>успіх</a:t>
            </a:r>
            <a:r>
              <a:rPr lang="ru-RU" sz="2500" b="1" dirty="0"/>
              <a:t>;</a:t>
            </a:r>
          </a:p>
          <a:p>
            <a:pPr lvl="0"/>
            <a:r>
              <a:rPr lang="ru-RU" sz="2500" b="1" dirty="0" err="1"/>
              <a:t>повага</a:t>
            </a:r>
            <a:r>
              <a:rPr lang="ru-RU" sz="2500" b="1" dirty="0"/>
              <a:t> до </a:t>
            </a:r>
            <a:r>
              <a:rPr lang="ru-RU" sz="2500" b="1" dirty="0" err="1"/>
              <a:t>результатів</a:t>
            </a:r>
            <a:r>
              <a:rPr lang="ru-RU" sz="2500" b="1" dirty="0"/>
              <a:t> </a:t>
            </a:r>
            <a:r>
              <a:rPr lang="ru-RU" sz="2500" b="1" dirty="0" err="1"/>
              <a:t>діяльності</a:t>
            </a:r>
            <a:r>
              <a:rPr lang="ru-RU" sz="2500" b="1" dirty="0"/>
              <a:t> </a:t>
            </a:r>
            <a:r>
              <a:rPr lang="ru-RU" sz="2500" b="1" dirty="0" err="1"/>
              <a:t>дітей</a:t>
            </a:r>
            <a:r>
              <a:rPr lang="ru-RU" sz="2500" b="1" dirty="0"/>
              <a:t> у </a:t>
            </a:r>
            <a:r>
              <a:rPr lang="ru-RU" sz="2500" b="1" dirty="0" err="1"/>
              <a:t>поєднанні</a:t>
            </a:r>
            <a:r>
              <a:rPr lang="ru-RU" sz="2500" b="1" dirty="0"/>
              <a:t> з </a:t>
            </a:r>
            <a:r>
              <a:rPr lang="ru-RU" sz="2500" b="1" dirty="0" err="1"/>
              <a:t>розумною</a:t>
            </a:r>
            <a:r>
              <a:rPr lang="ru-RU" sz="2500" b="1" dirty="0"/>
              <a:t> </a:t>
            </a:r>
            <a:r>
              <a:rPr lang="ru-RU" sz="2500" b="1" dirty="0" err="1"/>
              <a:t>вимогливістю</a:t>
            </a:r>
            <a:r>
              <a:rPr lang="ru-RU" sz="2500" b="1" dirty="0"/>
              <a:t>.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7686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ПОЧАТОК УРОКУ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/>
              <a:t>Початок уроку </a:t>
            </a:r>
            <a:r>
              <a:rPr lang="ru-RU" i="1" dirty="0" err="1"/>
              <a:t>має</a:t>
            </a:r>
            <a:r>
              <a:rPr lang="ru-RU" i="1" dirty="0"/>
              <a:t> бути </a:t>
            </a:r>
            <a:r>
              <a:rPr lang="ru-RU" i="1" dirty="0" err="1"/>
              <a:t>побудованим</a:t>
            </a:r>
            <a:r>
              <a:rPr lang="ru-RU" i="1" dirty="0"/>
              <a:t> на </a:t>
            </a:r>
            <a:r>
              <a:rPr lang="ru-RU" i="1" dirty="0" err="1"/>
              <a:t>повторенні</a:t>
            </a:r>
            <a:r>
              <a:rPr lang="ru-RU" i="1" dirty="0"/>
              <a:t> </a:t>
            </a:r>
            <a:r>
              <a:rPr lang="ru-RU" i="1" dirty="0" err="1"/>
              <a:t>попереднього</a:t>
            </a:r>
            <a:r>
              <a:rPr lang="ru-RU" i="1" dirty="0"/>
              <a:t> </a:t>
            </a:r>
            <a:r>
              <a:rPr lang="ru-RU" i="1" dirty="0" err="1"/>
              <a:t>матеріалу</a:t>
            </a:r>
            <a:r>
              <a:rPr lang="ru-RU" i="1" dirty="0"/>
              <a:t> з </a:t>
            </a:r>
            <a:r>
              <a:rPr lang="ru-RU" i="1" dirty="0" err="1"/>
              <a:t>обов’язковим</a:t>
            </a:r>
            <a:r>
              <a:rPr lang="ru-RU" i="1" dirty="0"/>
              <a:t> </a:t>
            </a:r>
            <a:r>
              <a:rPr lang="ru-RU" i="1" dirty="0" err="1"/>
              <a:t>використанням</a:t>
            </a:r>
            <a:r>
              <a:rPr lang="ru-RU" i="1" dirty="0"/>
              <a:t> </a:t>
            </a:r>
            <a:r>
              <a:rPr lang="ru-RU" i="1" dirty="0" err="1"/>
              <a:t>наочності</a:t>
            </a:r>
            <a:r>
              <a:rPr lang="ru-RU" i="1" dirty="0"/>
              <a:t> (картинки, </a:t>
            </a:r>
            <a:r>
              <a:rPr lang="ru-RU" i="1" dirty="0" err="1"/>
              <a:t>посібники</a:t>
            </a:r>
            <a:r>
              <a:rPr lang="ru-RU" i="1" dirty="0"/>
              <a:t>, </a:t>
            </a:r>
            <a:r>
              <a:rPr lang="ru-RU" i="1" dirty="0" err="1"/>
              <a:t>практичний</a:t>
            </a:r>
            <a:r>
              <a:rPr lang="ru-RU" i="1" dirty="0"/>
              <a:t> </a:t>
            </a:r>
            <a:r>
              <a:rPr lang="ru-RU" i="1" dirty="0" err="1"/>
              <a:t>матеріал</a:t>
            </a:r>
            <a:r>
              <a:rPr lang="ru-RU" i="1" dirty="0"/>
              <a:t>, </a:t>
            </a:r>
            <a:r>
              <a:rPr lang="ru-RU" i="1" dirty="0" err="1"/>
              <a:t>предмети</a:t>
            </a:r>
            <a:r>
              <a:rPr lang="ru-RU" i="1" dirty="0"/>
              <a:t>, </a:t>
            </a:r>
            <a:r>
              <a:rPr lang="ru-RU" i="1" dirty="0" err="1"/>
              <a:t>пазли</a:t>
            </a:r>
            <a:r>
              <a:rPr lang="ru-RU" i="1" dirty="0"/>
              <a:t> </a:t>
            </a:r>
            <a:r>
              <a:rPr lang="ru-RU" i="1" dirty="0" err="1"/>
              <a:t>зі</a:t>
            </a:r>
            <a:r>
              <a:rPr lang="ru-RU" i="1" dirty="0"/>
              <a:t> словами </a:t>
            </a:r>
            <a:r>
              <a:rPr lang="ru-RU" i="1" dirty="0" err="1"/>
              <a:t>зі</a:t>
            </a:r>
            <a:r>
              <a:rPr lang="ru-RU" i="1" dirty="0"/>
              <a:t> словника). Для </a:t>
            </a:r>
            <a:r>
              <a:rPr lang="ru-RU" i="1" dirty="0" err="1"/>
              <a:t>ефективної</a:t>
            </a:r>
            <a:r>
              <a:rPr lang="ru-RU" i="1" dirty="0"/>
              <a:t> </a:t>
            </a:r>
            <a:r>
              <a:rPr lang="ru-RU" i="1" dirty="0" err="1"/>
              <a:t>словникової</a:t>
            </a:r>
            <a:r>
              <a:rPr lang="ru-RU" i="1" dirty="0"/>
              <a:t> </a:t>
            </a:r>
            <a:r>
              <a:rPr lang="ru-RU" i="1" dirty="0" err="1"/>
              <a:t>роботи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використовувати</a:t>
            </a:r>
            <a:r>
              <a:rPr lang="ru-RU" i="1" dirty="0"/>
              <a:t> </a:t>
            </a:r>
            <a:r>
              <a:rPr lang="ru-RU" i="1" dirty="0" err="1"/>
              <a:t>різноманітні</a:t>
            </a:r>
            <a:r>
              <a:rPr lang="ru-RU" i="1" dirty="0"/>
              <a:t> </a:t>
            </a:r>
            <a:r>
              <a:rPr lang="ru-RU" i="1" dirty="0" err="1"/>
              <a:t>картки</a:t>
            </a:r>
            <a:r>
              <a:rPr lang="ru-RU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8849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716</Words>
  <Application>Microsoft Office PowerPoint</Application>
  <PresentationFormat>Экран (4:3)</PresentationFormat>
  <Paragraphs>68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Особливості планування уроку історії в інклюзивному класі</vt:lpstr>
      <vt:lpstr>  Включення кожної дитини з особливими освітніми потребами до навчання та гнучкість дидактичних підходів є основними цілями та завданнями інклюзивної освіти. Чітко побудована структура уроку, конструктивна взаємодія вчителя та школярів дозволяє педагогічному процесу проходити ясно, виразно та ефективно. Як спланувати якісний урок і сприяти формуванню пізнавального інтересу учнів? Про це і поговоримо!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ПОЧАТОК УРОКУ</vt:lpstr>
      <vt:lpstr>Презентация PowerPoint</vt:lpstr>
      <vt:lpstr>Презентация PowerPoint</vt:lpstr>
      <vt:lpstr>ПОЯСНЕННЯ НОВОГО МАТЕРІАЛУ</vt:lpstr>
      <vt:lpstr>Презентация PowerPoint</vt:lpstr>
      <vt:lpstr>Презентация PowerPoint</vt:lpstr>
      <vt:lpstr>ПЕРЕВІРКА ЗНАНЬ</vt:lpstr>
      <vt:lpstr>Презентация PowerPoint</vt:lpstr>
      <vt:lpstr>Презентация PowerPoint</vt:lpstr>
      <vt:lpstr>Презентация PowerPoint</vt:lpstr>
      <vt:lpstr>ПОВТОРЕННЯ МАТЕРІАЛУ Перші князі</vt:lpstr>
      <vt:lpstr>ВИВЧЕННЯ НОВОГО МАТЕРІАЛУ</vt:lpstr>
      <vt:lpstr>ПЕРЕВІРКА ЗНАНЬ ДИДАКТИЧНИМИ ІГРАМИ ТА ВПРАВАМИ</vt:lpstr>
      <vt:lpstr>РОБОЧИЙ ЗОШИТ Мартинюк Едіни Юріївни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планування уроку історії в інклюзивному класі</dc:title>
  <dc:creator>admin</dc:creator>
  <cp:lastModifiedBy>RePack by Diakov</cp:lastModifiedBy>
  <cp:revision>3</cp:revision>
  <dcterms:created xsi:type="dcterms:W3CDTF">2023-04-19T09:54:50Z</dcterms:created>
  <dcterms:modified xsi:type="dcterms:W3CDTF">2023-04-20T06:59:56Z</dcterms:modified>
</cp:coreProperties>
</file>