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67" r:id="rId3"/>
    <p:sldId id="257" r:id="rId4"/>
    <p:sldId id="258" r:id="rId5"/>
    <p:sldId id="260" r:id="rId6"/>
    <p:sldId id="264" r:id="rId7"/>
    <p:sldId id="265" r:id="rId8"/>
    <p:sldId id="261" r:id="rId9"/>
    <p:sldId id="268" r:id="rId10"/>
    <p:sldId id="270" r:id="rId11"/>
    <p:sldId id="273" r:id="rId12"/>
    <p:sldId id="274" r:id="rId13"/>
    <p:sldId id="275" r:id="rId14"/>
    <p:sldId id="280" r:id="rId15"/>
    <p:sldId id="259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734599-4D3A-45F0-AF3E-4C1603FADC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4E02C9-6C49-48A8-B6F1-297816568BE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767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4599-4D3A-45F0-AF3E-4C1603FADC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2C9-6C49-48A8-B6F1-29781656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4599-4D3A-45F0-AF3E-4C1603FADC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2C9-6C49-48A8-B6F1-29781656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3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4599-4D3A-45F0-AF3E-4C1603FADC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2C9-6C49-48A8-B6F1-29781656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1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E734599-4D3A-45F0-AF3E-4C1603FADC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4E02C9-6C49-48A8-B6F1-297816568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87749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4599-4D3A-45F0-AF3E-4C1603FADC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2C9-6C49-48A8-B6F1-29781656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501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4599-4D3A-45F0-AF3E-4C1603FADC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2C9-6C49-48A8-B6F1-29781656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414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4599-4D3A-45F0-AF3E-4C1603FADC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2C9-6C49-48A8-B6F1-29781656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4599-4D3A-45F0-AF3E-4C1603FADC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02C9-6C49-48A8-B6F1-29781656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9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E734599-4D3A-45F0-AF3E-4C1603FADC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14E02C9-6C49-48A8-B6F1-297816568B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55777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E734599-4D3A-45F0-AF3E-4C1603FADC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14E02C9-6C49-48A8-B6F1-29781656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9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734599-4D3A-45F0-AF3E-4C1603FADCF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4E02C9-6C49-48A8-B6F1-297816568B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789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i_MWsSxEv4" TargetMode="External"/><Relationship Id="rId2" Type="http://schemas.openxmlformats.org/officeDocument/2006/relationships/hyperlink" Target="https://youtu.be/LFvzq83LGSY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hyperlink" Target="https://youtu.be/Vqu_wbnhZqo" TargetMode="External"/><Relationship Id="rId4" Type="http://schemas.openxmlformats.org/officeDocument/2006/relationships/hyperlink" Target="https://youtu.be/TdMFLR6nlY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umo.mon.gov.ua/themes/numo/assets/images/quiz-bg.pn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numo_bot?start=mail_mon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hyperlink" Target="https://numo.mon.gov.ua/sesame-stree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hyperlink" Target="https://numo.mon.gov.ua/sesame-stree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hyperlink" Target="https://numo.mon.gov.ua/sesame-stree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numo.mon.gov.u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e6Gzb_pAk" TargetMode="External"/><Relationship Id="rId2" Type="http://schemas.openxmlformats.org/officeDocument/2006/relationships/hyperlink" Target="https://numo.mon.gov.ua/develop-skill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6nNVtFTDW8I" TargetMode="External"/><Relationship Id="rId5" Type="http://schemas.openxmlformats.org/officeDocument/2006/relationships/hyperlink" Target="https://www.youtube.com/watch?v=gBf07FTOpew" TargetMode="External"/><Relationship Id="rId4" Type="http://schemas.openxmlformats.org/officeDocument/2006/relationships/hyperlink" Target="https://www.youtube.com/watch?v=dop2o3AxWB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EhEmHD2Pg" TargetMode="External"/><Relationship Id="rId7" Type="http://schemas.openxmlformats.org/officeDocument/2006/relationships/hyperlink" Target="https://www.youtube.com/watch?v=6JYLENzTWk8" TargetMode="External"/><Relationship Id="rId2" Type="http://schemas.openxmlformats.org/officeDocument/2006/relationships/hyperlink" Target="https://www.youtube.com/watch?v=lJbR8-ZDJA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FTjiK8_lxs" TargetMode="External"/><Relationship Id="rId5" Type="http://schemas.openxmlformats.org/officeDocument/2006/relationships/hyperlink" Target="https://www.youtube.com/watch?v=oEuNpsZ4MEY" TargetMode="External"/><Relationship Id="rId4" Type="http://schemas.openxmlformats.org/officeDocument/2006/relationships/hyperlink" Target="https://www.youtube.com/watch?v=D7dQMha2c3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5uzZDTzR4" TargetMode="External"/><Relationship Id="rId7" Type="http://schemas.openxmlformats.org/officeDocument/2006/relationships/hyperlink" Target="https://www.youtube.com/watch?v=3DIWPZ8DjMI" TargetMode="External"/><Relationship Id="rId2" Type="http://schemas.openxmlformats.org/officeDocument/2006/relationships/hyperlink" Target="https://www.youtube.com/watch?v=BzSoecpXm9w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tV_dHrDWsrE" TargetMode="External"/><Relationship Id="rId5" Type="http://schemas.openxmlformats.org/officeDocument/2006/relationships/hyperlink" Target="https://www.youtube.com/watch?v=6E9IDY6pPjM" TargetMode="External"/><Relationship Id="rId4" Type="http://schemas.openxmlformats.org/officeDocument/2006/relationships/hyperlink" Target="https://www.youtube.com/watch?v=L_OLFtYGVh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GNu0iQbpuI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www.youtube.com/watch?v=t6iN1uGYeV8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S9EKJzmlfLc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s://www.youtube.com/watch?v=mhl_yMf3Sck" TargetMode="External"/><Relationship Id="rId4" Type="http://schemas.openxmlformats.org/officeDocument/2006/relationships/hyperlink" Target="https://www.youtube.com/watch?v=mJN5X8PKcwo" TargetMode="Externa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V5JZWI8TrEY" TargetMode="External"/><Relationship Id="rId3" Type="http://schemas.openxmlformats.org/officeDocument/2006/relationships/hyperlink" Target="https://youtu.be/55LFTaVjcQM" TargetMode="External"/><Relationship Id="rId7" Type="http://schemas.openxmlformats.org/officeDocument/2006/relationships/hyperlink" Target="https://www.youtube.com/watch?v=A4PrtPUf22o" TargetMode="External"/><Relationship Id="rId2" Type="http://schemas.openxmlformats.org/officeDocument/2006/relationships/hyperlink" Target="https://youtu.be/2-mSJ8GtvD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hyperlink" Target="https://youtu.be/ycVsY69Ug_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9132" y="1226548"/>
            <a:ext cx="8948057" cy="3107268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НУМО –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77" y="92800"/>
            <a:ext cx="25622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4023" y="457199"/>
            <a:ext cx="4271553" cy="119667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«ВУЛИЦЯ СЕЗАМ»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7" y="627016"/>
            <a:ext cx="7067006" cy="6531427"/>
          </a:xfrm>
        </p:spPr>
        <p:txBody>
          <a:bodyPr>
            <a:normAutofit fontScale="40000" lnSpcReduction="20000"/>
          </a:bodyPr>
          <a:lstStyle/>
          <a:p>
            <a:pPr marL="0" indent="0" algn="just" fontAlgn="base">
              <a:buNone/>
            </a:pP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начакловують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скриньку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Пандори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сніданків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Коли вони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відкривають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звідти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вилітають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чарівні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снеки,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влаштовують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безлад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Зновузнику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Брулю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разом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їжу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https://youtu.be/LFvzq83LGSY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/>
          </a:p>
          <a:p>
            <a:pPr marL="0" indent="0" algn="just" fontAlgn="base">
              <a:buNone/>
            </a:pP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Чарівники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потривожили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кроликів-чаропиликів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килимом.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Шпилька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чхає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пил і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тваринок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Чарівникам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доведеться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вигадати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позбутися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чаропиликів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https://youtu.be/wi_MWsSxEv4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b="1" dirty="0"/>
              <a:t> </a:t>
            </a:r>
            <a:endParaRPr lang="en-US" dirty="0"/>
          </a:p>
          <a:p>
            <a:pPr marL="0" indent="0" algn="just" fontAlgn="base">
              <a:buNone/>
            </a:pP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Зновузник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переживає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незабаром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станцювати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великому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Шпилька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кеди-танцьоходи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навчать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танцювати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стоять на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Зновузник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Бруль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спіймати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початку концерту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феї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Драже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fontAlgn="base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youtu.be/TdMFLR6nlYw</a:t>
            </a:r>
            <a:endParaRPr lang="uk-UA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4000" b="1" dirty="0"/>
              <a:t> </a:t>
            </a:r>
            <a:endParaRPr lang="en-US" sz="4000" dirty="0"/>
          </a:p>
          <a:p>
            <a:pPr marL="0" indent="0" algn="just" fontAlgn="base">
              <a:buNone/>
            </a:pP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схвильовані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класного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улюбленця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мишорога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Гризлика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Коли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Гризлик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поцупить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паличку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Бруля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чаклунам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буде разом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вигадати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владнати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проблему!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паличку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Брулю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Гризлика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клітку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fontAlgn="base">
              <a:buNone/>
            </a:pP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://youtu.be/Vqu_wbnhZqo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98526" y="1741335"/>
            <a:ext cx="4167049" cy="4920721"/>
          </a:xfrm>
        </p:spPr>
        <p:txBody>
          <a:bodyPr>
            <a:normAutofit/>
          </a:bodyPr>
          <a:lstStyle/>
          <a:p>
            <a:pPr algn="ctr" fontAlgn="base"/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 Сезам» – це міжнародна телевізійна передача для дітей віком до 12 років, створена за участю педагогів і психологів, фахівців із розвитку дитини. Яскраві персонажі в ігровій формі навчають читати й рахувати, виховують у дитини самоповагу, допитливість і активну життєву позицію.</a:t>
            </a:r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73" y="4967152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53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батьків та опікунів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6" y="254171"/>
            <a:ext cx="6949440" cy="5859246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тести</a:t>
            </a:r>
          </a:p>
          <a:p>
            <a:pPr marL="0" indent="0" algn="just" fontAlgn="base">
              <a:buNone/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Виберіть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хотіли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пройти та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кожному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вас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fontAlgn="base">
              <a:buNone/>
            </a:pPr>
            <a:endParaRPr lang="uk-UA" sz="2000" b="1" dirty="0">
              <a:hlinkClick r:id="rId2"/>
            </a:endParaRPr>
          </a:p>
          <a:p>
            <a:pPr marL="0" indent="0" fontAlgn="base">
              <a:buNone/>
            </a:pPr>
            <a:endParaRPr lang="uk-UA" sz="2000" b="1" dirty="0">
              <a:hlinkClick r:id="rId2"/>
            </a:endParaRPr>
          </a:p>
          <a:p>
            <a:pPr marL="0" indent="0" fontAlgn="base">
              <a:buNone/>
            </a:pPr>
            <a:endParaRPr lang="uk-UA" sz="2000" b="1" dirty="0" smtClean="0">
              <a:hlinkClick r:id="rId2"/>
            </a:endParaRPr>
          </a:p>
          <a:p>
            <a:pPr marL="0" indent="0" fontAlgn="base">
              <a:buNone/>
            </a:pPr>
            <a:endParaRPr lang="uk-UA" sz="2000" b="1" dirty="0">
              <a:hlinkClick r:id="rId2"/>
            </a:endParaRPr>
          </a:p>
          <a:p>
            <a:pPr marL="0" indent="0" fontAlgn="base">
              <a:buNone/>
            </a:pPr>
            <a:endParaRPr lang="uk-UA" sz="2000" b="1" dirty="0" smtClean="0">
              <a:hlinkClick r:id="rId2"/>
            </a:endParaRPr>
          </a:p>
          <a:p>
            <a:pPr marL="0" indent="0" fontAlgn="base">
              <a:buNone/>
            </a:pPr>
            <a:endParaRPr lang="uk-UA" sz="2000" b="1" dirty="0">
              <a:hlinkClick r:id="rId2"/>
            </a:endParaRPr>
          </a:p>
          <a:p>
            <a:pPr marL="0" indent="0" fontAlgn="base">
              <a:buNone/>
            </a:pPr>
            <a:endParaRPr lang="uk-UA" sz="2000" b="1" dirty="0" smtClean="0">
              <a:hlinkClick r:id="rId2"/>
            </a:endParaRPr>
          </a:p>
          <a:p>
            <a:pPr marL="0" indent="0" fontAlgn="base">
              <a:buNone/>
            </a:pPr>
            <a:endParaRPr lang="uk-UA" sz="2000" b="1" dirty="0">
              <a:hlinkClick r:id="rId2"/>
            </a:endParaRPr>
          </a:p>
          <a:p>
            <a:pPr marL="0" indent="0" fontAlgn="base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numo.mon.gov.ua/themes/numo/assets/images/quiz-bg.png</a:t>
            </a: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24651" y="1741335"/>
            <a:ext cx="4114800" cy="4711715"/>
          </a:xfrm>
        </p:spPr>
        <p:txBody>
          <a:bodyPr>
            <a:normAutofit/>
          </a:bodyPr>
          <a:lstStyle/>
          <a:p>
            <a:pPr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цьому розділі батьки та опікуни дошкільнят знайдуть: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дасть змогу відчути себе на місці вихователя і зрозуміти, чи правильно ви поводитесь у типових ситуаціях взаємодії з малечею;</a:t>
            </a:r>
          </a:p>
          <a:p>
            <a:pPr algn="just" fontAlgn="base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 те, якими критеріями слід керуватися під час вибору садочка;</a:t>
            </a:r>
          </a:p>
          <a:p>
            <a:pPr algn="just" fontAlgn="base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брошуру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 якісний дошкільний розвиток від дитячих психологів.</a:t>
            </a:r>
          </a:p>
          <a:p>
            <a:endParaRPr lang="en-US" dirty="0"/>
          </a:p>
        </p:txBody>
      </p:sp>
      <p:sp>
        <p:nvSpPr>
          <p:cNvPr id="5" name="Двойная волна 4"/>
          <p:cNvSpPr/>
          <p:nvPr/>
        </p:nvSpPr>
        <p:spPr>
          <a:xfrm>
            <a:off x="2146885" y="1686527"/>
            <a:ext cx="2921504" cy="952170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Садочок мрії</a:t>
            </a: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822961" y="2638697"/>
            <a:ext cx="5656218" cy="220762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Чим ви керуєтесь, коли обираєте садочок для дошкільняти? Пройдіть тест і дізнайтеся, наскільки повні ваші знання  про вибір садочка.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966" y="457199"/>
            <a:ext cx="3958045" cy="1196671"/>
          </a:xfrm>
        </p:spPr>
        <p:txBody>
          <a:bodyPr>
            <a:normAutofit/>
          </a:bodyPr>
          <a:lstStyle/>
          <a:p>
            <a:pPr algn="ctr" fontAlgn="base"/>
            <a:r>
              <a:rPr lang="uk-UA" sz="32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вихователів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451" y="222069"/>
            <a:ext cx="6753498" cy="5656217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 тест</a:t>
            </a:r>
          </a:p>
          <a:p>
            <a:pPr marL="0" indent="0">
              <a:buNone/>
            </a:pP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85463" y="1319348"/>
            <a:ext cx="4167050" cy="5630092"/>
          </a:xfrm>
        </p:spPr>
        <p:txBody>
          <a:bodyPr>
            <a:normAutofit/>
          </a:bodyPr>
          <a:lstStyle/>
          <a:p>
            <a:pPr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розділ присвячений тому, як вихователю забезпечити якісний дошкільний розвиток у садочку. Тут ви знайдете: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інтерактивний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завдяки якому ви дізнаєтеся, що у своїй роботі ви вже робите круто, а на які моменти треба звернути увагу;</a:t>
            </a:r>
          </a:p>
          <a:p>
            <a:pPr algn="just" fontAlgn="base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класифіковану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корисних матеріалів, що включає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брошури, посилання та поради від дитячих психологів та міжнародних організацій;</a:t>
            </a:r>
          </a:p>
          <a:p>
            <a:pPr algn="just" fontAlgn="base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ECERS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предметно-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догляд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359228" y="731520"/>
            <a:ext cx="7060475" cy="54472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altLang="en-US" sz="3200" b="1" dirty="0" smtClean="0">
              <a:solidFill>
                <a:srgbClr val="FFFFFF"/>
              </a:solidFill>
            </a:endParaRPr>
          </a:p>
          <a:p>
            <a:pPr algn="ctr"/>
            <a:r>
              <a:rPr lang="en-US" altLang="en-US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Мабуть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замислюєтеся</a:t>
            </a:r>
            <a:r>
              <a:rPr lang="en-US" altLang="en-US" b="1" dirty="0" smtClean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altLang="en-US" b="1" dirty="0" smtClean="0">
              <a:solidFill>
                <a:srgbClr val="393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smtClean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altLang="en-US" b="1" dirty="0">
              <a:solidFill>
                <a:srgbClr val="393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?». </a:t>
            </a:r>
            <a:endParaRPr lang="uk-UA" altLang="en-US" b="1" dirty="0" smtClean="0">
              <a:solidFill>
                <a:srgbClr val="393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err="1" smtClean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 altLang="en-US" b="1" dirty="0" smtClean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пропонуємо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</a:t>
            </a:r>
            <a:r>
              <a:rPr lang="uk-UA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en-US" b="1" dirty="0">
              <a:solidFill>
                <a:srgbClr val="393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покаже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орієнтири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щоденній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altLang="en-US" b="1" dirty="0">
              <a:solidFill>
                <a:srgbClr val="393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en-US" b="1" dirty="0">
              <a:solidFill>
                <a:srgbClr val="393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тримаєте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гнучкий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відповідальний</a:t>
            </a:r>
            <a:r>
              <a:rPr lang="en-US" altLang="en-US" b="1" dirty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en-US" altLang="en-US" b="1" dirty="0" smtClean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en-US" b="1" dirty="0" smtClean="0">
                <a:solidFill>
                  <a:srgbClr val="39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numo.mon.gov.ua/themes/numo/assets/images/quiz-bg.png</a:t>
            </a:r>
            <a:endParaRPr lang="uk-UA" alt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16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049" y="339634"/>
            <a:ext cx="8187071" cy="5922287"/>
          </a:xfrm>
        </p:spPr>
        <p:txBody>
          <a:bodyPr>
            <a:noAutofit/>
          </a:bodyPr>
          <a:lstStyle/>
          <a:p>
            <a:pPr algn="ctr"/>
            <a:r>
              <a:rPr lang="uk-UA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Бібліотека корисних матеріалів</a:t>
            </a:r>
            <a:endParaRPr lang="en-US" sz="28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0204685" y="4820278"/>
            <a:ext cx="1525761" cy="940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ECERS-3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7811315" y="4891821"/>
            <a:ext cx="2168708" cy="868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якості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095968" y="4741899"/>
            <a:ext cx="2381588" cy="8490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Інклюзивність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5479289" y="3735977"/>
            <a:ext cx="1303092" cy="637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3461657" y="3735977"/>
            <a:ext cx="1616023" cy="637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Вебінари</a:t>
            </a:r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2700820" y="4819976"/>
            <a:ext cx="2218799" cy="940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Ігрові матеріали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8562705" y="2481944"/>
            <a:ext cx="1965958" cy="803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3-5 (6) років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9456165" y="3735977"/>
            <a:ext cx="1431726" cy="622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Ковід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7354390" y="3735977"/>
            <a:ext cx="1632856" cy="637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друку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6162329" y="2364377"/>
            <a:ext cx="1988894" cy="947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Дітям про війну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3667399" y="2364376"/>
            <a:ext cx="1887579" cy="947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Зняття стресу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4269668" y="475690"/>
            <a:ext cx="2414451" cy="947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Надзвичайні ситуації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Текст 3"/>
          <p:cNvSpPr txBox="1">
            <a:spLocks/>
          </p:cNvSpPr>
          <p:nvPr/>
        </p:nvSpPr>
        <p:spPr>
          <a:xfrm>
            <a:off x="8382417" y="719292"/>
            <a:ext cx="1789611" cy="947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 скриня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14" y="1920240"/>
            <a:ext cx="3487783" cy="34877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9600" y="0"/>
            <a:ext cx="3092115" cy="1196671"/>
          </a:xfrm>
        </p:spPr>
        <p:txBody>
          <a:bodyPr>
            <a:normAutofit/>
          </a:bodyPr>
          <a:lstStyle/>
          <a:p>
            <a:pPr algn="ctr"/>
            <a:r>
              <a:rPr lang="uk-UA" sz="440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НУМО! бот</a:t>
            </a:r>
            <a:endParaRPr lang="en-US" sz="4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199" y="1549368"/>
            <a:ext cx="6900915" cy="60481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Над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чат-боту НУМО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numo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Telegram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початку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чат-ботом батьки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заповнюють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анкету про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4469" y="1741335"/>
            <a:ext cx="3788228" cy="47639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3954" y="1606732"/>
            <a:ext cx="5264332" cy="4820194"/>
          </a:xfrm>
        </p:spPr>
        <p:txBody>
          <a:bodyPr>
            <a:normAutofit/>
          </a:bodyPr>
          <a:lstStyle/>
          <a:p>
            <a:pPr fontAlgn="base"/>
            <a:endParaRPr lang="uk-UA" b="0" dirty="0"/>
          </a:p>
          <a:p>
            <a:pPr fontAlgn="base"/>
            <a:endParaRPr lang="uk-UA" dirty="0">
              <a:hlinkClick r:id="rId2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006" y="1073888"/>
            <a:ext cx="11982993" cy="5784112"/>
          </a:xfrm>
        </p:spPr>
        <p:txBody>
          <a:bodyPr>
            <a:normAutofit/>
          </a:bodyPr>
          <a:lstStyle/>
          <a:p>
            <a:pPr fontAlgn="base"/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3709851"/>
            <a:ext cx="390144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69" y="2023137"/>
            <a:ext cx="3912330" cy="293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08" y="330925"/>
            <a:ext cx="3775897" cy="283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" y="3830150"/>
            <a:ext cx="390144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3" y="177165"/>
            <a:ext cx="3856806" cy="289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63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3954" y="1606732"/>
            <a:ext cx="5264332" cy="4820194"/>
          </a:xfrm>
        </p:spPr>
        <p:txBody>
          <a:bodyPr>
            <a:normAutofit/>
          </a:bodyPr>
          <a:lstStyle/>
          <a:p>
            <a:pPr fontAlgn="base"/>
            <a:endParaRPr lang="uk-UA" b="0" dirty="0"/>
          </a:p>
          <a:p>
            <a:pPr fontAlgn="base"/>
            <a:endParaRPr lang="uk-UA" dirty="0">
              <a:hlinkClick r:id="rId2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006" y="1073888"/>
            <a:ext cx="11982993" cy="5784112"/>
          </a:xfrm>
        </p:spPr>
        <p:txBody>
          <a:bodyPr>
            <a:normAutofit/>
          </a:bodyPr>
          <a:lstStyle/>
          <a:p>
            <a:pPr fontAlgn="base"/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3709851"/>
            <a:ext cx="390144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69" y="2023137"/>
            <a:ext cx="3912329" cy="293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08" y="330925"/>
            <a:ext cx="3775896" cy="283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" y="3830150"/>
            <a:ext cx="390144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3" y="177165"/>
            <a:ext cx="3856806" cy="289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5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3954" y="1606732"/>
            <a:ext cx="5264332" cy="4820194"/>
          </a:xfrm>
        </p:spPr>
        <p:txBody>
          <a:bodyPr>
            <a:normAutofit/>
          </a:bodyPr>
          <a:lstStyle/>
          <a:p>
            <a:pPr fontAlgn="base"/>
            <a:endParaRPr lang="uk-UA" b="0" dirty="0"/>
          </a:p>
          <a:p>
            <a:pPr fontAlgn="base"/>
            <a:endParaRPr lang="uk-UA" dirty="0">
              <a:hlinkClick r:id="rId2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006" y="1073888"/>
            <a:ext cx="11982993" cy="5784112"/>
          </a:xfrm>
        </p:spPr>
        <p:txBody>
          <a:bodyPr>
            <a:normAutofit/>
          </a:bodyPr>
          <a:lstStyle/>
          <a:p>
            <a:pPr fontAlgn="base"/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3709851"/>
            <a:ext cx="390144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69" y="2023137"/>
            <a:ext cx="3912329" cy="293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08" y="330925"/>
            <a:ext cx="3775896" cy="283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" y="3830150"/>
            <a:ext cx="390144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3" y="177165"/>
            <a:ext cx="3856805" cy="289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55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3" y="1073888"/>
            <a:ext cx="8673737" cy="3498112"/>
          </a:xfrm>
        </p:spPr>
        <p:txBody>
          <a:bodyPr/>
          <a:lstStyle/>
          <a:p>
            <a:pPr algn="ctr"/>
            <a:r>
              <a:rPr lang="uk-UA" dirty="0" smtClean="0"/>
              <a:t>Дякуємо</a:t>
            </a:r>
            <a:br>
              <a:rPr lang="uk-UA" dirty="0" smtClean="0"/>
            </a:br>
            <a:r>
              <a:rPr lang="uk-UA" dirty="0" smtClean="0"/>
              <a:t> за увагу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6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2" y="156754"/>
            <a:ext cx="7249886" cy="6531429"/>
          </a:xfrm>
        </p:spPr>
        <p:txBody>
          <a:bodyPr>
            <a:noAutofit/>
          </a:bodyPr>
          <a:lstStyle/>
          <a:p>
            <a:pPr algn="just"/>
            <a:r>
              <a:rPr lang="uk-U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Дошкільна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має бути спрямована на особистісне зростання дитини та формування навичок, важливих для подальшого розвитку на наступних рівнях освіти, зокрема особистого вибору, комунікації та взаємодії з іншими, вміння командної роботи та креативності. Завдяки спільній роботі з ЮНІСЕФ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освітню платформу НУМО для розвитку дошкільнят, якою можуть скористатись батьки з усієї країни. НУМО пропонує батькам і вихователям доступні інструменти, які допоможуть гармонізувати розвиток дошкільнят, підготувати їх до школи та зробити їх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щасливими.</a:t>
            </a:r>
          </a:p>
          <a:p>
            <a:pPr algn="just"/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Контент-платформа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інформацію про гармонійне спілкування з дитиною, матеріали для розвитку навичок дотримання санітарних правил і дистанції, а також матеріали і вправи для розвитку м’яких і технічних навичок, з-поміж яких: взаємодія з дорослими та дітьми; сенсорний розвиток; креативність; емоційна компетентність і самоідентифікація; саморегуляція та самообслуговування; відповідальність і вміння робити вибір; безпечна поведінка та здоровий спосіб життя та інше.</a:t>
            </a:r>
          </a:p>
          <a:p>
            <a:pPr algn="just"/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Усі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є глобальними навичками, що визначені ЮНЕСКО і ЮНІСЕФ. Для розвитку цих навичок на контент-платформі НУМО зібрано більш ніж 160 ігор та вправ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06" y="3043646"/>
            <a:ext cx="3735977" cy="3331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428" y="503085"/>
            <a:ext cx="3337870" cy="1613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50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728" y="341812"/>
            <a:ext cx="10172700" cy="1493517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актуально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дошкілля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синхронізоване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реформою НУШ і максимально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Батьки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23886" y="3253768"/>
            <a:ext cx="5801541" cy="299639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НУМО –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3-6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удома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садочку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вихователями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Тут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підказки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дошкільнятам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опановувати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numo</a:t>
            </a:r>
            <a:r>
              <a:rPr lang="ru-RU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mon</a:t>
            </a:r>
            <a:r>
              <a:rPr lang="ru-RU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gov</a:t>
            </a:r>
            <a:r>
              <a:rPr lang="ru-RU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ua</a:t>
            </a:r>
            <a:endParaRPr lang="uk-UA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3" y="3171646"/>
            <a:ext cx="3279513" cy="327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5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9632" y="710721"/>
            <a:ext cx="8924288" cy="632529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5653" y="2086483"/>
            <a:ext cx="2689696" cy="299639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дитячий садочок онлайн, анімаційні ролики про навички дошкільнят і корисні мультфільми, щоб діти розвивалися навіть в умовах призупинення освітнього процесу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https://numo.mon.gov.ua</a:t>
            </a:r>
            <a:r>
              <a:rPr lang="en-US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shchoshche-dlya-rozvitku</a:t>
            </a:r>
            <a:endParaRPr lang="en-US" sz="1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523414" y="2457102"/>
            <a:ext cx="2922814" cy="2996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 із вагомими 16 навичками, які важливо опанувати дитині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3-6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років. Кожна навичка містить прості й короткі поради для щоденної практики на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5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хвилин. До кожної навички є повчальне анімаційне відео.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https://numo.mon.gov.ua/shchoshche-dlya-rozvitku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6364293" y="1713869"/>
            <a:ext cx="2922814" cy="2996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1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 для батьків та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опікунів,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пізнавальні матеріали для роботи з дошкільням удома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https://numo.mon.gov.ua/</a:t>
            </a:r>
            <a:endParaRPr lang="uk-UA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shchoshche-dlya-rozvitku</a:t>
            </a:r>
            <a:endParaRPr lang="en-US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9053989" y="3184547"/>
            <a:ext cx="2922814" cy="29963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1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uk-UA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працівників садочків, який дасть змогу перевірити себе й визначити зони росту, а також бібліотека знань, що постійно оновлюється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https://numo.mon.gov.ua/shchoshche-dlya-rozvitku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4217" y="1606731"/>
            <a:ext cx="4202916" cy="618606"/>
          </a:xfrm>
        </p:spPr>
        <p:txBody>
          <a:bodyPr/>
          <a:lstStyle/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Розвиваємо навички</a:t>
            </a:r>
          </a:p>
          <a:p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63886" y="2377986"/>
            <a:ext cx="6923314" cy="632529"/>
          </a:xfrm>
        </p:spPr>
        <p:txBody>
          <a:bodyPr/>
          <a:lstStyle/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Вибираємо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нас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ознайомлюємося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детальніше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10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як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Подивитися відеоролик, який пояснює необхідність певної навички та методи її формування: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38539" y="2569966"/>
            <a:ext cx="2713719" cy="3651798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батьками,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садочка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https://www.youtube.com/watch?v=Dve6Gzb_pAk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52728" y="381001"/>
            <a:ext cx="9772323" cy="6509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dirty="0" smtClean="0">
                <a:solidFill>
                  <a:srgbClr val="0070C0"/>
                </a:solidFill>
              </a:rPr>
              <a:t>Що ще для розвитку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11" name="Объект 5"/>
          <p:cNvSpPr>
            <a:spLocks noGrp="1"/>
          </p:cNvSpPr>
          <p:nvPr>
            <p:ph sz="quarter" idx="4"/>
          </p:nvPr>
        </p:nvSpPr>
        <p:spPr>
          <a:xfrm>
            <a:off x="3403953" y="3571356"/>
            <a:ext cx="2906666" cy="365179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Навичка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сенсорного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слух, смак, нюх,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(форму,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https://www.youtube.com/watch?v=dop2o3AxWBY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5"/>
          <p:cNvSpPr>
            <a:spLocks noGrp="1"/>
          </p:cNvSpPr>
          <p:nvPr>
            <p:ph sz="quarter" idx="4"/>
          </p:nvPr>
        </p:nvSpPr>
        <p:spPr>
          <a:xfrm>
            <a:off x="6236466" y="2370725"/>
            <a:ext cx="2906666" cy="365179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креативності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потенціалом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розсуд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намірів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й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https://www.youtube.com/watch?v=gBf07FTOpew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5"/>
          <p:cNvSpPr>
            <a:spLocks noGrp="1"/>
          </p:cNvSpPr>
          <p:nvPr>
            <p:ph sz="quarter" idx="4"/>
          </p:nvPr>
        </p:nvSpPr>
        <p:spPr>
          <a:xfrm>
            <a:off x="9173482" y="3163164"/>
            <a:ext cx="2713718" cy="365179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емоційної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як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https://www.youtube.com/watch?v=6nNVtFTDW8I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022" y="209006"/>
            <a:ext cx="7876904" cy="1489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саморегуляції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://www.youtube.com/watch?v=lJbR8-ZDJAI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92627" y="5088108"/>
            <a:ext cx="10049692" cy="1258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№10. </a:t>
            </a:r>
            <a:r>
              <a:rPr lang="ru-RU" sz="6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</a:t>
            </a:r>
            <a: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задовольняти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обслуговувати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https://www.youtube.com/watch?v=FyEhEmHD2Pg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6021" y="1180012"/>
            <a:ext cx="9483635" cy="936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№6. </a:t>
            </a:r>
            <a:r>
              <a:rPr lang="ru-RU" sz="6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думку.</a:t>
            </a:r>
            <a:r>
              <a:rPr lang="uk-UA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https://www.youtube.com/watch?v=D7dQMha2c3s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92627" y="1997055"/>
            <a:ext cx="10781211" cy="1632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самоідентифікації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(«я»,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слова,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самоідентифікації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https://www.youtube.com/watch?v=oEuNpsZ4MEY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57497" y="2985972"/>
            <a:ext cx="10868296" cy="1654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разом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гратися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обмінюватися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іграшками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позитивно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самому,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https://www.youtube.com/watch?v=rFTjiK8_lxs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92627" y="4064808"/>
            <a:ext cx="11129554" cy="190064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№9.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грамотності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https://www.youtube.com/watch?v=6JYLENzTWk8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74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119" y="5565338"/>
            <a:ext cx="1110996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№16.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незнайомими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https://www.youtube.com/watch?v=BzSoecpXm9w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0118" y="4365010"/>
            <a:ext cx="1094014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способу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дбати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спортом,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способу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https://www.youtube.com/watch?v=Eq5uzZDTzR4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3790" y="3589887"/>
            <a:ext cx="109401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№14.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грамотності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https://www.youtube.com/watch?v=L_OLFtYGVh0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14400" y="2416003"/>
            <a:ext cx="11155679" cy="1240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№13. </a:t>
            </a:r>
            <a:r>
              <a:rPr lang="ru-RU" sz="6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екосвідомості</a:t>
            </a:r>
            <a: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екосвідомості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дбайливого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https://www.youtube.com/watch?v=6E9IDY6pPjM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43790" y="1299191"/>
            <a:ext cx="10757264" cy="1701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№12. </a:t>
            </a:r>
            <a:r>
              <a:rPr lang="ru-RU" sz="4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9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en-US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логіко-математичних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рахувати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оперувати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числами, 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просторових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часу.</a:t>
            </a:r>
            <a:r>
              <a:rPr lang="en-US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https://www.youtube.com/watch?v=tV_dHrDWsrE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 smtClean="0"/>
          </a:p>
          <a:p>
            <a:endParaRPr lang="en-US" sz="40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73182" y="247069"/>
            <a:ext cx="10755632" cy="1579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№11.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</a:t>
            </a: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свята,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як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розмаїття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поза межами </a:t>
            </a:r>
            <a:r>
              <a:rPr lang="ru-RU" sz="3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https://www.youtube.com/watch?v=3DIWPZ8DjMI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3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523190" cy="11966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садочок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НУМО -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505" y="627412"/>
            <a:ext cx="7210698" cy="1532330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 1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Знайомимось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весною,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робимо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дихальні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слухаємо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казочку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www.youtube.com/watch?v=t6iN1uGYeV8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1600" dirty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89967" y="1741336"/>
            <a:ext cx="4127862" cy="41641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дошкільнят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тижнями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тижнів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 25.</a:t>
            </a:r>
            <a:endParaRPr lang="en-US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9" y="331485"/>
            <a:ext cx="1962322" cy="1103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2921" y="196029"/>
            <a:ext cx="1455848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1-й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тиждень</a:t>
            </a:r>
            <a:endParaRPr lang="en-US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01751" y="1810362"/>
            <a:ext cx="7210698" cy="153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ВИПУСК </a:t>
            </a:r>
            <a:r>
              <a:rPr lang="ru-RU" sz="16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Вивчаємо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космос,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робимо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зарядку,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читаємо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https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://www.youtube.com/watch?v=mJN5X8PKcwo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13" y="1906159"/>
            <a:ext cx="1908518" cy="1073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72505" y="3044654"/>
            <a:ext cx="7210698" cy="1532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 3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Знайомимося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абеткою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вивчаємо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співаємо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танцюємо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https://www.youtube.com/watch?v=S9EKJzmlfLc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23" y="3378028"/>
            <a:ext cx="1900504" cy="1069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67766" y="422760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 4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рухаємося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ставимо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https://www.youtube.com/watch?v=dGNu0iQbpuI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04" y="4757160"/>
            <a:ext cx="1580051" cy="888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38424" y="5426560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 5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мімічну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зарядку,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експериментуємо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скоромовки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://www.youtube.com/watch?v=mhl_yMf3Sck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 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50" y="5788581"/>
            <a:ext cx="1591102" cy="894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6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5463" y="0"/>
            <a:ext cx="4206239" cy="1196671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ЗДОРОВ'Я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95942"/>
            <a:ext cx="7302138" cy="4963886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sz="6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ЗАЙЧИК-РЯТІВНИК ІЗ ПЛАНЕТИ ПРАННЯ ОДЯГУ</a:t>
            </a:r>
            <a:endParaRPr lang="en-US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Зайчик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Прання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забувають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брудні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прати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прасувати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youtu.be/2-mSJ8GtvDE</a:t>
            </a:r>
            <a:endParaRPr lang="uk-UA" sz="6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6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ПОРОСЯТКО-РЯТІВНИК ІЗ ПЛАНЕТИ ВМИВАННЯ</a:t>
            </a:r>
            <a:endParaRPr lang="en-US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Поросятко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Вмивання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небезпечними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мікроби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накопичуються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обличчі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волоссі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youtu.be/55LFTaVjcQM</a:t>
            </a:r>
            <a:endParaRPr lang="uk-UA" sz="6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6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МИШЕНЯТКО-РЯТІВНИК ІЗ ПЛАНЕТИ МИТТЯ ПОСУДУ</a:t>
            </a:r>
            <a:endParaRPr lang="en-US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Мишенятко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Миття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Посуду.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навчає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однопланетян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посудом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youtu.be/ycVsY69Ug_k</a:t>
            </a:r>
            <a:endParaRPr lang="uk-UA" sz="6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4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37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85462" y="1022879"/>
            <a:ext cx="4206239" cy="4659464"/>
          </a:xfrm>
        </p:spPr>
        <p:txBody>
          <a:bodyPr>
            <a:normAutofit/>
          </a:bodyPr>
          <a:lstStyle/>
          <a:p>
            <a:pPr algn="ctr" fontAlgn="base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анімаційні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мультфільми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малюкам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засвоїти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мультфільми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правильно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поводитися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вибухонебезпечними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неприємностей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1" b="11008"/>
          <a:stretch/>
        </p:blipFill>
        <p:spPr>
          <a:xfrm>
            <a:off x="7459178" y="3934857"/>
            <a:ext cx="2817376" cy="164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 b="11553"/>
          <a:stretch/>
        </p:blipFill>
        <p:spPr>
          <a:xfrm>
            <a:off x="9485775" y="5264332"/>
            <a:ext cx="2706225" cy="159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1255" y="3891996"/>
            <a:ext cx="71979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БЕЗПЕЧНІ КАНІКУЛИ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Захопливі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хлопчика Сашка та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кота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знанням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мінної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уникають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пасток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підступних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</a:t>
            </a:r>
            <a:r>
              <a:rPr lang="ru-RU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https://www.youtube.com/watch?v=A4PrtPUf22o</a:t>
            </a:r>
            <a:endParaRPr lang="uk-UA" alt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1254" y="5159828"/>
            <a:ext cx="7323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ПОВІТРЯНИЙ ЗМІЙ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Мультфільм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захопливі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хлопчика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Сашка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кота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знанням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мінної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уникають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пасток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підступних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en-US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://youtu.be/V5JZWI8TrEY</a:t>
            </a:r>
            <a:endParaRPr lang="uk-UA" alt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1243</TotalTime>
  <Words>1263</Words>
  <Application>Microsoft Office PowerPoint</Application>
  <PresentationFormat>Широкоэкранный</PresentationFormat>
  <Paragraphs>172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Gill Sans MT</vt:lpstr>
      <vt:lpstr>Impact</vt:lpstr>
      <vt:lpstr>Times New Roman</vt:lpstr>
      <vt:lpstr>Wingdings 2</vt:lpstr>
      <vt:lpstr>Badge</vt:lpstr>
      <vt:lpstr> Платформа розвитку дошкільників НУМО – помічник у спілкуванні для батьків і вихователів</vt:lpstr>
      <vt:lpstr>Презентация PowerPoint</vt:lpstr>
      <vt:lpstr>Розвиток якісної та доступної дошкільної освіти є дуже важливим. Особливо актуально це в контексті Нової української школи: дошкілля має бути синхронізоване з реформою НУШ і максимально готувати дітей до школи та життя. Батьки також повинні розуміти, що вони впливають на розвиток дітей у цей період. </vt:lpstr>
      <vt:lpstr>Презентация PowerPoint</vt:lpstr>
      <vt:lpstr>Що ще для розвитку</vt:lpstr>
      <vt:lpstr>Презентация PowerPoint</vt:lpstr>
      <vt:lpstr>Презентация PowerPoint</vt:lpstr>
      <vt:lpstr>Дитячий садочок онлайн НУМО -  </vt:lpstr>
      <vt:lpstr>ДЛЯ ЗДОРОВ'Я  ТА БЕЗПЕКИ </vt:lpstr>
      <vt:lpstr>«ВУЛИЦЯ СЕЗАМ» </vt:lpstr>
      <vt:lpstr>Для батьків та опікунів</vt:lpstr>
      <vt:lpstr>Для вихователів  </vt:lpstr>
      <vt:lpstr>Бібліотека корисних матеріалів</vt:lpstr>
      <vt:lpstr>НУМО! бот</vt:lpstr>
      <vt:lpstr> </vt:lpstr>
      <vt:lpstr> </vt:lpstr>
      <vt:lpstr> </vt:lpstr>
      <vt:lpstr>Дякуємо 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Платформа розвитку дошкільників НУМО – помічник у спілкуванні для батьків і вихователів</dc:title>
  <dc:creator>Admin</dc:creator>
  <cp:lastModifiedBy>Admin</cp:lastModifiedBy>
  <cp:revision>60</cp:revision>
  <dcterms:created xsi:type="dcterms:W3CDTF">2023-04-04T10:01:17Z</dcterms:created>
  <dcterms:modified xsi:type="dcterms:W3CDTF">2023-04-11T12:08:46Z</dcterms:modified>
</cp:coreProperties>
</file>