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78" r:id="rId5"/>
    <p:sldId id="306" r:id="rId6"/>
    <p:sldId id="305" r:id="rId7"/>
    <p:sldId id="307" r:id="rId8"/>
    <p:sldId id="303" r:id="rId9"/>
    <p:sldId id="283" r:id="rId10"/>
    <p:sldId id="304" r:id="rId11"/>
    <p:sldId id="256" r:id="rId12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0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FB35-A469-4DFA-BCEC-FFC28E69C62C}" type="datetimeFigureOut">
              <a:rPr lang="uk-UA" smtClean="0"/>
              <a:t>28.04.2023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2E8E-CCCD-436B-8E41-DFF82F4348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26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FB35-A469-4DFA-BCEC-FFC28E69C62C}" type="datetimeFigureOut">
              <a:rPr lang="uk-UA" smtClean="0"/>
              <a:t>28.04.2023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2E8E-CCCD-436B-8E41-DFF82F4348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FB35-A469-4DFA-BCEC-FFC28E69C62C}" type="datetimeFigureOut">
              <a:rPr lang="uk-UA" smtClean="0"/>
              <a:t>28.04.2023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2E8E-CCCD-436B-8E41-DFF82F4348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310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397F1-F13F-4A40-9DD1-8723BF38345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3532D-9457-4A73-A6A5-0E4FB2FC0E6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E949D-8C70-4E67-8E52-A2E50AF770A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E206-B276-4F55-AF2D-F3B9F934DFE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85A86-C502-422A-961B-68FDD1584E2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0277D-0A55-46D3-A7B7-69300796BFF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1BC2-A86A-4C7E-ADC0-C7285EC066B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22E0-E329-4F53-BA34-C8F2206C664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FB35-A469-4DFA-BCEC-FFC28E69C62C}" type="datetimeFigureOut">
              <a:rPr lang="uk-UA" smtClean="0"/>
              <a:t>28.04.2023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2E8E-CCCD-436B-8E41-DFF82F4348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432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13929-58B1-4E17-BF72-7F638C12D4C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7C478-F8C1-4F60-8C2B-8BCD04B363F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8FCDE-1751-4B75-A7F3-484A916D65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3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FB35-A469-4DFA-BCEC-FFC28E69C62C}" type="datetimeFigureOut">
              <a:rPr lang="uk-UA" smtClean="0"/>
              <a:t>28.04.2023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2E8E-CCCD-436B-8E41-DFF82F4348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090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FB35-A469-4DFA-BCEC-FFC28E69C62C}" type="datetimeFigureOut">
              <a:rPr lang="uk-UA" smtClean="0"/>
              <a:t>28.04.2023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2E8E-CCCD-436B-8E41-DFF82F4348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1629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5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FB35-A469-4DFA-BCEC-FFC28E69C62C}" type="datetimeFigureOut">
              <a:rPr lang="uk-UA" smtClean="0"/>
              <a:t>28.04.2023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2E8E-CCCD-436B-8E41-DFF82F4348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723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FB35-A469-4DFA-BCEC-FFC28E69C62C}" type="datetimeFigureOut">
              <a:rPr lang="uk-UA" smtClean="0"/>
              <a:t>28.04.2023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2E8E-CCCD-436B-8E41-DFF82F4348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82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FB35-A469-4DFA-BCEC-FFC28E69C62C}" type="datetimeFigureOut">
              <a:rPr lang="uk-UA" smtClean="0"/>
              <a:t>28.04.2023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2E8E-CCCD-436B-8E41-DFF82F4348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910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FB35-A469-4DFA-BCEC-FFC28E69C62C}" type="datetimeFigureOut">
              <a:rPr lang="uk-UA" smtClean="0"/>
              <a:t>28.04.2023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2E8E-CCCD-436B-8E41-DFF82F4348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947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FB35-A469-4DFA-BCEC-FFC28E69C62C}" type="datetimeFigureOut">
              <a:rPr lang="uk-UA" smtClean="0"/>
              <a:t>28.04.2023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2E8E-CCCD-436B-8E41-DFF82F4348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266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FB35-A469-4DFA-BCEC-FFC28E69C62C}" type="datetimeFigureOut">
              <a:rPr lang="uk-UA" smtClean="0"/>
              <a:t>28.04.2023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2E8E-CCCD-436B-8E41-DFF82F4348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47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E8339B-DA16-4F6B-9A45-0AA740E95E5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2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5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914399" y="443620"/>
            <a:ext cx="10160558" cy="4590107"/>
          </a:xfrm>
          <a:prstGeom prst="ribbon">
            <a:avLst>
              <a:gd name="adj1" fmla="val 10598"/>
              <a:gd name="adj2" fmla="val 64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81061" y="1340769"/>
            <a:ext cx="775148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uk-UA" sz="2800" b="1" dirty="0" smtClean="0">
                <a:solidFill>
                  <a:srgbClr val="000000"/>
                </a:solidFill>
              </a:rPr>
              <a:t>Формування позитивної мотивації на уроках математики засобами інноваційних форм і методів навчання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».</a:t>
            </a:r>
            <a:endParaRPr lang="uk-UA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Трохимчук</a:t>
            </a:r>
            <a:r>
              <a:rPr lang="uk-UA" dirty="0" smtClean="0"/>
              <a:t> Роман Сергійович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Кваліфікаційна категорія «спеціаліст першої категорії».</a:t>
            </a:r>
          </a:p>
          <a:p>
            <a:r>
              <a:rPr lang="uk-UA" dirty="0" smtClean="0"/>
              <a:t>У ліцеї працює з 2009 року.</a:t>
            </a:r>
          </a:p>
          <a:p>
            <a:r>
              <a:rPr lang="uk-UA" dirty="0" smtClean="0"/>
              <a:t>Стаж роботи: 10 років.</a:t>
            </a:r>
            <a:endParaRPr lang="ru-RU" dirty="0"/>
          </a:p>
        </p:txBody>
      </p:sp>
      <p:pic>
        <p:nvPicPr>
          <p:cNvPr id="1026" name="Picture 2" descr="C:\Users\user\Desktop\зображення_viber_2023-04-24_10-35-58-5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5" y="1551709"/>
            <a:ext cx="3477490" cy="45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Нестерчук</a:t>
            </a:r>
            <a:r>
              <a:rPr lang="uk-UA" dirty="0" smtClean="0"/>
              <a:t> Ірина Іванівна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97600" y="1977082"/>
            <a:ext cx="5318897" cy="2903838"/>
          </a:xfrm>
        </p:spPr>
        <p:txBody>
          <a:bodyPr/>
          <a:lstStyle/>
          <a:p>
            <a:r>
              <a:rPr lang="uk-UA" dirty="0" smtClean="0"/>
              <a:t>Кваліфікаційна категорія «спеціаліст».</a:t>
            </a:r>
          </a:p>
          <a:p>
            <a:r>
              <a:rPr lang="uk-UA" dirty="0" smtClean="0"/>
              <a:t>Працює у навчальному закладі з 2014 року.</a:t>
            </a:r>
          </a:p>
          <a:p>
            <a:r>
              <a:rPr lang="uk-UA" dirty="0" smtClean="0"/>
              <a:t>Стаж роботи </a:t>
            </a:r>
            <a:r>
              <a:rPr lang="uk-UA" dirty="0"/>
              <a:t>8</a:t>
            </a:r>
            <a:r>
              <a:rPr lang="uk-UA" dirty="0" smtClean="0"/>
              <a:t> років.</a:t>
            </a:r>
            <a:endParaRPr lang="ru-RU" dirty="0"/>
          </a:p>
        </p:txBody>
      </p:sp>
      <p:pic>
        <p:nvPicPr>
          <p:cNvPr id="1026" name="Picture 2" descr="C:\Users\user\Desktop\зображення_viber_2023-04-10_15-09-46-4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83944"/>
            <a:ext cx="5408140" cy="44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Ничипорчук</a:t>
            </a:r>
            <a:r>
              <a:rPr lang="uk-UA" dirty="0" smtClean="0"/>
              <a:t> Ірина Анатоліївна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Кваліфікаційна категорія «спеціаліст першої категорії».</a:t>
            </a:r>
          </a:p>
          <a:p>
            <a:r>
              <a:rPr lang="uk-UA" dirty="0" smtClean="0"/>
              <a:t>В навчальному закладі працює з 2013 року.</a:t>
            </a:r>
          </a:p>
          <a:p>
            <a:r>
              <a:rPr lang="uk-UA" dirty="0" smtClean="0"/>
              <a:t>Стаж роботи 11 років.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70" y="1417638"/>
            <a:ext cx="3620606" cy="45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68" y="1421027"/>
            <a:ext cx="8427308" cy="4497858"/>
          </a:xfrm>
        </p:spPr>
        <p:txBody>
          <a:bodyPr>
            <a:normAutofit/>
          </a:bodyPr>
          <a:lstStyle/>
          <a:p>
            <a:r>
              <a:rPr lang="uk-UA" alt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Національна доктрина ставить перед учителем завдання створити дитині умови для її максимального самовизначення і саморозвитку</a:t>
            </a:r>
            <a:br>
              <a:rPr lang="uk-UA" alt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7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41111"/>
            <a:ext cx="93293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</a:pPr>
            <a:r>
              <a:rPr lang="uk-UA" altLang="ru-RU" sz="3200" b="1" i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/>
              </a:rPr>
              <a:t>Всупереч народному </a:t>
            </a:r>
            <a:r>
              <a:rPr lang="uk-UA" altLang="ru-RU" sz="3200" b="1" i="1" kern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/>
              </a:rPr>
              <a:t>прислів</a:t>
            </a:r>
            <a:r>
              <a:rPr lang="ru-RU" altLang="ru-RU" sz="3200" b="1" i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/>
              </a:rPr>
              <a:t>’</a:t>
            </a:r>
            <a:r>
              <a:rPr lang="uk-UA" altLang="ru-RU" sz="3200" b="1" i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/>
              </a:rPr>
              <a:t>ю </a:t>
            </a:r>
            <a:r>
              <a:rPr lang="uk-UA" altLang="ru-RU" sz="3200" b="1" i="1" kern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/>
              </a:rPr>
              <a:t>„Можна</a:t>
            </a:r>
            <a:r>
              <a:rPr lang="uk-UA" altLang="ru-RU" sz="3200" b="1" i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/>
              </a:rPr>
              <a:t> привести коня до води, але не  можна  змусити його напитися”, учитель повинен не тільки привести учня до джерела  знань, а й організувати  роботу так, щоб учень захотів сам узяти ці знання.</a:t>
            </a:r>
            <a:r>
              <a:rPr lang="ru-RU" altLang="ru-RU" sz="32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4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sz="4000" b="1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Шановні колеги! </a:t>
            </a:r>
            <a:r>
              <a:rPr lang="uk-UA" altLang="ru-RU" sz="4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/>
            </a:r>
            <a:br>
              <a:rPr lang="uk-UA" altLang="ru-RU" sz="4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altLang="ru-RU" dirty="0" smtClean="0"/>
              <a:t>    Підраховано</a:t>
            </a:r>
            <a:r>
              <a:rPr lang="uk-UA" altLang="ru-RU" dirty="0"/>
              <a:t>, що  за час своєї професійної діяльності учитель дає ( в середньому ) більше 25 тисяч уроків. Ці уроки повинні бути добре  підготовлені, повинні сприяти розвитку учнів, виховувати потребу і здатність до навчання упродовж всього життя.</a:t>
            </a:r>
            <a:r>
              <a:rPr lang="ru-RU" altLang="ru-RU" dirty="0"/>
              <a:t> </a:t>
            </a:r>
            <a:endParaRPr lang="uk-UA" altLang="ru-RU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altLang="ru-RU" dirty="0"/>
              <a:t>Крім того, кожен урок  повинен в той же час приносити успіх учителю, доставляти йому почуття радості, задоволення своєю професією.</a:t>
            </a:r>
            <a:r>
              <a:rPr lang="ru-RU" altLang="ru-RU" dirty="0"/>
              <a:t> </a:t>
            </a:r>
            <a:endParaRPr lang="uk-UA" altLang="ru-RU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altLang="ru-RU" dirty="0"/>
              <a:t>		Для  вчителя кожен урок  - це важка робота, яка потребує 45 хвилин концентрації уваги і великого напруження.</a:t>
            </a:r>
            <a:r>
              <a:rPr lang="ru-RU" altLang="ru-RU" dirty="0"/>
              <a:t> </a:t>
            </a:r>
            <a:endParaRPr lang="uk-UA" altLang="ru-RU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altLang="ru-RU" dirty="0"/>
              <a:t>		</a:t>
            </a:r>
            <a:r>
              <a:rPr lang="uk-UA" altLang="ru-RU" dirty="0">
                <a:solidFill>
                  <a:srgbClr val="FFFF99"/>
                </a:solidFill>
              </a:rPr>
              <a:t>Тому ми вам всім зичимо здоров</a:t>
            </a:r>
            <a:r>
              <a:rPr lang="ru-RU" altLang="ru-RU" dirty="0">
                <a:solidFill>
                  <a:srgbClr val="FFFF99"/>
                </a:solidFill>
              </a:rPr>
              <a:t>’</a:t>
            </a:r>
            <a:r>
              <a:rPr lang="uk-UA" altLang="ru-RU" dirty="0">
                <a:solidFill>
                  <a:srgbClr val="FFFF99"/>
                </a:solidFill>
              </a:rPr>
              <a:t>я, терпіння, здатності до постійного вдосконалення, професійного зростання. </a:t>
            </a:r>
            <a:endParaRPr lang="ru-RU" altLang="ru-RU" dirty="0">
              <a:solidFill>
                <a:srgbClr val="FFFF99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5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97" y="-516947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415646">
            <a:off x="3034449" y="1049266"/>
            <a:ext cx="7105134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те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любити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ладу приводить.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131</Words>
  <Application>Microsoft Office PowerPoint</Application>
  <PresentationFormat>Произвольный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 Office</vt:lpstr>
      <vt:lpstr>Оформление по умолчанию</vt:lpstr>
      <vt:lpstr>1_Тема Office</vt:lpstr>
      <vt:lpstr>2_Тема Office</vt:lpstr>
      <vt:lpstr>Презентация PowerPoint</vt:lpstr>
      <vt:lpstr>Трохимчук Роман Сергійович</vt:lpstr>
      <vt:lpstr>Нестерчук Ірина Іванівна</vt:lpstr>
      <vt:lpstr>Ничипорчук Ірина Анатоліївна</vt:lpstr>
      <vt:lpstr>Національна доктрина ставить перед учителем завдання створити дитині умови для її максимального самовизначення і саморозвитку </vt:lpstr>
      <vt:lpstr>Презентация PowerPoint</vt:lpstr>
      <vt:lpstr>Шановні колеги!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Федькович Г.Д.</dc:creator>
  <cp:lastModifiedBy>TPCUser</cp:lastModifiedBy>
  <cp:revision>21</cp:revision>
  <cp:lastPrinted>2023-04-27T18:51:49Z</cp:lastPrinted>
  <dcterms:created xsi:type="dcterms:W3CDTF">2022-11-19T17:08:04Z</dcterms:created>
  <dcterms:modified xsi:type="dcterms:W3CDTF">2023-04-28T12:38:18Z</dcterms:modified>
</cp:coreProperties>
</file>