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9" r:id="rId5"/>
    <p:sldId id="268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780108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tx1"/>
                </a:solidFill>
                <a:latin typeface="Bahnschrift" pitchFamily="34" charset="0"/>
              </a:rPr>
              <a:t>Ефективні форми та методи роботи з учнями з ООП на уроках англійської мови</a:t>
            </a:r>
          </a:p>
        </p:txBody>
      </p:sp>
    </p:spTree>
    <p:extLst>
      <p:ext uri="{BB962C8B-B14F-4D97-AF65-F5344CB8AC3E}">
        <p14:creationId xmlns:p14="http://schemas.microsoft.com/office/powerpoint/2010/main" val="42366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268760"/>
            <a:ext cx="5184576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лексики з будь –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теми.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якої-небудь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лексичної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приладдя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креслить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квадрат,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ділить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 9 маленьких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у кожному 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кладе картинку 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учневі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голосно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списку,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викреслюючи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прочитані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викреслюють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є 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квадратах. У кого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закреслені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слова по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вертикалі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горизонталі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той говорить: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Bingo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!». </a:t>
            </a: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Гра</a:t>
            </a:r>
            <a:r>
              <a:rPr lang="ru-RU" i="1" dirty="0"/>
              <a:t> «</a:t>
            </a:r>
            <a:r>
              <a:rPr lang="ru-RU" i="1" dirty="0" err="1"/>
              <a:t>Лексичне</a:t>
            </a:r>
            <a:r>
              <a:rPr lang="ru-RU" i="1" dirty="0"/>
              <a:t> лото «</a:t>
            </a:r>
            <a:r>
              <a:rPr lang="ru-RU" i="1" dirty="0" err="1"/>
              <a:t>Bingo</a:t>
            </a:r>
            <a:r>
              <a:rPr lang="ru-RU" i="1" dirty="0"/>
              <a:t>!»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 descr="hello_html_m963e9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980728"/>
            <a:ext cx="2495550" cy="30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2699" t="8264" r="10485" b="14600"/>
          <a:stretch/>
        </p:blipFill>
        <p:spPr bwMode="auto">
          <a:xfrm>
            <a:off x="5436096" y="4138258"/>
            <a:ext cx="3613398" cy="2450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6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4896543" cy="4392488"/>
          </a:xfrm>
        </p:spPr>
        <p:txBody>
          <a:bodyPr>
            <a:normAutofit fontScale="92500"/>
          </a:bodyPr>
          <a:lstStyle/>
          <a:p>
            <a:r>
              <a:rPr lang="ru-RU" dirty="0"/>
              <a:t>Мета: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 та </a:t>
            </a:r>
            <a:r>
              <a:rPr lang="ru-RU" dirty="0" err="1"/>
              <a:t>порядкових</a:t>
            </a:r>
            <a:r>
              <a:rPr lang="ru-RU" dirty="0"/>
              <a:t> </a:t>
            </a:r>
            <a:r>
              <a:rPr lang="ru-RU" dirty="0" err="1"/>
              <a:t>числівників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 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«</a:t>
            </a:r>
            <a:r>
              <a:rPr lang="ru-RU" dirty="0" err="1"/>
              <a:t>заборонений</a:t>
            </a:r>
            <a:r>
              <a:rPr lang="ru-RU" dirty="0"/>
              <a:t>» </a:t>
            </a:r>
            <a:r>
              <a:rPr lang="ru-RU" dirty="0" err="1"/>
              <a:t>числівник</a:t>
            </a:r>
            <a:r>
              <a:rPr lang="ru-RU" dirty="0"/>
              <a:t> –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вимовляти</a:t>
            </a:r>
            <a:r>
              <a:rPr lang="ru-RU" dirty="0"/>
              <a:t>. </a:t>
            </a:r>
            <a:r>
              <a:rPr lang="ru-RU" dirty="0" err="1"/>
              <a:t>Учні</a:t>
            </a:r>
            <a:r>
              <a:rPr lang="ru-RU" dirty="0"/>
              <a:t> хором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 </a:t>
            </a:r>
            <a:r>
              <a:rPr lang="ru-RU" dirty="0" err="1"/>
              <a:t>рахують</a:t>
            </a:r>
            <a:r>
              <a:rPr lang="ru-RU" dirty="0"/>
              <a:t>, </a:t>
            </a:r>
            <a:r>
              <a:rPr lang="ru-RU" dirty="0" err="1"/>
              <a:t>називаючи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порядкові</a:t>
            </a:r>
            <a:r>
              <a:rPr lang="ru-RU" dirty="0"/>
              <a:t> </a:t>
            </a:r>
            <a:r>
              <a:rPr lang="ru-RU" dirty="0" err="1"/>
              <a:t>числівники</a:t>
            </a:r>
            <a:r>
              <a:rPr lang="ru-RU" dirty="0"/>
              <a:t>.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помиляється</a:t>
            </a:r>
            <a:r>
              <a:rPr lang="ru-RU" dirty="0"/>
              <a:t> і </a:t>
            </a:r>
            <a:r>
              <a:rPr lang="ru-RU" dirty="0" err="1"/>
              <a:t>вимовляє</a:t>
            </a:r>
            <a:r>
              <a:rPr lang="ru-RU" dirty="0"/>
              <a:t> «</a:t>
            </a:r>
            <a:r>
              <a:rPr lang="ru-RU" dirty="0" err="1"/>
              <a:t>заборонений</a:t>
            </a:r>
            <a:r>
              <a:rPr lang="ru-RU" dirty="0"/>
              <a:t>» </a:t>
            </a:r>
            <a:r>
              <a:rPr lang="ru-RU" dirty="0" err="1"/>
              <a:t>числівник</a:t>
            </a:r>
            <a:r>
              <a:rPr lang="ru-RU" dirty="0"/>
              <a:t>, приносить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штрафне</a:t>
            </a:r>
            <a:r>
              <a:rPr lang="ru-RU" dirty="0"/>
              <a:t> очко. </a:t>
            </a:r>
            <a:r>
              <a:rPr lang="ru-RU" dirty="0" err="1"/>
              <a:t>Виграє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штрафних</a:t>
            </a:r>
            <a:r>
              <a:rPr lang="ru-RU" dirty="0"/>
              <a:t> </a:t>
            </a:r>
            <a:r>
              <a:rPr lang="ru-RU" dirty="0" err="1"/>
              <a:t>очок</a:t>
            </a:r>
            <a:r>
              <a:rPr lang="ru-RU" dirty="0"/>
              <a:t>. 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Гра</a:t>
            </a:r>
            <a:r>
              <a:rPr lang="ru-RU" i="1" dirty="0"/>
              <a:t> «</a:t>
            </a:r>
            <a:r>
              <a:rPr lang="ru-RU" i="1" dirty="0" err="1"/>
              <a:t>Forbidden</a:t>
            </a:r>
            <a:r>
              <a:rPr lang="ru-RU" i="1" dirty="0"/>
              <a:t> </a:t>
            </a:r>
            <a:r>
              <a:rPr lang="ru-RU" i="1" dirty="0" err="1"/>
              <a:t>nu</a:t>
            </a:r>
            <a:r>
              <a:rPr lang="en-US" i="1" dirty="0" err="1"/>
              <a:t>mbers</a:t>
            </a:r>
            <a:r>
              <a:rPr lang="ru-RU" i="1" dirty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AutoShape 2" descr="Розробка для початкової школи. Кількісні числівники (англійська мова) |  Інші методичні матеріали. Англійська м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8345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РУХЛИВІ ІГРИ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Объект 3" descr="Комунікативні ігри на уроках англійської мови | Ольга Бут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9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4752528" cy="4896544"/>
          </a:xfrm>
        </p:spPr>
        <p:txBody>
          <a:bodyPr>
            <a:normAutofit fontScale="92500"/>
          </a:bodyPr>
          <a:lstStyle/>
          <a:p>
            <a:r>
              <a:rPr lang="ru-RU" dirty="0"/>
              <a:t>Мета: </a:t>
            </a:r>
            <a:r>
              <a:rPr lang="ru-RU" dirty="0" err="1"/>
              <a:t>вивчити</a:t>
            </a:r>
            <a:r>
              <a:rPr lang="ru-RU" dirty="0"/>
              <a:t> лексику з теми, </a:t>
            </a:r>
            <a:r>
              <a:rPr lang="ru-RU" dirty="0" err="1"/>
              <a:t>розвивати</a:t>
            </a:r>
            <a:r>
              <a:rPr lang="ru-RU" dirty="0"/>
              <a:t> моторику та </a:t>
            </a:r>
            <a:r>
              <a:rPr lang="ru-RU" dirty="0" err="1"/>
              <a:t>увагу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 err="1"/>
              <a:t>Обладнання</a:t>
            </a:r>
            <a:r>
              <a:rPr lang="ru-RU" dirty="0"/>
              <a:t>: </a:t>
            </a:r>
            <a:r>
              <a:rPr lang="ru-RU" dirty="0" err="1"/>
              <a:t>олівці</a:t>
            </a:r>
            <a:r>
              <a:rPr lang="ru-RU" dirty="0"/>
              <a:t>, </a:t>
            </a:r>
            <a:r>
              <a:rPr lang="ru-RU" dirty="0" err="1"/>
              <a:t>фломастери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: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по </a:t>
            </a:r>
            <a:r>
              <a:rPr lang="ru-RU" dirty="0" err="1"/>
              <a:t>інструкції</a:t>
            </a:r>
            <a:r>
              <a:rPr lang="ru-RU" dirty="0"/>
              <a:t> : а) </a:t>
            </a:r>
            <a:r>
              <a:rPr lang="ru-RU" dirty="0" err="1"/>
              <a:t>raise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hand</a:t>
            </a:r>
            <a:r>
              <a:rPr lang="ru-RU" dirty="0"/>
              <a:t> ( </a:t>
            </a:r>
            <a:r>
              <a:rPr lang="ru-RU" dirty="0" err="1"/>
              <a:t>підніми</a:t>
            </a:r>
            <a:r>
              <a:rPr lang="ru-RU" dirty="0"/>
              <a:t> руку),  направо (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), </a:t>
            </a:r>
            <a:r>
              <a:rPr lang="ru-RU" dirty="0" err="1"/>
              <a:t>наліво</a:t>
            </a:r>
            <a:r>
              <a:rPr lang="ru-RU" dirty="0"/>
              <a:t> (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left</a:t>
            </a:r>
            <a:r>
              <a:rPr lang="ru-RU" dirty="0"/>
              <a:t>),  б) </a:t>
            </a:r>
            <a:r>
              <a:rPr lang="ru-RU" dirty="0" err="1"/>
              <a:t>показати</a:t>
            </a:r>
            <a:r>
              <a:rPr lang="ru-RU" dirty="0"/>
              <a:t> на </a:t>
            </a:r>
            <a:r>
              <a:rPr lang="ru-RU" dirty="0" err="1"/>
              <a:t>вказаний</a:t>
            </a:r>
            <a:r>
              <a:rPr lang="ru-RU" dirty="0"/>
              <a:t> предмет ( </a:t>
            </a:r>
            <a:r>
              <a:rPr lang="ru-RU" dirty="0" err="1"/>
              <a:t>window</a:t>
            </a:r>
            <a:r>
              <a:rPr lang="ru-RU" dirty="0"/>
              <a:t>, </a:t>
            </a:r>
            <a:r>
              <a:rPr lang="ru-RU" dirty="0" err="1"/>
              <a:t>chair</a:t>
            </a:r>
            <a:r>
              <a:rPr lang="ru-RU" dirty="0"/>
              <a:t>, </a:t>
            </a:r>
            <a:r>
              <a:rPr lang="ru-RU" dirty="0" err="1"/>
              <a:t>table</a:t>
            </a:r>
            <a:r>
              <a:rPr lang="ru-RU" dirty="0"/>
              <a:t>, </a:t>
            </a:r>
            <a:r>
              <a:rPr lang="ru-RU" dirty="0" err="1"/>
              <a:t>picture</a:t>
            </a:r>
            <a:r>
              <a:rPr lang="ru-RU" dirty="0"/>
              <a:t>...),  в)  </a:t>
            </a:r>
            <a:r>
              <a:rPr lang="ru-RU" dirty="0" err="1"/>
              <a:t>намалювати</a:t>
            </a:r>
            <a:r>
              <a:rPr lang="ru-RU" dirty="0"/>
              <a:t>  </a:t>
            </a:r>
            <a:r>
              <a:rPr lang="ru-RU" dirty="0" err="1"/>
              <a:t>олівцем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крейдою</a:t>
            </a:r>
            <a:r>
              <a:rPr lang="ru-RU" dirty="0"/>
              <a:t> </a:t>
            </a:r>
            <a:r>
              <a:rPr lang="ru-RU" dirty="0" err="1"/>
              <a:t>кружечок</a:t>
            </a:r>
            <a:r>
              <a:rPr lang="ru-RU" dirty="0"/>
              <a:t> «</a:t>
            </a:r>
            <a:r>
              <a:rPr lang="ru-RU" dirty="0" err="1"/>
              <a:t>зліва</a:t>
            </a:r>
            <a:r>
              <a:rPr lang="ru-RU" dirty="0"/>
              <a:t> «, «справа», « </a:t>
            </a:r>
            <a:r>
              <a:rPr lang="ru-RU" dirty="0" err="1"/>
              <a:t>зверху</a:t>
            </a:r>
            <a:r>
              <a:rPr lang="ru-RU" dirty="0"/>
              <a:t> « </a:t>
            </a:r>
            <a:r>
              <a:rPr lang="ru-RU" dirty="0" err="1"/>
              <a:t>знизу</a:t>
            </a:r>
            <a:r>
              <a:rPr lang="ru-RU" dirty="0"/>
              <a:t>». </a:t>
            </a:r>
            <a:r>
              <a:rPr lang="en-US" dirty="0"/>
              <a:t>Draw  a </a:t>
            </a:r>
            <a:r>
              <a:rPr lang="en-US" dirty="0" err="1"/>
              <a:t>circul</a:t>
            </a:r>
            <a:r>
              <a:rPr lang="en-US" dirty="0"/>
              <a:t> on the right/ on the left.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Гра</a:t>
            </a:r>
            <a:r>
              <a:rPr lang="ru-RU" i="1" dirty="0" smtClean="0"/>
              <a:t> </a:t>
            </a:r>
            <a:r>
              <a:rPr lang="ru-RU" i="1" dirty="0"/>
              <a:t>«</a:t>
            </a:r>
            <a:r>
              <a:rPr lang="ru-RU" i="1" dirty="0" err="1"/>
              <a:t>Show</a:t>
            </a:r>
            <a:r>
              <a:rPr lang="ru-RU" i="1" dirty="0"/>
              <a:t>  </a:t>
            </a:r>
            <a:r>
              <a:rPr lang="ru-RU" i="1" dirty="0" err="1"/>
              <a:t>me</a:t>
            </a:r>
            <a:r>
              <a:rPr lang="ru-RU" i="1" dirty="0"/>
              <a:t> ...»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170" name="Picture 2" descr="Ігри у навчанні іноземних 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6618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5328592" cy="50051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Мета: 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семантизації</a:t>
            </a:r>
            <a:r>
              <a:rPr lang="ru-RU" dirty="0"/>
              <a:t> лексики на слух,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      Учитель </a:t>
            </a:r>
            <a:r>
              <a:rPr lang="ru-RU" dirty="0" err="1"/>
              <a:t>називає</a:t>
            </a:r>
            <a:r>
              <a:rPr lang="ru-RU" dirty="0"/>
              <a:t> слова з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вивченої</a:t>
            </a:r>
            <a:r>
              <a:rPr lang="ru-RU" dirty="0"/>
              <a:t> теми.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плескають</a:t>
            </a:r>
            <a:r>
              <a:rPr lang="ru-RU" dirty="0"/>
              <a:t> в </a:t>
            </a:r>
            <a:r>
              <a:rPr lang="ru-RU" dirty="0" err="1"/>
              <a:t>долоні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кожного слова,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теми.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звучить</a:t>
            </a:r>
            <a:r>
              <a:rPr lang="ru-RU" dirty="0"/>
              <a:t> слово з </a:t>
            </a:r>
            <a:r>
              <a:rPr lang="ru-RU" dirty="0" err="1"/>
              <a:t>іншої</a:t>
            </a:r>
            <a:r>
              <a:rPr lang="ru-RU" dirty="0"/>
              <a:t> теми –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сидять</a:t>
            </a:r>
            <a:r>
              <a:rPr lang="ru-RU" dirty="0"/>
              <a:t> тихо. </a:t>
            </a:r>
            <a:r>
              <a:rPr lang="ru-RU" dirty="0" err="1"/>
              <a:t>Наприклад</a:t>
            </a:r>
            <a:r>
              <a:rPr lang="en-US" dirty="0"/>
              <a:t>:</a:t>
            </a:r>
            <a:endParaRPr lang="uk-UA" dirty="0"/>
          </a:p>
          <a:p>
            <a:r>
              <a:rPr lang="en-US" dirty="0"/>
              <a:t>             Grandmother, grandfather, uncle, teacher, sister, brother…</a:t>
            </a:r>
            <a:endParaRPr lang="uk-UA" dirty="0"/>
          </a:p>
          <a:p>
            <a:r>
              <a:rPr lang="en-US" dirty="0"/>
              <a:t>             Volleyball, basketball, hockey, tennis, grey bird, hide – and – seek…</a:t>
            </a:r>
            <a:endParaRPr lang="uk-UA" dirty="0"/>
          </a:p>
          <a:p>
            <a:r>
              <a:rPr lang="en-US" dirty="0"/>
              <a:t> 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Гра</a:t>
            </a:r>
            <a:r>
              <a:rPr lang="ru-RU" i="1" dirty="0"/>
              <a:t> </a:t>
            </a:r>
            <a:r>
              <a:rPr lang="en-US" i="1" dirty="0"/>
              <a:t>«</a:t>
            </a:r>
            <a:r>
              <a:rPr lang="ru-RU" i="1" dirty="0"/>
              <a:t>С</a:t>
            </a:r>
            <a:r>
              <a:rPr lang="en-US" i="1" dirty="0"/>
              <a:t>lap your hands»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5356"/>
            <a:ext cx="3677929" cy="205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32328"/>
            <a:ext cx="4392487" cy="5040560"/>
          </a:xfrm>
        </p:spPr>
        <p:txBody>
          <a:bodyPr>
            <a:normAutofit/>
          </a:bodyPr>
          <a:lstStyle/>
          <a:p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у коло.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</a:t>
            </a:r>
            <a:r>
              <a:rPr lang="ru-RU" dirty="0" err="1"/>
              <a:t>кидає</a:t>
            </a:r>
            <a:r>
              <a:rPr lang="ru-RU" dirty="0"/>
              <a:t> </a:t>
            </a:r>
            <a:r>
              <a:rPr lang="ru-RU" dirty="0" err="1"/>
              <a:t>м’яча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і </a:t>
            </a:r>
            <a:r>
              <a:rPr lang="ru-RU" dirty="0" err="1"/>
              <a:t>вимовляє</a:t>
            </a:r>
            <a:r>
              <a:rPr lang="ru-RU" dirty="0"/>
              <a:t> звук, </a:t>
            </a:r>
            <a:r>
              <a:rPr lang="ru-RU" dirty="0" err="1"/>
              <a:t>наприклад</a:t>
            </a:r>
            <a:r>
              <a:rPr lang="ru-RU" dirty="0"/>
              <a:t>, [p]. </a:t>
            </a:r>
            <a:r>
              <a:rPr lang="ru-RU" dirty="0" err="1"/>
              <a:t>Гравець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піймав</a:t>
            </a:r>
            <a:r>
              <a:rPr lang="ru-RU" dirty="0"/>
              <a:t> </a:t>
            </a:r>
            <a:r>
              <a:rPr lang="ru-RU" dirty="0" err="1"/>
              <a:t>м’яча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слово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звуком, </a:t>
            </a:r>
            <a:r>
              <a:rPr lang="ru-RU" dirty="0" err="1"/>
              <a:t>наприклад</a:t>
            </a:r>
            <a:r>
              <a:rPr lang="ru-RU" dirty="0"/>
              <a:t>, </a:t>
            </a:r>
            <a:r>
              <a:rPr lang="ru-RU" dirty="0" err="1"/>
              <a:t>pet</a:t>
            </a:r>
            <a:r>
              <a:rPr lang="ru-RU" dirty="0"/>
              <a:t>. </a:t>
            </a:r>
            <a:r>
              <a:rPr lang="ru-RU" dirty="0" err="1"/>
              <a:t>Продовжуючи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звук і </a:t>
            </a:r>
            <a:r>
              <a:rPr lang="ru-RU" dirty="0" err="1"/>
              <a:t>кидає</a:t>
            </a:r>
            <a:r>
              <a:rPr lang="ru-RU" dirty="0"/>
              <a:t> </a:t>
            </a:r>
            <a:r>
              <a:rPr lang="ru-RU" dirty="0" err="1"/>
              <a:t>м’яча</a:t>
            </a:r>
            <a:r>
              <a:rPr lang="ru-RU" dirty="0"/>
              <a:t> </a:t>
            </a:r>
            <a:r>
              <a:rPr lang="ru-RU" dirty="0" err="1"/>
              <a:t>сусідові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Гра</a:t>
            </a:r>
            <a:r>
              <a:rPr lang="ru-RU" i="1" dirty="0"/>
              <a:t> «</a:t>
            </a:r>
            <a:r>
              <a:rPr lang="ru-RU" i="1" dirty="0" err="1"/>
              <a:t>Name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word</a:t>
            </a:r>
            <a:r>
              <a:rPr lang="ru-RU" i="1" dirty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2695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764704"/>
            <a:ext cx="5184575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потребами повинен бути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зацікавити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нами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поставлені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безумовно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зацікавить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уроку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емоційності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вмотивованості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проблемами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іноземну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активно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себе перегляд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обізнаним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відмінностей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кагорії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психологом, батьками,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усвідомлювати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8194" name="Picture 2" descr="17 найкращих веселих ігор для уроків у 2023 році (всі класи!) - Aha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4198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5904655" cy="554461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рівного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доступу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потребами.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очевидно,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обмеженими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, тому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актуальне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Перед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, але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соціалізувати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адаптуватися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соціумі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загальнокультурний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особистісний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лог учителя англійської мови Лощиць Ю.В.: Ігрові елементи на уроках  англійської мо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26" y="3140968"/>
            <a:ext cx="2677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rmAutofit fontScale="32500" lnSpcReduction="20000"/>
          </a:bodyPr>
          <a:lstStyle/>
          <a:p>
            <a:r>
              <a:rPr lang="uk-UA" sz="7400" dirty="0">
                <a:latin typeface="Times New Roman" pitchFamily="18" charset="0"/>
                <a:cs typeface="Times New Roman" pitchFamily="18" charset="0"/>
              </a:rPr>
              <a:t>Учитель, який </a:t>
            </a:r>
            <a:r>
              <a:rPr lang="uk-UA" sz="7400" dirty="0" smtClean="0">
                <a:latin typeface="Times New Roman" pitchFamily="18" charset="0"/>
                <a:cs typeface="Times New Roman" pitchFamily="18" charset="0"/>
              </a:rPr>
              <a:t>працює </a:t>
            </a:r>
            <a:r>
              <a:rPr lang="uk-UA" sz="7400" dirty="0">
                <a:latin typeface="Times New Roman" pitchFamily="18" charset="0"/>
                <a:cs typeface="Times New Roman" pitchFamily="18" charset="0"/>
              </a:rPr>
              <a:t>в інклюзивному класі, повинен вирізнятися не лише компетентністю та креативністю, а й перспективним баченням, умінням зацікавити дітей, захопити їх своїм предметом</a:t>
            </a:r>
            <a:r>
              <a:rPr lang="uk-UA" sz="7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7400" dirty="0">
                <a:latin typeface="Times New Roman" pitchFamily="18" charset="0"/>
                <a:cs typeface="Times New Roman" pitchFamily="18" charset="0"/>
              </a:rPr>
              <a:t>Робота з дітьми з особливими освітніми потребами завжди вимагає від вчителя додаткового пошуку та вибору ефективних форм, методів та прийомів навчання. </a:t>
            </a:r>
            <a:r>
              <a:rPr lang="uk-UA" sz="7400" dirty="0" smtClean="0">
                <a:latin typeface="Times New Roman" pitchFamily="18" charset="0"/>
                <a:cs typeface="Times New Roman" pitchFamily="18" charset="0"/>
              </a:rPr>
              <a:t>Можна запропонувати практичні </a:t>
            </a:r>
            <a:r>
              <a:rPr lang="uk-UA" sz="7400" dirty="0">
                <a:latin typeface="Times New Roman" pitchFamily="18" charset="0"/>
                <a:cs typeface="Times New Roman" pitchFamily="18" charset="0"/>
              </a:rPr>
              <a:t>завдання на уроках англійської мови з такими учнями. </a:t>
            </a: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endParaRPr lang="uk-UA" sz="9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AutoShape 2" descr="Ігрові технології в освітньому шкільному процесі – Блог Світу Гром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Ігрові технології в освітньому шкільному процесі – Блог Світу Грома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610"/>
            <a:ext cx="3528392" cy="198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3450696"/>
          </a:xfrm>
        </p:spPr>
        <p:txBody>
          <a:bodyPr/>
          <a:lstStyle/>
          <a:p>
            <a:r>
              <a:rPr lang="uk-UA" dirty="0" smtClean="0"/>
              <a:t>При вивченні </a:t>
            </a:r>
            <a:r>
              <a:rPr lang="uk-UA" b="1" dirty="0" smtClean="0"/>
              <a:t>нового лексичного матеріалу </a:t>
            </a:r>
            <a:r>
              <a:rPr lang="uk-UA" dirty="0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uk-UA" dirty="0" smtClean="0"/>
              <a:t>демонстрацію </a:t>
            </a:r>
            <a:r>
              <a:rPr lang="uk-UA" dirty="0"/>
              <a:t>малюнка із конкретним предметом та картки з відповідним англійським словом  та промовляння нового слова англійською (декілька разів)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Картки для вивчення теми Fruits. Фрукти | Ілюстрації. Англійська м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7"/>
            <a:ext cx="3960440" cy="290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628800"/>
            <a:ext cx="7668840" cy="50405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Перед учнем – декілька (4-5) карток із зображеннями предметів /карток з українськими словами . Вчитель  називає слова англійською, учень показує відповідний малюнок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Перед учнем  - малюнки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словами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та картки з англійськими словами.  </a:t>
            </a:r>
            <a:r>
              <a:rPr lang="uk-UA" sz="2900" dirty="0" err="1">
                <a:latin typeface="Times New Roman" pitchFamily="18" charset="0"/>
                <a:cs typeface="Times New Roman" pitchFamily="18" charset="0"/>
              </a:rPr>
              <a:t>Співставити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 малюнок/слово і відповідне слово.  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Гра «Яке слово зникло». На столі перед учнем – декілька карток з англійськими словами. Учень закриває очі, вчитель забирає одну картку. Потім учень відкриває очі, вчитель по черзі пропонує картки з українськими словами, а учень визначає, яке відповідне англійське слово зникло.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Гра «Правда-неправда».  Вчитель показує по черзі малюнки та називає слова англійською (одні називаючи правильно, інші – неправильно). Якщо вчитель називає слово правильно, учень  легко стукає долонею чи пальцями по столу, якщо – ні, учень нічого не робить.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Під час виконання цих завдань розвиваються такі види мовленнєвої діяльності  як  читання та сприймання на слух.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Використання  додатку «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Quizlet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» для вивчення та закріплення лексики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первинного закріплення та повторення; для відпрацювання лексики; для перевірки знань.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624357" cy="482453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Д</a:t>
            </a:r>
            <a:r>
              <a:rPr lang="uk-UA" dirty="0" smtClean="0"/>
              <a:t>ля</a:t>
            </a:r>
            <a:r>
              <a:rPr lang="uk-UA" b="1" dirty="0" smtClean="0"/>
              <a:t> </a:t>
            </a:r>
            <a:r>
              <a:rPr lang="uk-UA" b="1" dirty="0"/>
              <a:t>розвитку</a:t>
            </a:r>
            <a:r>
              <a:rPr lang="uk-UA" dirty="0"/>
              <a:t> </a:t>
            </a:r>
            <a:r>
              <a:rPr lang="uk-UA" b="1" dirty="0"/>
              <a:t>навиків читання</a:t>
            </a:r>
            <a:r>
              <a:rPr lang="uk-UA" dirty="0"/>
              <a:t> можна  застосувати короткі тексти та завдання з вибором однієї правильної відповіді, завдання «Правда чи неправда», завдання з доповненням речення.</a:t>
            </a:r>
            <a:endParaRPr lang="ru-RU" dirty="0"/>
          </a:p>
          <a:p>
            <a:r>
              <a:rPr lang="uk-UA" dirty="0"/>
              <a:t>Схожі види вправ використовуються під час розвитку вмінь сприймання на слух. При цьому текст учень лише слухає, а не читає</a:t>
            </a:r>
            <a:r>
              <a:rPr lang="uk-UA" dirty="0" smtClean="0"/>
              <a:t>.</a:t>
            </a:r>
          </a:p>
          <a:p>
            <a:r>
              <a:rPr lang="uk-UA" dirty="0"/>
              <a:t>Щоб навчити учня </a:t>
            </a:r>
            <a:r>
              <a:rPr lang="uk-UA" b="1" dirty="0"/>
              <a:t>правильного написання </a:t>
            </a:r>
            <a:r>
              <a:rPr lang="uk-UA" dirty="0"/>
              <a:t>англійських слів, можна використати вирізану абетку (кожна буква на окремій невеликій картці).  Учень </a:t>
            </a:r>
            <a:endParaRPr lang="ru-RU" dirty="0"/>
          </a:p>
          <a:p>
            <a:pPr lvl="0"/>
            <a:r>
              <a:rPr lang="uk-UA" dirty="0"/>
              <a:t>складає слова із цих букв, </a:t>
            </a:r>
            <a:endParaRPr lang="ru-RU" dirty="0"/>
          </a:p>
          <a:p>
            <a:r>
              <a:rPr lang="uk-UA" dirty="0"/>
              <a:t>-  вставляє пропущені букви,</a:t>
            </a:r>
            <a:endParaRPr lang="ru-RU" dirty="0"/>
          </a:p>
          <a:p>
            <a:r>
              <a:rPr lang="uk-UA" dirty="0"/>
              <a:t> - відгадує слово, знаючи лише першу та останню літери, </a:t>
            </a:r>
            <a:endParaRPr lang="ru-RU" dirty="0"/>
          </a:p>
          <a:p>
            <a:r>
              <a:rPr lang="uk-UA" dirty="0"/>
              <a:t>-  складає слово із перемішаних букв.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507342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Вивчаючи </a:t>
            </a:r>
            <a:r>
              <a:rPr lang="uk-UA" b="1" dirty="0"/>
              <a:t>граматичну тему</a:t>
            </a:r>
            <a:r>
              <a:rPr lang="uk-UA" dirty="0"/>
              <a:t>, учням надається завдання скласти речення з перемішаних слів (слова записані на окремих картках), завдання з вибором однієї правильної відповіді, завдання «Доповни речення» та інші тестові завдання.</a:t>
            </a:r>
            <a:endParaRPr lang="ru-RU" dirty="0"/>
          </a:p>
          <a:p>
            <a:r>
              <a:rPr lang="uk-UA" dirty="0"/>
              <a:t>Також можна застосувати автентичні </a:t>
            </a:r>
            <a:r>
              <a:rPr lang="uk-UA" dirty="0" err="1"/>
              <a:t>відео-</a:t>
            </a:r>
            <a:r>
              <a:rPr lang="uk-UA" dirty="0"/>
              <a:t> та </a:t>
            </a:r>
            <a:r>
              <a:rPr lang="uk-UA" dirty="0" err="1"/>
              <a:t>аудіоматеріали</a:t>
            </a:r>
            <a:r>
              <a:rPr lang="uk-UA" dirty="0"/>
              <a:t> з Інтернету згідно теми, яка вивчається. </a:t>
            </a:r>
            <a:endParaRPr lang="ru-RU" dirty="0"/>
          </a:p>
          <a:p>
            <a:r>
              <a:rPr lang="uk-UA" dirty="0"/>
              <a:t>Важливо під час уроків не перевтомлювати дитину, часто змінювати види діяльності та проводити хвилинки відпочинку.</a:t>
            </a:r>
            <a:endParaRPr lang="ru-RU" dirty="0"/>
          </a:p>
          <a:p>
            <a:r>
              <a:rPr lang="uk-UA" dirty="0"/>
              <a:t>Дані методи та форми роботи можуть стати в нагоді вчителям, які працюють з дітьми із затримкою психічного розвитку, з порушеннями інтелектуального розвитку, з порушеннями опорно-рухового апарату, з  важкими порушеннями мовлення.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4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/>
          <a:lstStyle/>
          <a:p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на кожному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лексикою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граматикою</a:t>
            </a:r>
            <a:r>
              <a:rPr lang="ru-RU" dirty="0"/>
              <a:t>. На перших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зроблять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запам'ятовування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цікавим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.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. Тому </a:t>
            </a:r>
            <a:r>
              <a:rPr lang="ru-RU" dirty="0" err="1" smtClean="0"/>
              <a:t>ігри</a:t>
            </a:r>
            <a:r>
              <a:rPr lang="ru-RU" dirty="0" smtClean="0"/>
              <a:t> є  </a:t>
            </a:r>
            <a:r>
              <a:rPr lang="ru-RU" dirty="0"/>
              <a:t>особливо </a:t>
            </a:r>
            <a:r>
              <a:rPr lang="ru-RU" dirty="0" err="1" smtClean="0"/>
              <a:t>актуальні</a:t>
            </a:r>
            <a:r>
              <a:rPr lang="ru-RU" dirty="0" smtClean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24" cy="7864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ЛЕКСИЧНІ ТА ГРАМАТИЧНІ ІГРИ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35972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6875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Приклади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лексичних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граматичних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ігор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Настільні ігри для вивчення англійської мов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087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993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Ефективні форми та методи роботи з учнями з ООП на уроках англійської мови</vt:lpstr>
      <vt:lpstr>Презентация PowerPoint</vt:lpstr>
      <vt:lpstr>Презентация PowerPoint</vt:lpstr>
      <vt:lpstr>Презентация PowerPoint</vt:lpstr>
      <vt:lpstr>Для первинного закріплення та повторення; для відпрацювання лексики; для перевірки знань. </vt:lpstr>
      <vt:lpstr>Презентация PowerPoint</vt:lpstr>
      <vt:lpstr>Презентация PowerPoint</vt:lpstr>
      <vt:lpstr>ЛЕКСИЧНІ ТА ГРАМАТИЧНІ ІГРИ</vt:lpstr>
      <vt:lpstr>Приклади лексичних та граматичних ігор </vt:lpstr>
      <vt:lpstr>Гра «Лексичне лото «Bingo!» </vt:lpstr>
      <vt:lpstr>Гра «Forbidden numbers» </vt:lpstr>
      <vt:lpstr>РУХЛИВІ ІГРИ </vt:lpstr>
      <vt:lpstr>Гра «Show  me ...» </vt:lpstr>
      <vt:lpstr>Гра «Сlap your hands» </vt:lpstr>
      <vt:lpstr>Гра «Name the word»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 форми та методи роботи з учнями з ООП на уроках англійської мови</dc:title>
  <dc:creator>admin</dc:creator>
  <cp:lastModifiedBy>Qwerty</cp:lastModifiedBy>
  <cp:revision>10</cp:revision>
  <dcterms:created xsi:type="dcterms:W3CDTF">2023-05-12T16:44:07Z</dcterms:created>
  <dcterms:modified xsi:type="dcterms:W3CDTF">2023-05-16T15:13:11Z</dcterms:modified>
</cp:coreProperties>
</file>