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sldIdLst>
    <p:sldId id="256" r:id="rId2"/>
    <p:sldId id="286" r:id="rId3"/>
    <p:sldId id="353" r:id="rId4"/>
    <p:sldId id="370" r:id="rId5"/>
    <p:sldId id="354" r:id="rId6"/>
    <p:sldId id="367" r:id="rId7"/>
    <p:sldId id="355" r:id="rId8"/>
    <p:sldId id="342" r:id="rId9"/>
    <p:sldId id="362" r:id="rId10"/>
    <p:sldId id="375" r:id="rId11"/>
    <p:sldId id="372" r:id="rId12"/>
    <p:sldId id="373" r:id="rId13"/>
    <p:sldId id="383" r:id="rId14"/>
    <p:sldId id="377" r:id="rId15"/>
    <p:sldId id="366" r:id="rId16"/>
    <p:sldId id="374" r:id="rId17"/>
    <p:sldId id="379" r:id="rId18"/>
    <p:sldId id="380" r:id="rId19"/>
    <p:sldId id="381" r:id="rId20"/>
    <p:sldId id="382" r:id="rId21"/>
    <p:sldId id="347" r:id="rId22"/>
    <p:sldId id="349" r:id="rId23"/>
    <p:sldId id="348" r:id="rId24"/>
    <p:sldId id="350" r:id="rId25"/>
    <p:sldId id="371" r:id="rId26"/>
    <p:sldId id="360" r:id="rId27"/>
    <p:sldId id="369" r:id="rId28"/>
    <p:sldId id="308" r:id="rId29"/>
    <p:sldId id="365" r:id="rId3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B1CA01E-260F-481F-A4B5-5ADA8B108059}">
          <p14:sldIdLst>
            <p14:sldId id="256"/>
            <p14:sldId id="286"/>
            <p14:sldId id="353"/>
            <p14:sldId id="370"/>
            <p14:sldId id="354"/>
            <p14:sldId id="367"/>
            <p14:sldId id="355"/>
            <p14:sldId id="342"/>
            <p14:sldId id="362"/>
            <p14:sldId id="375"/>
            <p14:sldId id="372"/>
            <p14:sldId id="373"/>
            <p14:sldId id="383"/>
            <p14:sldId id="377"/>
            <p14:sldId id="366"/>
            <p14:sldId id="374"/>
            <p14:sldId id="379"/>
            <p14:sldId id="380"/>
            <p14:sldId id="381"/>
            <p14:sldId id="382"/>
            <p14:sldId id="347"/>
            <p14:sldId id="349"/>
            <p14:sldId id="348"/>
            <p14:sldId id="350"/>
            <p14:sldId id="371"/>
            <p14:sldId id="360"/>
            <p14:sldId id="369"/>
            <p14:sldId id="308"/>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76964" autoAdjust="0"/>
  </p:normalViewPr>
  <p:slideViewPr>
    <p:cSldViewPr>
      <p:cViewPr varScale="1">
        <p:scale>
          <a:sx n="57" d="100"/>
          <a:sy n="57" d="100"/>
        </p:scale>
        <p:origin x="18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129FB-C82C-4041-BAD5-93A52FDFF315}" type="datetimeFigureOut">
              <a:rPr lang="en-US" smtClean="0"/>
              <a:t>10/24/2022</a:t>
            </a:fld>
            <a:endParaRPr lang="en-US"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290CD-88D9-4B1A-80CD-BD0EA79AD5CB}" type="slidenum">
              <a:rPr lang="en-US" smtClean="0"/>
              <a:t>‹№›</a:t>
            </a:fld>
            <a:endParaRPr lang="en-US" dirty="0"/>
          </a:p>
        </p:txBody>
      </p:sp>
    </p:spTree>
    <p:extLst>
      <p:ext uri="{BB962C8B-B14F-4D97-AF65-F5344CB8AC3E}">
        <p14:creationId xmlns:p14="http://schemas.microsoft.com/office/powerpoint/2010/main" val="220712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1</a:t>
            </a:fld>
            <a:endParaRPr lang="en-US" dirty="0"/>
          </a:p>
        </p:txBody>
      </p:sp>
    </p:spTree>
    <p:extLst>
      <p:ext uri="{BB962C8B-B14F-4D97-AF65-F5344CB8AC3E}">
        <p14:creationId xmlns:p14="http://schemas.microsoft.com/office/powerpoint/2010/main" val="425348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20</a:t>
            </a:fld>
            <a:endParaRPr lang="en-US" dirty="0"/>
          </a:p>
        </p:txBody>
      </p:sp>
    </p:spTree>
    <p:extLst>
      <p:ext uri="{BB962C8B-B14F-4D97-AF65-F5344CB8AC3E}">
        <p14:creationId xmlns:p14="http://schemas.microsoft.com/office/powerpoint/2010/main" val="201766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24</a:t>
            </a:fld>
            <a:endParaRPr lang="en-US" dirty="0"/>
          </a:p>
        </p:txBody>
      </p:sp>
    </p:spTree>
    <p:extLst>
      <p:ext uri="{BB962C8B-B14F-4D97-AF65-F5344CB8AC3E}">
        <p14:creationId xmlns:p14="http://schemas.microsoft.com/office/powerpoint/2010/main" val="247415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27</a:t>
            </a:fld>
            <a:endParaRPr lang="en-US" dirty="0"/>
          </a:p>
        </p:txBody>
      </p:sp>
    </p:spTree>
    <p:extLst>
      <p:ext uri="{BB962C8B-B14F-4D97-AF65-F5344CB8AC3E}">
        <p14:creationId xmlns:p14="http://schemas.microsoft.com/office/powerpoint/2010/main" val="393948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7C290CD-88D9-4B1A-80CD-BD0EA79AD5CB}" type="slidenum">
              <a:rPr lang="en-US" smtClean="0"/>
              <a:t>28</a:t>
            </a:fld>
            <a:endParaRPr lang="en-US" dirty="0"/>
          </a:p>
        </p:txBody>
      </p:sp>
    </p:spTree>
    <p:extLst>
      <p:ext uri="{BB962C8B-B14F-4D97-AF65-F5344CB8AC3E}">
        <p14:creationId xmlns:p14="http://schemas.microsoft.com/office/powerpoint/2010/main" val="47161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2</a:t>
            </a:fld>
            <a:endParaRPr lang="en-US" dirty="0"/>
          </a:p>
        </p:txBody>
      </p:sp>
    </p:spTree>
    <p:extLst>
      <p:ext uri="{BB962C8B-B14F-4D97-AF65-F5344CB8AC3E}">
        <p14:creationId xmlns:p14="http://schemas.microsoft.com/office/powerpoint/2010/main" val="106905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3</a:t>
            </a:fld>
            <a:endParaRPr lang="en-US" dirty="0"/>
          </a:p>
        </p:txBody>
      </p:sp>
    </p:spTree>
    <p:extLst>
      <p:ext uri="{BB962C8B-B14F-4D97-AF65-F5344CB8AC3E}">
        <p14:creationId xmlns:p14="http://schemas.microsoft.com/office/powerpoint/2010/main" val="275837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6</a:t>
            </a:fld>
            <a:endParaRPr lang="en-US" dirty="0"/>
          </a:p>
        </p:txBody>
      </p:sp>
    </p:spTree>
    <p:extLst>
      <p:ext uri="{BB962C8B-B14F-4D97-AF65-F5344CB8AC3E}">
        <p14:creationId xmlns:p14="http://schemas.microsoft.com/office/powerpoint/2010/main" val="215267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8</a:t>
            </a:fld>
            <a:endParaRPr lang="en-US" dirty="0"/>
          </a:p>
        </p:txBody>
      </p:sp>
    </p:spTree>
    <p:extLst>
      <p:ext uri="{BB962C8B-B14F-4D97-AF65-F5344CB8AC3E}">
        <p14:creationId xmlns:p14="http://schemas.microsoft.com/office/powerpoint/2010/main" val="8437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9</a:t>
            </a:fld>
            <a:endParaRPr lang="en-US" dirty="0"/>
          </a:p>
        </p:txBody>
      </p:sp>
    </p:spTree>
    <p:extLst>
      <p:ext uri="{BB962C8B-B14F-4D97-AF65-F5344CB8AC3E}">
        <p14:creationId xmlns:p14="http://schemas.microsoft.com/office/powerpoint/2010/main" val="488289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13</a:t>
            </a:fld>
            <a:endParaRPr lang="en-US" dirty="0"/>
          </a:p>
        </p:txBody>
      </p:sp>
    </p:spTree>
    <p:extLst>
      <p:ext uri="{BB962C8B-B14F-4D97-AF65-F5344CB8AC3E}">
        <p14:creationId xmlns:p14="http://schemas.microsoft.com/office/powerpoint/2010/main" val="30157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C290CD-88D9-4B1A-80CD-BD0EA79AD5CB}" type="slidenum">
              <a:rPr lang="en-US" smtClean="0"/>
              <a:t>18</a:t>
            </a:fld>
            <a:endParaRPr lang="en-US" dirty="0"/>
          </a:p>
        </p:txBody>
      </p:sp>
    </p:spTree>
    <p:extLst>
      <p:ext uri="{BB962C8B-B14F-4D97-AF65-F5344CB8AC3E}">
        <p14:creationId xmlns:p14="http://schemas.microsoft.com/office/powerpoint/2010/main" val="47028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10"/>
          </p:nvPr>
        </p:nvSpPr>
        <p:spPr/>
        <p:txBody>
          <a:bodyPr/>
          <a:lstStyle/>
          <a:p>
            <a:fld id="{37C290CD-88D9-4B1A-80CD-BD0EA79AD5CB}" type="slidenum">
              <a:rPr lang="en-US" smtClean="0"/>
              <a:t>19</a:t>
            </a:fld>
            <a:endParaRPr lang="en-US" dirty="0"/>
          </a:p>
        </p:txBody>
      </p:sp>
    </p:spTree>
    <p:extLst>
      <p:ext uri="{BB962C8B-B14F-4D97-AF65-F5344CB8AC3E}">
        <p14:creationId xmlns:p14="http://schemas.microsoft.com/office/powerpoint/2010/main" val="174681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463130D-95E9-447C-B660-8A825F1C756E}" type="datetimeFigureOut">
              <a:rPr lang="uk-UA" smtClean="0"/>
              <a:t>24.10.2022</a:t>
            </a:fld>
            <a:endParaRPr lang="uk-UA"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uk-UA"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A6CFFF5-AA70-40CF-9A61-997FB114EFD1}" type="slidenum">
              <a:rPr lang="uk-UA" smtClean="0"/>
              <a:t>‹№›</a:t>
            </a:fld>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63130D-95E9-447C-B660-8A825F1C756E}" type="datetimeFigureOut">
              <a:rPr lang="uk-UA" smtClean="0"/>
              <a:t>24.10.2022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A6CFFF5-AA70-40CF-9A61-997FB114EFD1}"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63130D-95E9-447C-B660-8A825F1C756E}" type="datetimeFigureOut">
              <a:rPr lang="uk-UA" smtClean="0"/>
              <a:t>24.10.2022</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4A6CFFF5-AA70-40CF-9A61-997FB114EFD1}"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463130D-95E9-447C-B660-8A825F1C756E}" type="datetimeFigureOut">
              <a:rPr lang="uk-UA" smtClean="0"/>
              <a:t>24.10.2022</a:t>
            </a:fld>
            <a:endParaRPr lang="uk-UA" dirty="0"/>
          </a:p>
        </p:txBody>
      </p:sp>
      <p:sp>
        <p:nvSpPr>
          <p:cNvPr id="9" name="Номер слайда 8"/>
          <p:cNvSpPr>
            <a:spLocks noGrp="1"/>
          </p:cNvSpPr>
          <p:nvPr>
            <p:ph type="sldNum" sz="quarter" idx="15"/>
          </p:nvPr>
        </p:nvSpPr>
        <p:spPr/>
        <p:txBody>
          <a:bodyPr rtlCol="0"/>
          <a:lstStyle/>
          <a:p>
            <a:fld id="{4A6CFFF5-AA70-40CF-9A61-997FB114EFD1}" type="slidenum">
              <a:rPr lang="uk-UA" smtClean="0"/>
              <a:t>‹№›</a:t>
            </a:fld>
            <a:endParaRPr lang="uk-UA" dirty="0"/>
          </a:p>
        </p:txBody>
      </p:sp>
      <p:sp>
        <p:nvSpPr>
          <p:cNvPr id="10" name="Нижний колонтитул 9"/>
          <p:cNvSpPr>
            <a:spLocks noGrp="1"/>
          </p:cNvSpPr>
          <p:nvPr>
            <p:ph type="ftr" sz="quarter" idx="16"/>
          </p:nvPr>
        </p:nvSpPr>
        <p:spPr/>
        <p:txBody>
          <a:bodyPr rtlCol="0"/>
          <a:lstStyle/>
          <a:p>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463130D-95E9-447C-B660-8A825F1C756E}" type="datetimeFigureOut">
              <a:rPr lang="uk-UA" smtClean="0"/>
              <a:t>24.10.2022</a:t>
            </a:fld>
            <a:endParaRPr lang="uk-UA" dirty="0"/>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uk-UA" dirty="0"/>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Номер слайда 5"/>
          <p:cNvSpPr>
            <a:spLocks noGrp="1"/>
          </p:cNvSpPr>
          <p:nvPr>
            <p:ph type="sldNum" sz="quarter" idx="12"/>
          </p:nvPr>
        </p:nvSpPr>
        <p:spPr bwMode="auto">
          <a:xfrm>
            <a:off x="1340616" y="4928702"/>
            <a:ext cx="609600" cy="517524"/>
          </a:xfrm>
        </p:spPr>
        <p:txBody>
          <a:bodyPr/>
          <a:lstStyle/>
          <a:p>
            <a:fld id="{4A6CFFF5-AA70-40CF-9A61-997FB114EFD1}" type="slidenum">
              <a:rPr lang="uk-UA" smtClean="0"/>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463130D-95E9-447C-B660-8A825F1C756E}" type="datetimeFigureOut">
              <a:rPr lang="uk-UA" smtClean="0"/>
              <a:t>24.10.2022</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4A6CFFF5-AA70-40CF-9A61-997FB114EFD1}" type="slidenum">
              <a:rPr lang="uk-UA" smtClean="0"/>
              <a:t>‹№›</a:t>
            </a:fld>
            <a:endParaRPr lang="uk-UA" dirty="0"/>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463130D-95E9-447C-B660-8A825F1C756E}" type="datetimeFigureOut">
              <a:rPr lang="uk-UA" smtClean="0"/>
              <a:t>24.10.2022</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4A6CFFF5-AA70-40CF-9A61-997FB114EFD1}" type="slidenum">
              <a:rPr lang="uk-UA" smtClean="0"/>
              <a:t>‹№›</a:t>
            </a:fld>
            <a:endParaRPr lang="uk-UA" dirty="0"/>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463130D-95E9-447C-B660-8A825F1C756E}" type="datetimeFigureOut">
              <a:rPr lang="uk-UA" smtClean="0"/>
              <a:t>24.10.2022</a:t>
            </a:fld>
            <a:endParaRPr lang="uk-UA" dirty="0"/>
          </a:p>
        </p:txBody>
      </p:sp>
      <p:sp>
        <p:nvSpPr>
          <p:cNvPr id="7" name="Номер слайда 6"/>
          <p:cNvSpPr>
            <a:spLocks noGrp="1"/>
          </p:cNvSpPr>
          <p:nvPr>
            <p:ph type="sldNum" sz="quarter" idx="11"/>
          </p:nvPr>
        </p:nvSpPr>
        <p:spPr/>
        <p:txBody>
          <a:bodyPr rtlCol="0"/>
          <a:lstStyle/>
          <a:p>
            <a:fld id="{4A6CFFF5-AA70-40CF-9A61-997FB114EFD1}" type="slidenum">
              <a:rPr lang="uk-UA" smtClean="0"/>
              <a:t>‹№›</a:t>
            </a:fld>
            <a:endParaRPr lang="uk-UA" dirty="0"/>
          </a:p>
        </p:txBody>
      </p:sp>
      <p:sp>
        <p:nvSpPr>
          <p:cNvPr id="8" name="Нижний колонтитул 7"/>
          <p:cNvSpPr>
            <a:spLocks noGrp="1"/>
          </p:cNvSpPr>
          <p:nvPr>
            <p:ph type="ftr" sz="quarter" idx="12"/>
          </p:nvPr>
        </p:nvSpPr>
        <p:spPr/>
        <p:txBody>
          <a:bodyPr rtlCol="0"/>
          <a:lstStyle/>
          <a:p>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63130D-95E9-447C-B660-8A825F1C756E}" type="datetimeFigureOut">
              <a:rPr lang="uk-UA" smtClean="0"/>
              <a:t>24.10.2022</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4A6CFFF5-AA70-40CF-9A61-997FB114EFD1}"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463130D-95E9-447C-B660-8A825F1C756E}" type="datetimeFigureOut">
              <a:rPr lang="uk-UA" smtClean="0"/>
              <a:t>24.10.2022</a:t>
            </a:fld>
            <a:endParaRPr lang="uk-UA" dirty="0"/>
          </a:p>
        </p:txBody>
      </p:sp>
      <p:sp>
        <p:nvSpPr>
          <p:cNvPr id="22" name="Номер слайда 21"/>
          <p:cNvSpPr>
            <a:spLocks noGrp="1"/>
          </p:cNvSpPr>
          <p:nvPr>
            <p:ph type="sldNum" sz="quarter" idx="15"/>
          </p:nvPr>
        </p:nvSpPr>
        <p:spPr/>
        <p:txBody>
          <a:bodyPr rtlCol="0"/>
          <a:lstStyle/>
          <a:p>
            <a:fld id="{4A6CFFF5-AA70-40CF-9A61-997FB114EFD1}" type="slidenum">
              <a:rPr lang="uk-UA" smtClean="0"/>
              <a:t>‹№›</a:t>
            </a:fld>
            <a:endParaRPr lang="uk-UA" dirty="0"/>
          </a:p>
        </p:txBody>
      </p:sp>
      <p:sp>
        <p:nvSpPr>
          <p:cNvPr id="23" name="Нижний колонтитул 22"/>
          <p:cNvSpPr>
            <a:spLocks noGrp="1"/>
          </p:cNvSpPr>
          <p:nvPr>
            <p:ph type="ftr" sz="quarter" idx="16"/>
          </p:nvPr>
        </p:nvSpPr>
        <p:spPr/>
        <p:txBody>
          <a:bodyPr rtlCol="0"/>
          <a:lstStyle/>
          <a:p>
            <a:endParaRPr lang="uk-U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dirty="0"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463130D-95E9-447C-B660-8A825F1C756E}" type="datetimeFigureOut">
              <a:rPr lang="uk-UA" smtClean="0"/>
              <a:t>24.10.2022</a:t>
            </a:fld>
            <a:endParaRPr lang="uk-UA" dirty="0"/>
          </a:p>
        </p:txBody>
      </p:sp>
      <p:sp>
        <p:nvSpPr>
          <p:cNvPr id="18" name="Номер слайда 17"/>
          <p:cNvSpPr>
            <a:spLocks noGrp="1"/>
          </p:cNvSpPr>
          <p:nvPr>
            <p:ph type="sldNum" sz="quarter" idx="11"/>
          </p:nvPr>
        </p:nvSpPr>
        <p:spPr/>
        <p:txBody>
          <a:bodyPr rtlCol="0"/>
          <a:lstStyle/>
          <a:p>
            <a:fld id="{4A6CFFF5-AA70-40CF-9A61-997FB114EFD1}" type="slidenum">
              <a:rPr lang="uk-UA" smtClean="0"/>
              <a:t>‹№›</a:t>
            </a:fld>
            <a:endParaRPr lang="uk-UA" dirty="0"/>
          </a:p>
        </p:txBody>
      </p:sp>
      <p:sp>
        <p:nvSpPr>
          <p:cNvPr id="21" name="Нижний колонтитул 20"/>
          <p:cNvSpPr>
            <a:spLocks noGrp="1"/>
          </p:cNvSpPr>
          <p:nvPr>
            <p:ph type="ftr" sz="quarter" idx="12"/>
          </p:nvPr>
        </p:nvSpPr>
        <p:spPr/>
        <p:txBody>
          <a:bodyPr rtlCol="0"/>
          <a:lstStyle/>
          <a:p>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63130D-95E9-447C-B660-8A825F1C756E}" type="datetimeFigureOut">
              <a:rPr lang="uk-UA" smtClean="0"/>
              <a:t>24.10.2022</a:t>
            </a:fld>
            <a:endParaRPr lang="uk-UA" dirty="0"/>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uk-UA" dirty="0"/>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A6CFFF5-AA70-40CF-9A61-997FB114EFD1}" type="slidenum">
              <a:rPr lang="uk-UA" smtClean="0"/>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zakon.rada.gov.ua/laws/show/2145-19#Tex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zakon.rada.gov.ua/rada/show/v2736915-20#Tex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osvita.ua/legislation/Ser_osv/78704"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620688"/>
            <a:ext cx="7344816" cy="1152128"/>
          </a:xfrm>
        </p:spPr>
        <p:txBody>
          <a:bodyPr>
            <a:normAutofit fontScale="90000"/>
          </a:bodyPr>
          <a:lstStyle/>
          <a:p>
            <a:pPr algn="ctr"/>
            <a:r>
              <a:rPr lang="ru-RU" dirty="0" smtClean="0">
                <a:solidFill>
                  <a:schemeClr val="accent1">
                    <a:lumMod val="75000"/>
                  </a:schemeClr>
                </a:solidFill>
                <a:latin typeface="Times New Roman" panose="02020603050405020304" pitchFamily="18" charset="0"/>
                <a:cs typeface="Times New Roman" panose="02020603050405020304" pitchFamily="18" charset="0"/>
              </a:rPr>
              <a:t/>
            </a:r>
            <a:br>
              <a:rPr lang="ru-RU" dirty="0" smtClean="0">
                <a:solidFill>
                  <a:schemeClr val="accent1">
                    <a:lumMod val="75000"/>
                  </a:schemeClr>
                </a:solidFill>
                <a:latin typeface="Times New Roman" panose="02020603050405020304" pitchFamily="18" charset="0"/>
                <a:cs typeface="Times New Roman" panose="02020603050405020304" pitchFamily="18" charset="0"/>
              </a:rPr>
            </a:br>
            <a:r>
              <a:rPr lang="ru-RU" dirty="0" smtClean="0">
                <a:solidFill>
                  <a:schemeClr val="accent1">
                    <a:lumMod val="75000"/>
                  </a:schemeClr>
                </a:solidFill>
                <a:latin typeface="Times New Roman" panose="02020603050405020304" pitchFamily="18" charset="0"/>
                <a:cs typeface="Times New Roman" panose="02020603050405020304" pitchFamily="18" charset="0"/>
              </a:rPr>
              <a:t/>
            </a:r>
            <a:br>
              <a:rPr lang="ru-RU" dirty="0" smtClean="0">
                <a:solidFill>
                  <a:schemeClr val="accent1">
                    <a:lumMod val="75000"/>
                  </a:schemeClr>
                </a:solidFill>
                <a:latin typeface="Times New Roman" panose="02020603050405020304" pitchFamily="18" charset="0"/>
                <a:cs typeface="Times New Roman" panose="02020603050405020304" pitchFamily="18" charset="0"/>
              </a:rPr>
            </a:br>
            <a:r>
              <a:rPr lang="ru-RU" dirty="0">
                <a:solidFill>
                  <a:schemeClr val="accent1">
                    <a:lumMod val="75000"/>
                  </a:schemeClr>
                </a:solidFill>
                <a:latin typeface="Times New Roman" panose="02020603050405020304" pitchFamily="18" charset="0"/>
                <a:cs typeface="Times New Roman" panose="02020603050405020304" pitchFamily="18" charset="0"/>
              </a:rPr>
              <a:t/>
            </a:r>
            <a:br>
              <a:rPr lang="ru-RU" dirty="0">
                <a:solidFill>
                  <a:schemeClr val="accent1">
                    <a:lumMod val="75000"/>
                  </a:schemeClr>
                </a:solidFill>
                <a:latin typeface="Times New Roman" panose="02020603050405020304" pitchFamily="18" charset="0"/>
                <a:cs typeface="Times New Roman" panose="02020603050405020304" pitchFamily="18" charset="0"/>
              </a:rPr>
            </a:br>
            <a:r>
              <a:rPr lang="ru-RU" dirty="0" smtClean="0">
                <a:solidFill>
                  <a:srgbClr val="00B050"/>
                </a:solidFill>
                <a:latin typeface="Times New Roman" panose="02020603050405020304" pitchFamily="18" charset="0"/>
                <a:cs typeface="Times New Roman" panose="02020603050405020304" pitchFamily="18" charset="0"/>
              </a:rPr>
              <a:t>«</a:t>
            </a:r>
            <a:r>
              <a:rPr lang="ru-RU" dirty="0">
                <a:solidFill>
                  <a:srgbClr val="00B050"/>
                </a:solidFill>
                <a:latin typeface="Times New Roman" panose="02020603050405020304" pitchFamily="18" charset="0"/>
                <a:cs typeface="Times New Roman" panose="02020603050405020304" pitchFamily="18" charset="0"/>
              </a:rPr>
              <a:t>Педагогічна інтернатура</a:t>
            </a:r>
            <a:r>
              <a:rPr lang="ru-RU" dirty="0" smtClean="0">
                <a:solidFill>
                  <a:srgbClr val="00B050"/>
                </a:solidFill>
                <a:latin typeface="Times New Roman" panose="02020603050405020304" pitchFamily="18" charset="0"/>
                <a:cs typeface="Times New Roman" panose="02020603050405020304" pitchFamily="18" charset="0"/>
              </a:rPr>
              <a:t>:</a:t>
            </a:r>
            <a:br>
              <a:rPr lang="ru-RU" dirty="0" smtClean="0">
                <a:solidFill>
                  <a:srgbClr val="00B050"/>
                </a:solidFill>
                <a:latin typeface="Times New Roman" panose="02020603050405020304" pitchFamily="18" charset="0"/>
                <a:cs typeface="Times New Roman" panose="02020603050405020304" pitchFamily="18" charset="0"/>
              </a:rPr>
            </a:br>
            <a:r>
              <a:rPr lang="ru-RU" dirty="0" smtClean="0">
                <a:solidFill>
                  <a:srgbClr val="00B050"/>
                </a:solidFill>
                <a:latin typeface="Times New Roman" panose="02020603050405020304" pitchFamily="18" charset="0"/>
                <a:cs typeface="Times New Roman" panose="02020603050405020304" pitchFamily="18" charset="0"/>
              </a:rPr>
              <a:t> </a:t>
            </a:r>
            <a:r>
              <a:rPr lang="ru-RU" dirty="0">
                <a:solidFill>
                  <a:srgbClr val="00B050"/>
                </a:solidFill>
                <a:latin typeface="Times New Roman" panose="02020603050405020304" pitchFamily="18" charset="0"/>
                <a:cs typeface="Times New Roman" panose="02020603050405020304" pitchFamily="18" charset="0"/>
              </a:rPr>
              <a:t>теорія та практика</a:t>
            </a:r>
            <a:r>
              <a:rPr lang="ru-RU" dirty="0" smtClean="0">
                <a:solidFill>
                  <a:srgbClr val="00B050"/>
                </a:solidFill>
                <a:latin typeface="Times New Roman" panose="02020603050405020304" pitchFamily="18" charset="0"/>
                <a:cs typeface="Times New Roman" panose="02020603050405020304" pitchFamily="18" charset="0"/>
              </a:rPr>
              <a:t>» </a:t>
            </a:r>
            <a:endParaRPr lang="uk-UA" dirty="0">
              <a:solidFill>
                <a:srgbClr val="00B05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983759" y="6309320"/>
            <a:ext cx="2052737" cy="288031"/>
          </a:xfrm>
        </p:spPr>
        <p:txBody>
          <a:bodyPr>
            <a:noAutofit/>
          </a:bodyPr>
          <a:lstStyle/>
          <a:p>
            <a:pPr algn="just"/>
            <a:r>
              <a:rPr lang="uk-UA" sz="1400" dirty="0" smtClean="0">
                <a:solidFill>
                  <a:schemeClr val="tx1"/>
                </a:solidFill>
                <a:latin typeface="Times New Roman" panose="02020603050405020304" pitchFamily="18" charset="0"/>
                <a:cs typeface="Times New Roman" panose="02020603050405020304" pitchFamily="18" charset="0"/>
              </a:rPr>
              <a:t> Світлана Чернякова</a:t>
            </a:r>
            <a:endParaRPr lang="uk-UA" sz="1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077072"/>
            <a:ext cx="2808312" cy="2520280"/>
          </a:xfrm>
          <a:prstGeom prst="rect">
            <a:avLst/>
          </a:prstGeom>
        </p:spPr>
      </p:pic>
      <p:sp>
        <p:nvSpPr>
          <p:cNvPr id="5" name="Прямоугольник 4"/>
          <p:cNvSpPr/>
          <p:nvPr/>
        </p:nvSpPr>
        <p:spPr>
          <a:xfrm>
            <a:off x="7177875" y="5589241"/>
            <a:ext cx="1714605" cy="307777"/>
          </a:xfrm>
          <a:prstGeom prst="rect">
            <a:avLst/>
          </a:prstGeom>
        </p:spPr>
        <p:txBody>
          <a:bodyPr wrap="square">
            <a:spAutoFit/>
          </a:bodyPr>
          <a:lstStyle/>
          <a:p>
            <a:r>
              <a:rPr lang="uk-UA" sz="1400" b="1" cap="small" dirty="0" smtClean="0">
                <a:solidFill>
                  <a:srgbClr val="FE8637">
                    <a:lumMod val="75000"/>
                  </a:srgbClr>
                </a:solidFill>
                <a:latin typeface="Times New Roman" panose="02020603050405020304" pitchFamily="18" charset="0"/>
                <a:ea typeface="+mj-ea"/>
                <a:cs typeface="Times New Roman" panose="02020603050405020304" pitchFamily="18" charset="0"/>
              </a:rPr>
              <a:t>Жовтень 2</a:t>
            </a:r>
            <a:r>
              <a:rPr lang="ru-RU" sz="1400" b="1" cap="small" dirty="0" smtClean="0">
                <a:solidFill>
                  <a:srgbClr val="FE8637">
                    <a:lumMod val="75000"/>
                  </a:srgbClr>
                </a:solidFill>
                <a:latin typeface="Times New Roman" panose="02020603050405020304" pitchFamily="18" charset="0"/>
                <a:ea typeface="+mj-ea"/>
                <a:cs typeface="Times New Roman" panose="02020603050405020304" pitchFamily="18" charset="0"/>
              </a:rPr>
              <a:t>022р.</a:t>
            </a:r>
            <a:endParaRPr lang="en-US" sz="1400" dirty="0"/>
          </a:p>
        </p:txBody>
      </p:sp>
      <p:sp>
        <p:nvSpPr>
          <p:cNvPr id="6" name="Прямокутник 5"/>
          <p:cNvSpPr/>
          <p:nvPr/>
        </p:nvSpPr>
        <p:spPr>
          <a:xfrm>
            <a:off x="4355976" y="2780927"/>
            <a:ext cx="4320480" cy="1477328"/>
          </a:xfrm>
          <a:prstGeom prst="rect">
            <a:avLst/>
          </a:prstGeom>
        </p:spPr>
        <p:txBody>
          <a:bodyPr wrap="square">
            <a:spAutoFit/>
          </a:bodyPr>
          <a:lstStyle/>
          <a:p>
            <a:r>
              <a:rPr lang="uk-UA" b="1" dirty="0" smtClean="0">
                <a:solidFill>
                  <a:srgbClr val="C00000"/>
                </a:solidFill>
                <a:latin typeface="Times New Roman" panose="02020603050405020304" pitchFamily="18" charset="0"/>
                <a:cs typeface="Times New Roman" panose="02020603050405020304" pitchFamily="18" charset="0"/>
              </a:rPr>
              <a:t>Світлана Чернякова</a:t>
            </a:r>
            <a:r>
              <a:rPr lang="uk-UA" dirty="0" smtClean="0">
                <a:solidFill>
                  <a:srgbClr val="C00000"/>
                </a:solidFill>
                <a:latin typeface="Times New Roman" panose="02020603050405020304" pitchFamily="18" charset="0"/>
                <a:cs typeface="Times New Roman" panose="02020603050405020304" pitchFamily="18" charset="0"/>
              </a:rPr>
              <a:t>, директор комунальної установи "Прилуцький центр професійного розвитку педагогічних працівників" Прилуцької міської ради Чернігівської області</a:t>
            </a:r>
            <a:endParaRPr lang="uk-UA"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15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067128" cy="707678"/>
          </a:xfrm>
        </p:spPr>
        <p:txBody>
          <a:bodyPr/>
          <a:lstStyle/>
          <a:p>
            <a:r>
              <a:rPr lang="ru-RU" b="1" dirty="0" smtClean="0">
                <a:solidFill>
                  <a:srgbClr val="C00000"/>
                </a:solidFill>
              </a:rPr>
              <a:t>педагог-наставник</a:t>
            </a:r>
            <a:endParaRPr lang="en-US" b="1" dirty="0">
              <a:solidFill>
                <a:srgbClr val="C00000"/>
              </a:solidFill>
            </a:endParaRPr>
          </a:p>
        </p:txBody>
      </p:sp>
      <p:sp>
        <p:nvSpPr>
          <p:cNvPr id="3" name="Місце для вмісту 2"/>
          <p:cNvSpPr>
            <a:spLocks noGrp="1"/>
          </p:cNvSpPr>
          <p:nvPr>
            <p:ph sz="quarter" idx="2"/>
          </p:nvPr>
        </p:nvSpPr>
        <p:spPr>
          <a:xfrm>
            <a:off x="457200" y="2996952"/>
            <a:ext cx="3322712" cy="2164457"/>
          </a:xfrm>
        </p:spPr>
        <p:txBody>
          <a:bodyPr>
            <a:normAutofit fontScale="85000" lnSpcReduction="20000"/>
          </a:bodyPr>
          <a:lstStyle/>
          <a:p>
            <a:pPr marL="0" indent="0">
              <a:buNone/>
            </a:pPr>
            <a:r>
              <a:rPr lang="ru-RU" dirty="0" smtClean="0"/>
              <a:t>Такими компетентностями</a:t>
            </a:r>
            <a:r>
              <a:rPr lang="ru-RU" dirty="0"/>
              <a:t>:</a:t>
            </a:r>
          </a:p>
          <a:p>
            <a:r>
              <a:rPr lang="ru-RU" dirty="0">
                <a:solidFill>
                  <a:srgbClr val="00B050"/>
                </a:solidFill>
              </a:rPr>
              <a:t>✓ </a:t>
            </a:r>
            <a:r>
              <a:rPr lang="uk-UA" dirty="0" smtClean="0">
                <a:solidFill>
                  <a:srgbClr val="00B050"/>
                </a:solidFill>
              </a:rPr>
              <a:t>Здатністю до навчання впродовж</a:t>
            </a:r>
          </a:p>
          <a:p>
            <a:pPr marL="0" indent="0">
              <a:buNone/>
            </a:pPr>
            <a:r>
              <a:rPr lang="uk-UA" dirty="0" smtClean="0">
                <a:solidFill>
                  <a:srgbClr val="00B050"/>
                </a:solidFill>
              </a:rPr>
              <a:t>    життя (Д2)</a:t>
            </a:r>
          </a:p>
          <a:p>
            <a:r>
              <a:rPr lang="uk-UA" dirty="0" smtClean="0">
                <a:solidFill>
                  <a:srgbClr val="FF33CC"/>
                </a:solidFill>
              </a:rPr>
              <a:t>✓ Рефлексивною компетентністю (Д3</a:t>
            </a:r>
            <a:r>
              <a:rPr lang="ru-RU" dirty="0" smtClean="0">
                <a:solidFill>
                  <a:srgbClr val="FF33CC"/>
                </a:solidFill>
              </a:rPr>
              <a:t>).</a:t>
            </a:r>
          </a:p>
          <a:p>
            <a:endParaRPr lang="en-US" dirty="0"/>
          </a:p>
        </p:txBody>
      </p:sp>
      <p:sp>
        <p:nvSpPr>
          <p:cNvPr id="4" name="Місце для вмісту 3"/>
          <p:cNvSpPr>
            <a:spLocks noGrp="1"/>
          </p:cNvSpPr>
          <p:nvPr>
            <p:ph sz="quarter" idx="4"/>
          </p:nvPr>
        </p:nvSpPr>
        <p:spPr>
          <a:xfrm>
            <a:off x="4049608" y="1911880"/>
            <a:ext cx="4752528" cy="4020312"/>
          </a:xfrm>
        </p:spPr>
        <p:txBody>
          <a:bodyPr>
            <a:noAutofit/>
          </a:bodyPr>
          <a:lstStyle/>
          <a:p>
            <a:pPr marL="0" indent="0">
              <a:buNone/>
            </a:pPr>
            <a:r>
              <a:rPr lang="uk-UA" sz="2000" dirty="0" smtClean="0">
                <a:latin typeface="Times New Roman" panose="02020603050405020304" pitchFamily="18" charset="0"/>
                <a:cs typeface="Times New Roman" panose="02020603050405020304" pitchFamily="18" charset="0"/>
              </a:rPr>
              <a:t>Проводиться відповідно до наказу керівника закладу освіти у разі:</a:t>
            </a:r>
          </a:p>
          <a:p>
            <a:r>
              <a:rPr lang="uk-UA" sz="2000" dirty="0" smtClean="0">
                <a:latin typeface="Times New Roman" panose="02020603050405020304" pitchFamily="18" charset="0"/>
                <a:cs typeface="Times New Roman" panose="02020603050405020304" pitchFamily="18" charset="0"/>
              </a:rPr>
              <a:t>звільнення або переведення педагога-наставника з посади педагогічного працівника;</a:t>
            </a:r>
          </a:p>
          <a:p>
            <a:r>
              <a:rPr lang="uk-UA" sz="2000" dirty="0" smtClean="0">
                <a:latin typeface="Times New Roman" panose="02020603050405020304" pitchFamily="18" charset="0"/>
                <a:cs typeface="Times New Roman" panose="02020603050405020304" pitchFamily="18" charset="0"/>
              </a:rPr>
              <a:t>письмової відмови педагога-наставника від виконання своїх обов’язків;</a:t>
            </a:r>
          </a:p>
          <a:p>
            <a:r>
              <a:rPr lang="uk-UA" sz="2000" dirty="0" smtClean="0">
                <a:latin typeface="Times New Roman" panose="02020603050405020304" pitchFamily="18" charset="0"/>
                <a:cs typeface="Times New Roman" panose="02020603050405020304" pitchFamily="18" charset="0"/>
              </a:rPr>
              <a:t>довготривалої відсутності педагога-наставника на робочому місці з поважних причин (хвороба, сімейні обставини тощо);</a:t>
            </a:r>
          </a:p>
          <a:p>
            <a:r>
              <a:rPr lang="uk-UA" sz="2000" dirty="0" smtClean="0">
                <a:latin typeface="Times New Roman" panose="02020603050405020304" pitchFamily="18" charset="0"/>
                <a:cs typeface="Times New Roman" panose="02020603050405020304" pitchFamily="18" charset="0"/>
              </a:rPr>
              <a:t>обґрунтованої заяви інтерна щодо заміни педагога-наставника</a:t>
            </a:r>
            <a:r>
              <a:rPr lang="ru-RU" sz="2000" dirty="0" smtClean="0"/>
              <a:t>.</a:t>
            </a:r>
            <a:endParaRPr lang="en-US" sz="2000" dirty="0"/>
          </a:p>
        </p:txBody>
      </p:sp>
      <p:sp>
        <p:nvSpPr>
          <p:cNvPr id="5" name="Місце для тексту 4"/>
          <p:cNvSpPr>
            <a:spLocks noGrp="1"/>
          </p:cNvSpPr>
          <p:nvPr>
            <p:ph type="body" sz="quarter" idx="1"/>
          </p:nvPr>
        </p:nvSpPr>
        <p:spPr>
          <a:xfrm>
            <a:off x="534380" y="1114840"/>
            <a:ext cx="3245532" cy="1594080"/>
          </a:xfrm>
        </p:spPr>
        <p:txBody>
          <a:bodyPr/>
          <a:lstStyle/>
          <a:p>
            <a:r>
              <a:rPr lang="ru-RU" dirty="0"/>
              <a:t>Відповідно до </a:t>
            </a:r>
            <a:r>
              <a:rPr lang="ru-RU" dirty="0" err="1" smtClean="0"/>
              <a:t>Профстандарту</a:t>
            </a:r>
            <a:r>
              <a:rPr lang="ru-RU" dirty="0" smtClean="0"/>
              <a:t> </a:t>
            </a:r>
            <a:r>
              <a:rPr lang="ru-RU" dirty="0"/>
              <a:t>педагог - наставник повинен </a:t>
            </a:r>
            <a:r>
              <a:rPr lang="ru-RU" dirty="0" smtClean="0"/>
              <a:t>володіти:</a:t>
            </a:r>
            <a:endParaRPr lang="ru-RU" dirty="0"/>
          </a:p>
        </p:txBody>
      </p:sp>
      <p:sp>
        <p:nvSpPr>
          <p:cNvPr id="6" name="Місце для тексту 5"/>
          <p:cNvSpPr>
            <a:spLocks noGrp="1"/>
          </p:cNvSpPr>
          <p:nvPr>
            <p:ph type="body" sz="quarter" idx="3"/>
          </p:nvPr>
        </p:nvSpPr>
        <p:spPr>
          <a:xfrm>
            <a:off x="4716016" y="491160"/>
            <a:ext cx="3629025" cy="1247360"/>
          </a:xfrm>
        </p:spPr>
        <p:txBody>
          <a:bodyPr/>
          <a:lstStyle/>
          <a:p>
            <a:r>
              <a:rPr lang="uk-UA" dirty="0" smtClean="0"/>
              <a:t>Заміна педагога- наставника</a:t>
            </a:r>
            <a:endParaRPr lang="en-US" dirty="0"/>
          </a:p>
        </p:txBody>
      </p:sp>
      <p:pic>
        <p:nvPicPr>
          <p:cNvPr id="7" name="Рисунок 6"/>
          <p:cNvPicPr>
            <a:picLocks noChangeAspect="1"/>
          </p:cNvPicPr>
          <p:nvPr/>
        </p:nvPicPr>
        <p:blipFill>
          <a:blip r:embed="rId2"/>
          <a:stretch>
            <a:fillRect/>
          </a:stretch>
        </p:blipFill>
        <p:spPr>
          <a:xfrm>
            <a:off x="818883" y="5079704"/>
            <a:ext cx="2676525" cy="1704975"/>
          </a:xfrm>
          <a:prstGeom prst="rect">
            <a:avLst/>
          </a:prstGeom>
        </p:spPr>
      </p:pic>
      <p:pic>
        <p:nvPicPr>
          <p:cNvPr id="8" name="Рисунок 7"/>
          <p:cNvPicPr>
            <a:picLocks noChangeAspect="1"/>
          </p:cNvPicPr>
          <p:nvPr/>
        </p:nvPicPr>
        <p:blipFill>
          <a:blip r:embed="rId3"/>
          <a:stretch>
            <a:fillRect/>
          </a:stretch>
        </p:blipFill>
        <p:spPr>
          <a:xfrm>
            <a:off x="6539408" y="6485359"/>
            <a:ext cx="2048434" cy="377985"/>
          </a:xfrm>
          <a:prstGeom prst="rect">
            <a:avLst/>
          </a:prstGeom>
        </p:spPr>
      </p:pic>
    </p:spTree>
    <p:extLst>
      <p:ext uri="{BB962C8B-B14F-4D97-AF65-F5344CB8AC3E}">
        <p14:creationId xmlns:p14="http://schemas.microsoft.com/office/powerpoint/2010/main" val="104898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050904" cy="1283742"/>
          </a:xfrm>
        </p:spPr>
        <p:txBody>
          <a:bodyPr>
            <a:normAutofit fontScale="90000"/>
          </a:bodyPr>
          <a:lstStyle/>
          <a:p>
            <a:r>
              <a:rPr lang="uk-UA" sz="2700" b="1" dirty="0" smtClean="0">
                <a:solidFill>
                  <a:schemeClr val="accent1">
                    <a:lumMod val="50000"/>
                  </a:schemeClr>
                </a:solidFill>
              </a:rPr>
              <a:t>НАКАЗ </a:t>
            </a:r>
            <a:br>
              <a:rPr lang="uk-UA" sz="2700" b="1" dirty="0" smtClean="0">
                <a:solidFill>
                  <a:schemeClr val="accent1">
                    <a:lumMod val="50000"/>
                  </a:schemeClr>
                </a:solidFill>
              </a:rPr>
            </a:br>
            <a:r>
              <a:rPr lang="uk-UA" sz="2700" b="1" dirty="0" smtClean="0">
                <a:solidFill>
                  <a:schemeClr val="accent1">
                    <a:lumMod val="50000"/>
                  </a:schemeClr>
                </a:solidFill>
              </a:rPr>
              <a:t>«Про організацію педагогічної інтернатури</a:t>
            </a:r>
            <a:r>
              <a:rPr lang="uk-UA" b="1" dirty="0" smtClean="0">
                <a:solidFill>
                  <a:schemeClr val="accent1">
                    <a:lumMod val="50000"/>
                  </a:schemeClr>
                </a:solidFill>
              </a:rPr>
              <a:t>»</a:t>
            </a:r>
            <a:endParaRPr lang="uk-UA" b="1" dirty="0">
              <a:solidFill>
                <a:schemeClr val="accent1">
                  <a:lumMod val="50000"/>
                </a:schemeClr>
              </a:solidFill>
            </a:endParaRPr>
          </a:p>
        </p:txBody>
      </p:sp>
      <p:sp>
        <p:nvSpPr>
          <p:cNvPr id="5" name="Місце для тексту 4"/>
          <p:cNvSpPr>
            <a:spLocks noGrp="1"/>
          </p:cNvSpPr>
          <p:nvPr>
            <p:ph type="body" sz="quarter" idx="1"/>
          </p:nvPr>
        </p:nvSpPr>
        <p:spPr>
          <a:xfrm>
            <a:off x="457200" y="1772816"/>
            <a:ext cx="2962672" cy="3600400"/>
          </a:xfrm>
        </p:spPr>
        <p:txBody>
          <a:bodyPr/>
          <a:lstStyle/>
          <a:p>
            <a:r>
              <a:rPr lang="uk-UA" dirty="0" smtClean="0"/>
              <a:t>містить інформацію про інтерна та педагога- наставника, зазначається строк проходження педагогічної інтернатури)</a:t>
            </a:r>
          </a:p>
          <a:p>
            <a:endParaRPr lang="en-US" dirty="0"/>
          </a:p>
        </p:txBody>
      </p:sp>
      <p:sp>
        <p:nvSpPr>
          <p:cNvPr id="6" name="Місце для тексту 5"/>
          <p:cNvSpPr>
            <a:spLocks noGrp="1"/>
          </p:cNvSpPr>
          <p:nvPr>
            <p:ph type="body" sz="quarter" idx="3"/>
          </p:nvPr>
        </p:nvSpPr>
        <p:spPr>
          <a:xfrm>
            <a:off x="5220072" y="273050"/>
            <a:ext cx="3384376" cy="6143705"/>
          </a:xfrm>
          <a:prstGeom prst="roundRect">
            <a:avLst>
              <a:gd name="adj" fmla="val 18982"/>
            </a:avLst>
          </a:prstGeom>
        </p:spPr>
        <p:txBody>
          <a:bodyPr/>
          <a:lstStyle/>
          <a:p>
            <a:r>
              <a:rPr lang="uk-UA" dirty="0" smtClean="0"/>
              <a:t>Строк педагогічної інтернатури </a:t>
            </a:r>
            <a:r>
              <a:rPr lang="uk-UA" dirty="0" smtClean="0">
                <a:solidFill>
                  <a:srgbClr val="C00000"/>
                </a:solidFill>
              </a:rPr>
              <a:t>становить один рік,</a:t>
            </a:r>
            <a:r>
              <a:rPr lang="uk-UA" dirty="0" smtClean="0"/>
              <a:t> що відраховується від дати видання наказу про організацію проведення педагогічної інтернатури. До строку педагогічної інтернатури включається період тимчасової непрацездатності інтерна та час його перебування у відпустці</a:t>
            </a:r>
          </a:p>
          <a:p>
            <a:endParaRPr lang="en-US" dirty="0"/>
          </a:p>
        </p:txBody>
      </p:sp>
      <p:pic>
        <p:nvPicPr>
          <p:cNvPr id="3" name="Рисунок 2"/>
          <p:cNvPicPr>
            <a:picLocks noChangeAspect="1"/>
          </p:cNvPicPr>
          <p:nvPr/>
        </p:nvPicPr>
        <p:blipFill>
          <a:blip r:embed="rId2"/>
          <a:stretch>
            <a:fillRect/>
          </a:stretch>
        </p:blipFill>
        <p:spPr>
          <a:xfrm>
            <a:off x="3155592" y="5589240"/>
            <a:ext cx="1072681" cy="1072681"/>
          </a:xfrm>
          <a:prstGeom prst="rect">
            <a:avLst/>
          </a:prstGeom>
        </p:spPr>
      </p:pic>
      <p:pic>
        <p:nvPicPr>
          <p:cNvPr id="4" name="Рисунок 3"/>
          <p:cNvPicPr>
            <a:picLocks noChangeAspect="1"/>
          </p:cNvPicPr>
          <p:nvPr/>
        </p:nvPicPr>
        <p:blipFill>
          <a:blip r:embed="rId3"/>
          <a:stretch>
            <a:fillRect/>
          </a:stretch>
        </p:blipFill>
        <p:spPr>
          <a:xfrm>
            <a:off x="6444208" y="6508543"/>
            <a:ext cx="2048434" cy="377985"/>
          </a:xfrm>
          <a:prstGeom prst="rect">
            <a:avLst/>
          </a:prstGeom>
        </p:spPr>
      </p:pic>
    </p:spTree>
    <p:extLst>
      <p:ext uri="{BB962C8B-B14F-4D97-AF65-F5344CB8AC3E}">
        <p14:creationId xmlns:p14="http://schemas.microsoft.com/office/powerpoint/2010/main" val="353432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698976" cy="851694"/>
          </a:xfrm>
        </p:spPr>
        <p:txBody>
          <a:bodyPr>
            <a:normAutofit fontScale="90000"/>
          </a:bodyPr>
          <a:lstStyle/>
          <a:p>
            <a:r>
              <a:rPr lang="uk-UA" b="1" dirty="0" smtClean="0">
                <a:solidFill>
                  <a:schemeClr val="accent1">
                    <a:lumMod val="75000"/>
                  </a:schemeClr>
                </a:solidFill>
              </a:rPr>
              <a:t>Програма педагогічної інтернатури</a:t>
            </a:r>
            <a:endParaRPr lang="uk-UA" b="1" dirty="0">
              <a:solidFill>
                <a:schemeClr val="accent1">
                  <a:lumMod val="75000"/>
                </a:schemeClr>
              </a:solidFill>
            </a:endParaRPr>
          </a:p>
        </p:txBody>
      </p:sp>
      <p:sp>
        <p:nvSpPr>
          <p:cNvPr id="4" name="Місце для вмісту 3"/>
          <p:cNvSpPr>
            <a:spLocks noGrp="1"/>
          </p:cNvSpPr>
          <p:nvPr>
            <p:ph sz="quarter" idx="4"/>
          </p:nvPr>
        </p:nvSpPr>
        <p:spPr>
          <a:xfrm>
            <a:off x="755576" y="1124744"/>
            <a:ext cx="6840760" cy="3528392"/>
          </a:xfrm>
        </p:spPr>
        <p:txBody>
          <a:bodyPr>
            <a:normAutofit/>
          </a:bodyPr>
          <a:lstStyle/>
          <a:p>
            <a:pPr marL="0" indent="0">
              <a:buNone/>
            </a:pPr>
            <a:r>
              <a:rPr lang="uk-UA" b="1" dirty="0" smtClean="0">
                <a:solidFill>
                  <a:schemeClr val="accent1">
                    <a:lumMod val="50000"/>
                  </a:schemeClr>
                </a:solidFill>
              </a:rPr>
              <a:t>Програма </a:t>
            </a:r>
            <a:r>
              <a:rPr lang="uk-UA" b="1" dirty="0">
                <a:solidFill>
                  <a:schemeClr val="accent1">
                    <a:lumMod val="50000"/>
                  </a:schemeClr>
                </a:solidFill>
              </a:rPr>
              <a:t>педагогічної інтернатури - </a:t>
            </a:r>
            <a:r>
              <a:rPr lang="uk-UA" dirty="0"/>
              <a:t>документ, що </a:t>
            </a:r>
            <a:r>
              <a:rPr lang="uk-UA" b="1" dirty="0"/>
              <a:t>передбачає комплекс заходів </a:t>
            </a:r>
            <a:r>
              <a:rPr lang="uk-UA" dirty="0"/>
              <a:t>щодо забезпечення формування та/або розвитку компетентностей, рівня педагогічної майстерності, що </a:t>
            </a:r>
            <a:r>
              <a:rPr lang="uk-UA" dirty="0">
                <a:solidFill>
                  <a:schemeClr val="accent1">
                    <a:lumMod val="50000"/>
                  </a:schemeClr>
                </a:solidFill>
              </a:rPr>
              <a:t>укладається педагогом-наставником спільно з інтерном та затверджується наказом керівника закладу освіти.</a:t>
            </a:r>
          </a:p>
        </p:txBody>
      </p:sp>
      <p:sp>
        <p:nvSpPr>
          <p:cNvPr id="6" name="Місце для тексту 5"/>
          <p:cNvSpPr>
            <a:spLocks noGrp="1"/>
          </p:cNvSpPr>
          <p:nvPr>
            <p:ph type="body" sz="quarter" idx="3"/>
          </p:nvPr>
        </p:nvSpPr>
        <p:spPr>
          <a:xfrm>
            <a:off x="530492" y="5389546"/>
            <a:ext cx="6696744" cy="1074404"/>
          </a:xfrm>
        </p:spPr>
        <p:txBody>
          <a:bodyPr/>
          <a:lstStyle/>
          <a:p>
            <a:r>
              <a:rPr lang="uk-UA" dirty="0" smtClean="0"/>
              <a:t>Передбачає теоретичну та практичну допомогу інтерну, що спрямована на розвиток професійних компетентностей</a:t>
            </a:r>
            <a:r>
              <a:rPr lang="uk-UA" dirty="0"/>
              <a:t>.</a:t>
            </a:r>
          </a:p>
        </p:txBody>
      </p:sp>
      <p:pic>
        <p:nvPicPr>
          <p:cNvPr id="7" name="Рисунок 6"/>
          <p:cNvPicPr>
            <a:picLocks noChangeAspect="1"/>
          </p:cNvPicPr>
          <p:nvPr/>
        </p:nvPicPr>
        <p:blipFill>
          <a:blip r:embed="rId2"/>
          <a:stretch>
            <a:fillRect/>
          </a:stretch>
        </p:blipFill>
        <p:spPr>
          <a:xfrm>
            <a:off x="5254743" y="273050"/>
            <a:ext cx="3456384" cy="908720"/>
          </a:xfrm>
          <a:prstGeom prst="rect">
            <a:avLst/>
          </a:prstGeom>
        </p:spPr>
      </p:pic>
      <p:pic>
        <p:nvPicPr>
          <p:cNvPr id="5" name="Рисунок 4"/>
          <p:cNvPicPr>
            <a:picLocks noChangeAspect="1"/>
          </p:cNvPicPr>
          <p:nvPr/>
        </p:nvPicPr>
        <p:blipFill>
          <a:blip r:embed="rId3"/>
          <a:stretch>
            <a:fillRect/>
          </a:stretch>
        </p:blipFill>
        <p:spPr>
          <a:xfrm>
            <a:off x="7782625" y="5733256"/>
            <a:ext cx="923566" cy="839020"/>
          </a:xfrm>
          <a:prstGeom prst="rect">
            <a:avLst/>
          </a:prstGeom>
        </p:spPr>
      </p:pic>
      <p:pic>
        <p:nvPicPr>
          <p:cNvPr id="3" name="Рисунок 2"/>
          <p:cNvPicPr>
            <a:picLocks noChangeAspect="1"/>
          </p:cNvPicPr>
          <p:nvPr/>
        </p:nvPicPr>
        <p:blipFill>
          <a:blip r:embed="rId4"/>
          <a:stretch>
            <a:fillRect/>
          </a:stretch>
        </p:blipFill>
        <p:spPr>
          <a:xfrm>
            <a:off x="6428103" y="6480015"/>
            <a:ext cx="2048434" cy="377985"/>
          </a:xfrm>
          <a:prstGeom prst="rect">
            <a:avLst/>
          </a:prstGeom>
        </p:spPr>
      </p:pic>
      <p:pic>
        <p:nvPicPr>
          <p:cNvPr id="8" name="Рисунок 7"/>
          <p:cNvPicPr>
            <a:picLocks noChangeAspect="1"/>
          </p:cNvPicPr>
          <p:nvPr/>
        </p:nvPicPr>
        <p:blipFill>
          <a:blip r:embed="rId5"/>
          <a:stretch>
            <a:fillRect/>
          </a:stretch>
        </p:blipFill>
        <p:spPr>
          <a:xfrm>
            <a:off x="5677241" y="3777970"/>
            <a:ext cx="3028950" cy="1504950"/>
          </a:xfrm>
          <a:prstGeom prst="rect">
            <a:avLst/>
          </a:prstGeom>
        </p:spPr>
      </p:pic>
    </p:spTree>
    <p:extLst>
      <p:ext uri="{BB962C8B-B14F-4D97-AF65-F5344CB8AC3E}">
        <p14:creationId xmlns:p14="http://schemas.microsoft.com/office/powerpoint/2010/main" val="109922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199" y="274638"/>
            <a:ext cx="7298267" cy="792162"/>
          </a:xfrm>
        </p:spPr>
        <p:txBody>
          <a:bodyPr/>
          <a:lstStyle/>
          <a:p>
            <a:r>
              <a:rPr lang="uk-UA" b="1" dirty="0" smtClean="0">
                <a:solidFill>
                  <a:schemeClr val="accent1">
                    <a:lumMod val="75000"/>
                  </a:schemeClr>
                </a:solidFill>
                <a:latin typeface="Times New Roman" panose="02020603050405020304" pitchFamily="18" charset="0"/>
                <a:cs typeface="Times New Roman" panose="02020603050405020304" pitchFamily="18" charset="0"/>
              </a:rPr>
              <a:t>Програма педагогічної інтернатури</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Місце для вмісту 7"/>
          <p:cNvSpPr>
            <a:spLocks noGrp="1"/>
          </p:cNvSpPr>
          <p:nvPr>
            <p:ph sz="quarter" idx="1"/>
          </p:nvPr>
        </p:nvSpPr>
        <p:spPr>
          <a:xfrm>
            <a:off x="457199" y="1066800"/>
            <a:ext cx="6707089" cy="5407152"/>
          </a:xfrm>
        </p:spPr>
        <p:txBody>
          <a:bodyPr>
            <a:normAutofit fontScale="77500" lnSpcReduction="20000"/>
          </a:bodyPr>
          <a:lstStyle/>
          <a:p>
            <a:r>
              <a:rPr lang="uk-UA" b="1" dirty="0" smtClean="0"/>
              <a:t>ознайомлення з нормативно-правовими актами</a:t>
            </a:r>
            <a:r>
              <a:rPr lang="uk-UA" dirty="0" smtClean="0"/>
              <a:t>, що визначають особливості діяльності закладу освіти, організації освітнього процесу, посадові обов’язки педагогічного працівника;</a:t>
            </a:r>
          </a:p>
          <a:p>
            <a:r>
              <a:rPr lang="uk-UA" b="1" dirty="0" smtClean="0"/>
              <a:t>застосування сучасних методик і технологій </a:t>
            </a:r>
            <a:r>
              <a:rPr lang="uk-UA" dirty="0" smtClean="0"/>
              <a:t>(використання предметних знань в освітньому процесі, добору та використання доцільних форм, методів, технологій та засобів навчання й оцінювання, орієнтування в інформаційному просторі, розвитку мовно-комунікативної компетентності в учнів, пошуку, оцінювання інформації та застосування її в професійній діяльності, використання відкритих ресурсів, інформаційно-комунікаційних та цифрових технологій в освітньому процесі тощо); </a:t>
            </a:r>
          </a:p>
          <a:p>
            <a:r>
              <a:rPr lang="uk-UA" b="1" dirty="0" smtClean="0"/>
              <a:t>партнерської взаємодії між учасниками освітнього процесу</a:t>
            </a:r>
            <a:r>
              <a:rPr lang="uk-UA" dirty="0" smtClean="0"/>
              <a:t> (визначення ефективних способів комунікацій з педагогічними працівниками, батьками (законними представниками) та учнями, врахування в освітньому процесі вікових, психолого-педагогічних та індивідуальних особливостей учнів);</a:t>
            </a:r>
          </a:p>
          <a:p>
            <a:endParaRPr lang="en-US" dirty="0"/>
          </a:p>
        </p:txBody>
      </p:sp>
      <p:pic>
        <p:nvPicPr>
          <p:cNvPr id="2" name="Рисунок 1"/>
          <p:cNvPicPr>
            <a:picLocks noChangeAspect="1"/>
          </p:cNvPicPr>
          <p:nvPr/>
        </p:nvPicPr>
        <p:blipFill>
          <a:blip r:embed="rId3"/>
          <a:stretch>
            <a:fillRect/>
          </a:stretch>
        </p:blipFill>
        <p:spPr>
          <a:xfrm>
            <a:off x="6588224" y="6284959"/>
            <a:ext cx="2048434" cy="377985"/>
          </a:xfrm>
          <a:prstGeom prst="rect">
            <a:avLst/>
          </a:prstGeom>
        </p:spPr>
      </p:pic>
      <p:pic>
        <p:nvPicPr>
          <p:cNvPr id="3" name="Рисунок 2"/>
          <p:cNvPicPr>
            <a:picLocks noChangeAspect="1"/>
          </p:cNvPicPr>
          <p:nvPr/>
        </p:nvPicPr>
        <p:blipFill>
          <a:blip r:embed="rId4"/>
          <a:stretch>
            <a:fillRect/>
          </a:stretch>
        </p:blipFill>
        <p:spPr>
          <a:xfrm>
            <a:off x="6550426" y="2780929"/>
            <a:ext cx="2086232" cy="1440160"/>
          </a:xfrm>
          <a:prstGeom prst="rect">
            <a:avLst/>
          </a:prstGeom>
        </p:spPr>
      </p:pic>
    </p:spTree>
    <p:extLst>
      <p:ext uri="{BB962C8B-B14F-4D97-AF65-F5344CB8AC3E}">
        <p14:creationId xmlns:p14="http://schemas.microsoft.com/office/powerpoint/2010/main" val="426850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Місце для вмісту 7"/>
          <p:cNvSpPr>
            <a:spLocks noGrp="1"/>
          </p:cNvSpPr>
          <p:nvPr>
            <p:ph sz="quarter" idx="1"/>
          </p:nvPr>
        </p:nvSpPr>
        <p:spPr>
          <a:xfrm>
            <a:off x="748330" y="207963"/>
            <a:ext cx="7791355" cy="6195678"/>
          </a:xfrm>
        </p:spPr>
        <p:txBody>
          <a:bodyPr>
            <a:normAutofit fontScale="77500" lnSpcReduction="20000"/>
          </a:bodyPr>
          <a:lstStyle/>
          <a:p>
            <a:r>
              <a:rPr lang="uk-UA" b="1" dirty="0" smtClean="0"/>
              <a:t>формування мотивації та організації пізнавальної діяльності учнів</a:t>
            </a:r>
            <a:r>
              <a:rPr lang="uk-UA" dirty="0" smtClean="0"/>
              <a:t> (управління емоційними станами, </a:t>
            </a:r>
            <a:r>
              <a:rPr lang="uk-UA" b="1" dirty="0" smtClean="0"/>
              <a:t>активне залучення батьків до освітнього процесу на засадах партнерства</a:t>
            </a:r>
            <a:r>
              <a:rPr lang="uk-UA" dirty="0" smtClean="0"/>
              <a:t>, координація взаємодії між учасниками освітнього процесу з метою надання додаткової підтримки учням тощо);</a:t>
            </a:r>
          </a:p>
          <a:p>
            <a:r>
              <a:rPr lang="uk-UA" b="1" dirty="0" smtClean="0"/>
              <a:t>організації здорового, безпечного, розвивального, інклюзивного освітнього середовища </a:t>
            </a:r>
            <a:r>
              <a:rPr lang="uk-UA" dirty="0" smtClean="0"/>
              <a:t>(забезпечення сприятливих умов в освітньому середовищі залежно від індивідуальних потреб, можливостей, здібностей та інтересів учнів, проектування осередків навчання, виховання та розвитку учнів в освітньому середовищі, здійснення профілактичних заходів щодо збереження життя та здоров’я учнів, попередження і протидії булінгу, різним проявам насильства тощо);</a:t>
            </a:r>
          </a:p>
          <a:p>
            <a:r>
              <a:rPr lang="uk-UA" b="1" dirty="0" smtClean="0"/>
              <a:t>управління освітнім процесом </a:t>
            </a:r>
            <a:r>
              <a:rPr lang="uk-UA" dirty="0" smtClean="0"/>
              <a:t>(планування освітнього процесу залежно від мети, індивідуальних особливостей учнів, особливостей діяльності закладу освіти, прогнозування результатів освітнього процесу, </a:t>
            </a:r>
            <a:r>
              <a:rPr lang="uk-UA" b="1" dirty="0" smtClean="0"/>
              <a:t>організація різних форм навчальної та пізнавальної діяльності учнів, здійснення оцінювання результатів навчання учнів</a:t>
            </a:r>
            <a:r>
              <a:rPr lang="uk-UA" dirty="0" smtClean="0"/>
              <a:t>);</a:t>
            </a:r>
          </a:p>
          <a:p>
            <a:r>
              <a:rPr lang="uk-UA" b="1" dirty="0" smtClean="0"/>
              <a:t>дотримання академічної доброчесності</a:t>
            </a:r>
            <a:r>
              <a:rPr lang="uk-UA" dirty="0" smtClean="0"/>
              <a:t>, </a:t>
            </a:r>
            <a:r>
              <a:rPr lang="uk-UA" b="1" dirty="0" smtClean="0"/>
              <a:t>запобігання і протидії булінгу </a:t>
            </a:r>
            <a:r>
              <a:rPr lang="uk-UA" dirty="0" smtClean="0"/>
              <a:t>(цькуванню) </a:t>
            </a:r>
            <a:r>
              <a:rPr lang="uk-UA" b="1" dirty="0" smtClean="0"/>
              <a:t>та порушенню гідності дітей</a:t>
            </a:r>
            <a:r>
              <a:rPr lang="uk-UA" dirty="0" smtClean="0"/>
              <a:t>, формування в них культури нетерпимості до проявів дискримінації та корупції.</a:t>
            </a:r>
            <a:endParaRPr lang="uk-UA" dirty="0"/>
          </a:p>
        </p:txBody>
      </p:sp>
      <p:pic>
        <p:nvPicPr>
          <p:cNvPr id="2" name="Рисунок 1"/>
          <p:cNvPicPr>
            <a:picLocks noChangeAspect="1"/>
          </p:cNvPicPr>
          <p:nvPr/>
        </p:nvPicPr>
        <p:blipFill>
          <a:blip r:embed="rId2"/>
          <a:stretch>
            <a:fillRect/>
          </a:stretch>
        </p:blipFill>
        <p:spPr>
          <a:xfrm>
            <a:off x="7164288" y="6078821"/>
            <a:ext cx="728779" cy="649640"/>
          </a:xfrm>
          <a:prstGeom prst="rect">
            <a:avLst/>
          </a:prstGeom>
        </p:spPr>
      </p:pic>
      <p:pic>
        <p:nvPicPr>
          <p:cNvPr id="3" name="Рисунок 2"/>
          <p:cNvPicPr>
            <a:picLocks noChangeAspect="1"/>
          </p:cNvPicPr>
          <p:nvPr/>
        </p:nvPicPr>
        <p:blipFill>
          <a:blip r:embed="rId3"/>
          <a:stretch>
            <a:fillRect/>
          </a:stretch>
        </p:blipFill>
        <p:spPr>
          <a:xfrm>
            <a:off x="5004048" y="6350476"/>
            <a:ext cx="2048434" cy="377985"/>
          </a:xfrm>
          <a:prstGeom prst="rect">
            <a:avLst/>
          </a:prstGeom>
        </p:spPr>
      </p:pic>
    </p:spTree>
    <p:extLst>
      <p:ext uri="{BB962C8B-B14F-4D97-AF65-F5344CB8AC3E}">
        <p14:creationId xmlns:p14="http://schemas.microsoft.com/office/powerpoint/2010/main" val="236436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тексту 4"/>
          <p:cNvSpPr>
            <a:spLocks noGrp="1"/>
          </p:cNvSpPr>
          <p:nvPr>
            <p:ph type="body" sz="quarter" idx="1"/>
          </p:nvPr>
        </p:nvSpPr>
        <p:spPr>
          <a:xfrm>
            <a:off x="124272" y="188640"/>
            <a:ext cx="3295600" cy="936104"/>
          </a:xfrm>
        </p:spPr>
        <p:txBody>
          <a:bodyPr/>
          <a:lstStyle/>
          <a:p>
            <a:r>
              <a:rPr lang="uk-UA" dirty="0" smtClean="0"/>
              <a:t>Формувальний етап</a:t>
            </a:r>
            <a:endParaRPr lang="uk-UA" dirty="0"/>
          </a:p>
        </p:txBody>
      </p:sp>
      <p:sp>
        <p:nvSpPr>
          <p:cNvPr id="9" name="Прямокутник 8"/>
          <p:cNvSpPr/>
          <p:nvPr/>
        </p:nvSpPr>
        <p:spPr>
          <a:xfrm>
            <a:off x="6372200" y="6237312"/>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sp>
        <p:nvSpPr>
          <p:cNvPr id="2" name="Прямокутник 1"/>
          <p:cNvSpPr/>
          <p:nvPr/>
        </p:nvSpPr>
        <p:spPr>
          <a:xfrm>
            <a:off x="323528" y="1124744"/>
            <a:ext cx="8496944" cy="5632311"/>
          </a:xfrm>
          <a:prstGeom prst="rect">
            <a:avLst/>
          </a:prstGeom>
        </p:spPr>
        <p:txBody>
          <a:bodyPr wrap="square">
            <a:spAutoFit/>
          </a:bodyPr>
          <a:lstStyle/>
          <a:p>
            <a:r>
              <a:rPr lang="uk-UA" sz="2000" b="1" dirty="0" smtClean="0">
                <a:solidFill>
                  <a:schemeClr val="accent1">
                    <a:lumMod val="50000"/>
                  </a:schemeClr>
                </a:solidFill>
              </a:rPr>
              <a:t>Організація та проведення заходів </a:t>
            </a:r>
          </a:p>
          <a:p>
            <a:r>
              <a:rPr lang="uk-UA" sz="2000" b="1" dirty="0" smtClean="0">
                <a:solidFill>
                  <a:schemeClr val="accent1">
                    <a:lumMod val="50000"/>
                  </a:schemeClr>
                </a:solidFill>
              </a:rPr>
              <a:t>педагогічної інтернатури:</a:t>
            </a:r>
          </a:p>
          <a:p>
            <a:pPr marL="285750" indent="-285750">
              <a:buFontTx/>
              <a:buChar char="-"/>
            </a:pPr>
            <a:r>
              <a:rPr lang="uk-UA" sz="2000" dirty="0" smtClean="0"/>
              <a:t> </a:t>
            </a:r>
            <a:r>
              <a:rPr lang="uk-UA" sz="2000" dirty="0" smtClean="0">
                <a:solidFill>
                  <a:schemeClr val="accent1">
                    <a:lumMod val="75000"/>
                  </a:schemeClr>
                </a:solidFill>
              </a:rPr>
              <a:t>проведення індивідуальних</a:t>
            </a:r>
            <a:r>
              <a:rPr lang="uk-UA" sz="2000" dirty="0" smtClean="0">
                <a:solidFill>
                  <a:schemeClr val="accent1">
                    <a:lumMod val="50000"/>
                  </a:schemeClr>
                </a:solidFill>
              </a:rPr>
              <a:t> консультацій</a:t>
            </a:r>
            <a:r>
              <a:rPr lang="uk-UA" sz="2000" dirty="0" smtClean="0"/>
              <a:t>, </a:t>
            </a:r>
            <a:r>
              <a:rPr lang="uk-UA" sz="2000" dirty="0" smtClean="0">
                <a:solidFill>
                  <a:schemeClr val="accent1">
                    <a:lumMod val="75000"/>
                  </a:schemeClr>
                </a:solidFill>
              </a:rPr>
              <a:t>наставницьких бесід     з інтерном; </a:t>
            </a:r>
          </a:p>
          <a:p>
            <a:pPr marL="285750" indent="-285750">
              <a:buFontTx/>
              <a:buChar char="-"/>
            </a:pPr>
            <a:r>
              <a:rPr lang="uk-UA" sz="2000" dirty="0" smtClean="0">
                <a:solidFill>
                  <a:schemeClr val="accent1">
                    <a:lumMod val="50000"/>
                  </a:schemeClr>
                </a:solidFill>
              </a:rPr>
              <a:t>допомога у підборі відповідної літератури</a:t>
            </a:r>
            <a:r>
              <a:rPr lang="uk-UA" sz="2000" dirty="0" smtClean="0"/>
              <a:t>, підготовці навчальних занять, розробленні дидактичних матеріалів тощо;</a:t>
            </a:r>
          </a:p>
          <a:p>
            <a:pPr marL="342900" indent="-342900">
              <a:buFontTx/>
              <a:buChar char="-"/>
            </a:pPr>
            <a:r>
              <a:rPr lang="uk-UA" sz="2000" dirty="0" smtClean="0">
                <a:solidFill>
                  <a:schemeClr val="accent1">
                    <a:lumMod val="75000"/>
                  </a:schemeClr>
                </a:solidFill>
              </a:rPr>
              <a:t>взаємовідвідування навчальних занять</a:t>
            </a:r>
            <a:r>
              <a:rPr lang="uk-UA" sz="2000" dirty="0" smtClean="0"/>
              <a:t>, відвідування уроків </a:t>
            </a:r>
          </a:p>
          <a:p>
            <a:r>
              <a:rPr lang="uk-UA" sz="2000" dirty="0"/>
              <a:t> </a:t>
            </a:r>
            <a:r>
              <a:rPr lang="uk-UA" sz="2000" dirty="0" smtClean="0"/>
              <a:t>    досвідчених педагогічних працівників;</a:t>
            </a:r>
          </a:p>
          <a:p>
            <a:pPr marL="285750" indent="-285750">
              <a:buFontTx/>
              <a:buChar char="-"/>
            </a:pPr>
            <a:r>
              <a:rPr lang="uk-UA" sz="2000" dirty="0" smtClean="0"/>
              <a:t> </a:t>
            </a:r>
            <a:r>
              <a:rPr lang="uk-UA" sz="2000" dirty="0" smtClean="0">
                <a:solidFill>
                  <a:schemeClr val="accent3">
                    <a:lumMod val="75000"/>
                  </a:schemeClr>
                </a:solidFill>
              </a:rPr>
              <a:t>здійснення моніторингу результатів навчання учнів</a:t>
            </a:r>
            <a:r>
              <a:rPr lang="uk-UA" sz="2000" dirty="0" smtClean="0"/>
              <a:t>;</a:t>
            </a:r>
          </a:p>
          <a:p>
            <a:pPr marL="285750" indent="-285750">
              <a:buFontTx/>
              <a:buChar char="-"/>
            </a:pPr>
            <a:r>
              <a:rPr lang="uk-UA" sz="2000" dirty="0" smtClean="0"/>
              <a:t> </a:t>
            </a:r>
            <a:r>
              <a:rPr lang="uk-UA" sz="2000" dirty="0" smtClean="0">
                <a:solidFill>
                  <a:schemeClr val="accent1">
                    <a:lumMod val="75000"/>
                  </a:schemeClr>
                </a:solidFill>
              </a:rPr>
              <a:t>участь у тренінгах, навчальних семінарах з методичних питань, творчих звітах педагогічних працівників</a:t>
            </a:r>
            <a:r>
              <a:rPr lang="uk-UA" sz="2000" dirty="0" smtClean="0"/>
              <a:t>; </a:t>
            </a:r>
          </a:p>
          <a:p>
            <a:pPr marL="285750" indent="-285750">
              <a:buFontTx/>
              <a:buChar char="-"/>
            </a:pPr>
            <a:r>
              <a:rPr lang="uk-UA" sz="2000" dirty="0" smtClean="0">
                <a:solidFill>
                  <a:schemeClr val="accent3">
                    <a:lumMod val="75000"/>
                  </a:schemeClr>
                </a:solidFill>
              </a:rPr>
              <a:t>вивчення досвіду кращих педагогів шляхом </a:t>
            </a:r>
            <a:r>
              <a:rPr lang="uk-UA" sz="2000" dirty="0" smtClean="0"/>
              <a:t>аналізу їх вебсайтів, вебресурсів професійних спільнот, а також періодичних професійних видань;</a:t>
            </a:r>
          </a:p>
          <a:p>
            <a:pPr marL="342900" indent="-342900">
              <a:buFontTx/>
              <a:buChar char="-"/>
            </a:pPr>
            <a:r>
              <a:rPr lang="uk-UA" sz="2000" dirty="0" smtClean="0">
                <a:solidFill>
                  <a:schemeClr val="accent1">
                    <a:lumMod val="75000"/>
                  </a:schemeClr>
                </a:solidFill>
              </a:rPr>
              <a:t>залучення інтерна до партнерської взаємодії</a:t>
            </a:r>
            <a:r>
              <a:rPr lang="uk-UA" sz="2000" dirty="0" smtClean="0"/>
              <a:t> з науковими, </a:t>
            </a:r>
          </a:p>
          <a:p>
            <a:r>
              <a:rPr lang="uk-UA" sz="2000" dirty="0" smtClean="0"/>
              <a:t>     науково- педагогічними та педагогічними працівниками, участі </a:t>
            </a:r>
          </a:p>
          <a:p>
            <a:r>
              <a:rPr lang="uk-UA" sz="2000" dirty="0"/>
              <a:t> </a:t>
            </a:r>
            <a:r>
              <a:rPr lang="uk-UA" sz="2000" dirty="0" smtClean="0"/>
              <a:t>    в професійних спільнотах педагогічних працівників;</a:t>
            </a:r>
          </a:p>
          <a:p>
            <a:r>
              <a:rPr lang="uk-UA" sz="2000" dirty="0" smtClean="0"/>
              <a:t>-   </a:t>
            </a:r>
            <a:r>
              <a:rPr lang="uk-UA" sz="2000" dirty="0" smtClean="0">
                <a:solidFill>
                  <a:schemeClr val="accent1">
                    <a:lumMod val="50000"/>
                  </a:schemeClr>
                </a:solidFill>
              </a:rPr>
              <a:t>психологічний супровід інтерна.</a:t>
            </a:r>
            <a:endParaRPr lang="uk-UA" sz="2400" dirty="0">
              <a:solidFill>
                <a:schemeClr val="accent1">
                  <a:lumMod val="50000"/>
                </a:schemeClr>
              </a:solidFill>
            </a:endParaRPr>
          </a:p>
        </p:txBody>
      </p:sp>
      <p:pic>
        <p:nvPicPr>
          <p:cNvPr id="3" name="Рисунок 2"/>
          <p:cNvPicPr>
            <a:picLocks noChangeAspect="1"/>
          </p:cNvPicPr>
          <p:nvPr/>
        </p:nvPicPr>
        <p:blipFill>
          <a:blip r:embed="rId2"/>
          <a:stretch>
            <a:fillRect/>
          </a:stretch>
        </p:blipFill>
        <p:spPr>
          <a:xfrm>
            <a:off x="5844430" y="108744"/>
            <a:ext cx="2838450" cy="1609725"/>
          </a:xfrm>
          <a:prstGeom prst="rect">
            <a:avLst/>
          </a:prstGeom>
        </p:spPr>
      </p:pic>
    </p:spTree>
    <p:extLst>
      <p:ext uri="{BB962C8B-B14F-4D97-AF65-F5344CB8AC3E}">
        <p14:creationId xmlns:p14="http://schemas.microsoft.com/office/powerpoint/2010/main" val="427022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63272" cy="648072"/>
          </a:xfrm>
        </p:spPr>
        <p:txBody>
          <a:bodyPr>
            <a:normAutofit fontScale="90000"/>
          </a:bodyPr>
          <a:lstStyle/>
          <a:p>
            <a:r>
              <a:rPr lang="uk-UA" b="1" dirty="0" smtClean="0">
                <a:solidFill>
                  <a:schemeClr val="accent1">
                    <a:lumMod val="75000"/>
                  </a:schemeClr>
                </a:solidFill>
              </a:rPr>
              <a:t>Основні заходи педагогічної інтернатури</a:t>
            </a:r>
            <a:endParaRPr lang="uk-UA" b="1" dirty="0">
              <a:solidFill>
                <a:schemeClr val="accent1">
                  <a:lumMod val="75000"/>
                </a:schemeClr>
              </a:solidFill>
            </a:endParaRPr>
          </a:p>
        </p:txBody>
      </p:sp>
      <p:sp>
        <p:nvSpPr>
          <p:cNvPr id="5" name="Місце для тексту 4"/>
          <p:cNvSpPr>
            <a:spLocks noGrp="1"/>
          </p:cNvSpPr>
          <p:nvPr>
            <p:ph type="body" sz="quarter" idx="1"/>
          </p:nvPr>
        </p:nvSpPr>
        <p:spPr>
          <a:xfrm>
            <a:off x="457200" y="1052736"/>
            <a:ext cx="3682752" cy="4176464"/>
          </a:xfrm>
        </p:spPr>
        <p:txBody>
          <a:bodyPr/>
          <a:lstStyle/>
          <a:p>
            <a:r>
              <a:rPr lang="uk-UA" dirty="0" smtClean="0"/>
              <a:t>Заходи педагогічної інтернатури можуть здійснюватися безпосередньо в закладі освіти, а також, за наявності технічних можливостей, дистанційно в режимі відеоконференцій або аудіоконференцій.</a:t>
            </a:r>
            <a:endParaRPr lang="uk-UA" dirty="0"/>
          </a:p>
        </p:txBody>
      </p:sp>
      <p:sp>
        <p:nvSpPr>
          <p:cNvPr id="6" name="Місце для тексту 5"/>
          <p:cNvSpPr>
            <a:spLocks noGrp="1"/>
          </p:cNvSpPr>
          <p:nvPr>
            <p:ph type="body" sz="quarter" idx="3"/>
          </p:nvPr>
        </p:nvSpPr>
        <p:spPr>
          <a:xfrm>
            <a:off x="4355976" y="3140968"/>
            <a:ext cx="3672408" cy="3456384"/>
          </a:xfrm>
        </p:spPr>
        <p:txBody>
          <a:bodyPr/>
          <a:lstStyle/>
          <a:p>
            <a:r>
              <a:rPr lang="uk-UA" dirty="0" smtClean="0"/>
              <a:t>За погодженням інтерна, педагога-наставника та керівника відповідного закладу освіти або його заступника конкретні заходи інтернатури можуть бути уточнені без внесення змін до її програми.</a:t>
            </a:r>
            <a:endParaRPr lang="uk-UA" dirty="0"/>
          </a:p>
        </p:txBody>
      </p:sp>
      <p:pic>
        <p:nvPicPr>
          <p:cNvPr id="3" name="Рисунок 2"/>
          <p:cNvPicPr>
            <a:picLocks noChangeAspect="1"/>
          </p:cNvPicPr>
          <p:nvPr/>
        </p:nvPicPr>
        <p:blipFill>
          <a:blip r:embed="rId2"/>
          <a:stretch>
            <a:fillRect/>
          </a:stretch>
        </p:blipFill>
        <p:spPr>
          <a:xfrm>
            <a:off x="4932040" y="1052736"/>
            <a:ext cx="2785852" cy="1743075"/>
          </a:xfrm>
          <a:prstGeom prst="rect">
            <a:avLst/>
          </a:prstGeom>
        </p:spPr>
      </p:pic>
      <p:pic>
        <p:nvPicPr>
          <p:cNvPr id="4" name="Рисунок 3"/>
          <p:cNvPicPr>
            <a:picLocks noChangeAspect="1"/>
          </p:cNvPicPr>
          <p:nvPr/>
        </p:nvPicPr>
        <p:blipFill>
          <a:blip r:embed="rId3"/>
          <a:stretch>
            <a:fillRect/>
          </a:stretch>
        </p:blipFill>
        <p:spPr>
          <a:xfrm>
            <a:off x="6772038" y="6408359"/>
            <a:ext cx="2048434" cy="377985"/>
          </a:xfrm>
          <a:prstGeom prst="rect">
            <a:avLst/>
          </a:prstGeom>
        </p:spPr>
      </p:pic>
    </p:spTree>
    <p:extLst>
      <p:ext uri="{BB962C8B-B14F-4D97-AF65-F5344CB8AC3E}">
        <p14:creationId xmlns:p14="http://schemas.microsoft.com/office/powerpoint/2010/main" val="191200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457200" y="2492896"/>
            <a:ext cx="7571184" cy="3755504"/>
          </a:xfrm>
        </p:spPr>
        <p:txBody>
          <a:bodyPr>
            <a:normAutofit fontScale="92500" lnSpcReduction="10000"/>
          </a:bodyPr>
          <a:lstStyle/>
          <a:p>
            <a:r>
              <a:rPr lang="uk-UA" b="1" dirty="0" smtClean="0"/>
              <a:t>створює необхідні умови в закладі освіти, що сприяють проходженню педагогічної інтернатури;</a:t>
            </a:r>
          </a:p>
          <a:p>
            <a:r>
              <a:rPr lang="uk-UA" b="1" dirty="0" smtClean="0"/>
              <a:t>знайомить інтерна </a:t>
            </a:r>
            <a:r>
              <a:rPr lang="uk-UA" dirty="0" smtClean="0"/>
              <a:t>з напрямами діяльності закладу освіти, </a:t>
            </a:r>
            <a:r>
              <a:rPr lang="uk-UA" b="1" dirty="0" smtClean="0"/>
              <a:t>правилами внутрішнього трудового розпорядку, правилами охорони праці й техніки безпеки, правами та обов’язками, зазначеними в посадовій інструкції педагогічного працівника тощо</a:t>
            </a:r>
            <a:r>
              <a:rPr lang="uk-UA" dirty="0" smtClean="0"/>
              <a:t>;</a:t>
            </a:r>
          </a:p>
          <a:p>
            <a:r>
              <a:rPr lang="uk-UA" b="1" dirty="0" smtClean="0"/>
              <a:t>координує діяльність педагога-наставника та інтерна.</a:t>
            </a:r>
            <a:endParaRPr lang="uk-UA" b="1" dirty="0"/>
          </a:p>
        </p:txBody>
      </p:sp>
      <p:sp>
        <p:nvSpPr>
          <p:cNvPr id="5" name="Місце для тексту 4"/>
          <p:cNvSpPr>
            <a:spLocks noGrp="1"/>
          </p:cNvSpPr>
          <p:nvPr>
            <p:ph type="body" sz="quarter" idx="1"/>
          </p:nvPr>
        </p:nvSpPr>
        <p:spPr>
          <a:xfrm>
            <a:off x="457200" y="332656"/>
            <a:ext cx="3886200" cy="1679408"/>
          </a:xfrm>
        </p:spPr>
        <p:txBody>
          <a:bodyPr/>
          <a:lstStyle/>
          <a:p>
            <a:r>
              <a:rPr lang="uk-UA" dirty="0" smtClean="0"/>
              <a:t>3 метою виконання програми педагогічної інтернатури керівник закладу освіти</a:t>
            </a:r>
            <a:r>
              <a:rPr lang="ru-RU" dirty="0" smtClean="0"/>
              <a:t>: </a:t>
            </a:r>
            <a:endParaRPr lang="en-US" dirty="0"/>
          </a:p>
        </p:txBody>
      </p:sp>
      <p:pic>
        <p:nvPicPr>
          <p:cNvPr id="2" name="Рисунок 1"/>
          <p:cNvPicPr>
            <a:picLocks noChangeAspect="1"/>
          </p:cNvPicPr>
          <p:nvPr/>
        </p:nvPicPr>
        <p:blipFill>
          <a:blip r:embed="rId2"/>
          <a:stretch>
            <a:fillRect/>
          </a:stretch>
        </p:blipFill>
        <p:spPr>
          <a:xfrm>
            <a:off x="4860032" y="332656"/>
            <a:ext cx="3528392" cy="2016224"/>
          </a:xfrm>
          <a:prstGeom prst="rect">
            <a:avLst/>
          </a:prstGeom>
        </p:spPr>
      </p:pic>
      <p:pic>
        <p:nvPicPr>
          <p:cNvPr id="4" name="Рисунок 3"/>
          <p:cNvPicPr>
            <a:picLocks noChangeAspect="1"/>
          </p:cNvPicPr>
          <p:nvPr/>
        </p:nvPicPr>
        <p:blipFill>
          <a:blip r:embed="rId3"/>
          <a:stretch>
            <a:fillRect/>
          </a:stretch>
        </p:blipFill>
        <p:spPr>
          <a:xfrm>
            <a:off x="6370078" y="6329956"/>
            <a:ext cx="2048434" cy="377985"/>
          </a:xfrm>
          <a:prstGeom prst="rect">
            <a:avLst/>
          </a:prstGeom>
        </p:spPr>
      </p:pic>
    </p:spTree>
    <p:extLst>
      <p:ext uri="{BB962C8B-B14F-4D97-AF65-F5344CB8AC3E}">
        <p14:creationId xmlns:p14="http://schemas.microsoft.com/office/powerpoint/2010/main" val="96783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539944" y="2132856"/>
            <a:ext cx="7920488" cy="4464496"/>
          </a:xfrm>
        </p:spPr>
        <p:txBody>
          <a:bodyPr>
            <a:normAutofit fontScale="92500"/>
          </a:bodyPr>
          <a:lstStyle/>
          <a:p>
            <a:r>
              <a:rPr lang="uk-UA" b="1" dirty="0" smtClean="0"/>
              <a:t>узгоджує</a:t>
            </a:r>
            <a:r>
              <a:rPr lang="uk-UA" dirty="0" smtClean="0"/>
              <a:t> з інтерном час та місце </a:t>
            </a:r>
            <a:r>
              <a:rPr lang="uk-UA" b="1" dirty="0" smtClean="0"/>
              <a:t>проведення заходів педагогічної інтернатури</a:t>
            </a:r>
            <a:r>
              <a:rPr lang="uk-UA" dirty="0" smtClean="0"/>
              <a:t>;</a:t>
            </a:r>
          </a:p>
          <a:p>
            <a:r>
              <a:rPr lang="uk-UA" b="1" dirty="0" smtClean="0"/>
              <a:t>особистим прикладом сприяє </a:t>
            </a:r>
            <a:r>
              <a:rPr lang="uk-UA" dirty="0" smtClean="0"/>
              <a:t>загальнокультурному та </a:t>
            </a:r>
            <a:r>
              <a:rPr lang="uk-UA" b="1" dirty="0" smtClean="0"/>
              <a:t>професійному розвитку інтерна;</a:t>
            </a:r>
          </a:p>
          <a:p>
            <a:r>
              <a:rPr lang="uk-UA" b="1" dirty="0" smtClean="0"/>
              <a:t>здійснює наставницьку </a:t>
            </a:r>
            <a:r>
              <a:rPr lang="uk-UA" dirty="0" smtClean="0"/>
              <a:t>підтримку, сприяє адаптації інтерна до педагогічної діяльності, </a:t>
            </a:r>
            <a:r>
              <a:rPr lang="uk-UA" b="1" dirty="0" smtClean="0"/>
              <a:t>знайомить із традиціями закладу освіти, особливостями організації освітнього процесу;</a:t>
            </a:r>
          </a:p>
          <a:p>
            <a:r>
              <a:rPr lang="uk-UA" b="1" dirty="0" smtClean="0"/>
              <a:t>виявляє професійні, методичні проблеми </a:t>
            </a:r>
            <a:r>
              <a:rPr lang="uk-UA" dirty="0" smtClean="0"/>
              <a:t>під час реалізації інтерном освітнього процесу та </a:t>
            </a:r>
            <a:r>
              <a:rPr lang="uk-UA" b="1" dirty="0" smtClean="0"/>
              <a:t>сприяє їх вирішенню.</a:t>
            </a:r>
          </a:p>
        </p:txBody>
      </p:sp>
      <p:sp>
        <p:nvSpPr>
          <p:cNvPr id="5" name="Місце для тексту 4"/>
          <p:cNvSpPr>
            <a:spLocks noGrp="1"/>
          </p:cNvSpPr>
          <p:nvPr>
            <p:ph type="body" sz="quarter" idx="1"/>
          </p:nvPr>
        </p:nvSpPr>
        <p:spPr>
          <a:xfrm>
            <a:off x="539944" y="188640"/>
            <a:ext cx="3791272" cy="1823424"/>
          </a:xfrm>
          <a:prstGeom prst="roundRect">
            <a:avLst>
              <a:gd name="adj" fmla="val 32871"/>
            </a:avLst>
          </a:prstGeom>
        </p:spPr>
        <p:txBody>
          <a:bodyPr/>
          <a:lstStyle/>
          <a:p>
            <a:r>
              <a:rPr lang="uk-UA" dirty="0" smtClean="0"/>
              <a:t>3 метою виконання програми педагогічної інтернатури педагог- наставник:</a:t>
            </a:r>
          </a:p>
          <a:p>
            <a:endParaRPr lang="en-US" dirty="0"/>
          </a:p>
        </p:txBody>
      </p:sp>
      <p:pic>
        <p:nvPicPr>
          <p:cNvPr id="2" name="Рисунок 1"/>
          <p:cNvPicPr>
            <a:picLocks noChangeAspect="1"/>
          </p:cNvPicPr>
          <p:nvPr/>
        </p:nvPicPr>
        <p:blipFill>
          <a:blip r:embed="rId3"/>
          <a:stretch>
            <a:fillRect/>
          </a:stretch>
        </p:blipFill>
        <p:spPr>
          <a:xfrm>
            <a:off x="6079182" y="188640"/>
            <a:ext cx="2381250" cy="1924050"/>
          </a:xfrm>
          <a:prstGeom prst="rect">
            <a:avLst/>
          </a:prstGeom>
        </p:spPr>
      </p:pic>
      <p:pic>
        <p:nvPicPr>
          <p:cNvPr id="4" name="Рисунок 3"/>
          <p:cNvPicPr>
            <a:picLocks noChangeAspect="1"/>
          </p:cNvPicPr>
          <p:nvPr/>
        </p:nvPicPr>
        <p:blipFill>
          <a:blip r:embed="rId4"/>
          <a:stretch>
            <a:fillRect/>
          </a:stretch>
        </p:blipFill>
        <p:spPr>
          <a:xfrm>
            <a:off x="6588224" y="6327418"/>
            <a:ext cx="2048434" cy="377985"/>
          </a:xfrm>
          <a:prstGeom prst="rect">
            <a:avLst/>
          </a:prstGeom>
        </p:spPr>
      </p:pic>
    </p:spTree>
    <p:extLst>
      <p:ext uri="{BB962C8B-B14F-4D97-AF65-F5344CB8AC3E}">
        <p14:creationId xmlns:p14="http://schemas.microsoft.com/office/powerpoint/2010/main" val="402597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179512" y="1484784"/>
            <a:ext cx="8568952" cy="4995230"/>
          </a:xfrm>
        </p:spPr>
        <p:txBody>
          <a:bodyPr>
            <a:normAutofit fontScale="32500" lnSpcReduction="20000"/>
          </a:bodyPr>
          <a:lstStyle/>
          <a:p>
            <a:pPr marL="0" indent="0">
              <a:buNone/>
            </a:pPr>
            <a:endParaRPr lang="ru-RU" dirty="0"/>
          </a:p>
          <a:p>
            <a:r>
              <a:rPr lang="uk-UA" sz="5100" b="1" dirty="0" smtClean="0"/>
              <a:t>виконує обов’язки згідно з посадовою інструкцією </a:t>
            </a:r>
            <a:r>
              <a:rPr lang="uk-UA" sz="5100" dirty="0" smtClean="0"/>
              <a:t>та обов’язки, покладені на нього трудовим договором і правилами внутрішнього розпорядку, визначені установчими документами закладу освіти;</a:t>
            </a:r>
          </a:p>
          <a:p>
            <a:r>
              <a:rPr lang="uk-UA" sz="5100" b="1" dirty="0" smtClean="0"/>
              <a:t>організовує освітній процес із урахуванням психолого-фізіологічних, вікових особливостей учнів, специфіки навчального предмета</a:t>
            </a:r>
            <a:r>
              <a:rPr lang="uk-UA" sz="5100" dirty="0" smtClean="0"/>
              <a:t> (інтегрованого курсу);</a:t>
            </a:r>
          </a:p>
          <a:p>
            <a:r>
              <a:rPr lang="uk-UA" sz="5100" b="1" dirty="0" smtClean="0"/>
              <a:t>працює над набуттям компетентностей </a:t>
            </a:r>
            <a:r>
              <a:rPr lang="uk-UA" sz="5100" dirty="0" smtClean="0"/>
              <a:t>зі спеціальності (предметної спеціальності, спеціалізації), педагогіки, психології, необхідних для забезпечення процесу навчання, виховання і розвитку особистості, у тому числі осіб з особливими освітніми потребами, здійснення моніторингу педагогічної діяльності та аналізу педагогічного досвіду, проведення освітніх вимірювань, застосування освітніх технологій і методів навчання, ефективних способів взаємодії між усіма учасниками освітнього процесу;</a:t>
            </a:r>
          </a:p>
          <a:p>
            <a:r>
              <a:rPr lang="uk-UA" sz="5100" b="1" dirty="0" smtClean="0"/>
              <a:t>самостійно обирає форми</a:t>
            </a:r>
            <a:r>
              <a:rPr lang="uk-UA" sz="5100" dirty="0" smtClean="0"/>
              <a:t>, види, напрями та суб’єктів надання освітніх послуг з </a:t>
            </a:r>
            <a:r>
              <a:rPr lang="uk-UA" sz="5100" b="1" dirty="0" smtClean="0"/>
              <a:t>підвищення кваліфікації;</a:t>
            </a:r>
          </a:p>
          <a:p>
            <a:r>
              <a:rPr lang="uk-UA" sz="5100" b="1" dirty="0" smtClean="0"/>
              <a:t>бере участь у засіданнях професійних спільнот </a:t>
            </a:r>
            <a:r>
              <a:rPr lang="uk-UA" sz="5100" dirty="0" smtClean="0"/>
              <a:t>педагогічних</a:t>
            </a:r>
            <a:r>
              <a:rPr lang="uk-UA" sz="5100" b="1" dirty="0" smtClean="0"/>
              <a:t> </a:t>
            </a:r>
            <a:r>
              <a:rPr lang="uk-UA" sz="5100" dirty="0" smtClean="0"/>
              <a:t>працівників, семінарах, практикумах, тренінгах, вебінарах, майстер-класах з метою вдосконалення педагогічної майстерності, обговорення багатьох важливих професійних проблем тощо.</a:t>
            </a:r>
            <a:endParaRPr lang="uk-UA" sz="5100" dirty="0"/>
          </a:p>
        </p:txBody>
      </p:sp>
      <p:sp>
        <p:nvSpPr>
          <p:cNvPr id="5" name="Місце для тексту 4"/>
          <p:cNvSpPr>
            <a:spLocks noGrp="1"/>
          </p:cNvSpPr>
          <p:nvPr>
            <p:ph type="body" sz="quarter" idx="1"/>
          </p:nvPr>
        </p:nvSpPr>
        <p:spPr>
          <a:xfrm>
            <a:off x="179512" y="104800"/>
            <a:ext cx="4176464" cy="1163960"/>
          </a:xfrm>
        </p:spPr>
        <p:txBody>
          <a:bodyPr/>
          <a:lstStyle/>
          <a:p>
            <a:r>
              <a:rPr lang="uk-UA" dirty="0" smtClean="0"/>
              <a:t>У рамках проходження інтернатури інтерн:</a:t>
            </a:r>
          </a:p>
          <a:p>
            <a:endParaRPr lang="en-US" dirty="0"/>
          </a:p>
        </p:txBody>
      </p:sp>
      <p:pic>
        <p:nvPicPr>
          <p:cNvPr id="2" name="Рисунок 1"/>
          <p:cNvPicPr>
            <a:picLocks noChangeAspect="1"/>
          </p:cNvPicPr>
          <p:nvPr/>
        </p:nvPicPr>
        <p:blipFill>
          <a:blip r:embed="rId3"/>
          <a:stretch>
            <a:fillRect/>
          </a:stretch>
        </p:blipFill>
        <p:spPr>
          <a:xfrm>
            <a:off x="6084169" y="70810"/>
            <a:ext cx="2341243" cy="1557990"/>
          </a:xfrm>
          <a:prstGeom prst="rect">
            <a:avLst/>
          </a:prstGeom>
        </p:spPr>
      </p:pic>
      <p:pic>
        <p:nvPicPr>
          <p:cNvPr id="4" name="Рисунок 3"/>
          <p:cNvPicPr>
            <a:picLocks noChangeAspect="1"/>
          </p:cNvPicPr>
          <p:nvPr/>
        </p:nvPicPr>
        <p:blipFill>
          <a:blip r:embed="rId4"/>
          <a:stretch>
            <a:fillRect/>
          </a:stretch>
        </p:blipFill>
        <p:spPr>
          <a:xfrm>
            <a:off x="6967500" y="6480015"/>
            <a:ext cx="2048434" cy="377985"/>
          </a:xfrm>
          <a:prstGeom prst="rect">
            <a:avLst/>
          </a:prstGeom>
        </p:spPr>
      </p:pic>
    </p:spTree>
    <p:extLst>
      <p:ext uri="{BB962C8B-B14F-4D97-AF65-F5344CB8AC3E}">
        <p14:creationId xmlns:p14="http://schemas.microsoft.com/office/powerpoint/2010/main" val="146195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
            <p:extLst>
              <p:ext uri="{D42A27DB-BD31-4B8C-83A1-F6EECF244321}">
                <p14:modId xmlns:p14="http://schemas.microsoft.com/office/powerpoint/2010/main" val="1741481972"/>
              </p:ext>
            </p:extLst>
          </p:nvPr>
        </p:nvGraphicFramePr>
        <p:xfrm>
          <a:off x="827584" y="683558"/>
          <a:ext cx="7992889" cy="687323"/>
        </p:xfrm>
        <a:graphic>
          <a:graphicData uri="http://schemas.openxmlformats.org/drawingml/2006/table">
            <a:tbl>
              <a:tblPr/>
              <a:tblGrid>
                <a:gridCol w="2549169">
                  <a:extLst>
                    <a:ext uri="{9D8B030D-6E8A-4147-A177-3AD203B41FA5}">
                      <a16:colId xmlns:a16="http://schemas.microsoft.com/office/drawing/2014/main" val="20000"/>
                    </a:ext>
                  </a:extLst>
                </a:gridCol>
                <a:gridCol w="2264870">
                  <a:extLst>
                    <a:ext uri="{9D8B030D-6E8A-4147-A177-3AD203B41FA5}">
                      <a16:colId xmlns:a16="http://schemas.microsoft.com/office/drawing/2014/main" val="20001"/>
                    </a:ext>
                  </a:extLst>
                </a:gridCol>
                <a:gridCol w="3178850">
                  <a:extLst>
                    <a:ext uri="{9D8B030D-6E8A-4147-A177-3AD203B41FA5}">
                      <a16:colId xmlns:a16="http://schemas.microsoft.com/office/drawing/2014/main" val="20002"/>
                    </a:ext>
                  </a:extLst>
                </a:gridCol>
              </a:tblGrid>
              <a:tr h="687323">
                <a:tc>
                  <a: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 name="Прямоугольник 1"/>
          <p:cNvSpPr/>
          <p:nvPr/>
        </p:nvSpPr>
        <p:spPr>
          <a:xfrm>
            <a:off x="683568" y="160338"/>
            <a:ext cx="7128792" cy="523220"/>
          </a:xfrm>
          <a:prstGeom prst="rect">
            <a:avLst/>
          </a:prstGeom>
        </p:spPr>
        <p:txBody>
          <a:bodyPr wrap="square">
            <a:spAutoFit/>
          </a:bodyPr>
          <a:lstStyle/>
          <a:p>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Нормативно-правова база</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07974" y="589432"/>
            <a:ext cx="8836025" cy="6217087"/>
          </a:xfrm>
          <a:prstGeom prst="rect">
            <a:avLst/>
          </a:prstGeom>
        </p:spPr>
        <p:txBody>
          <a:bodyPr wrap="square">
            <a:spAutoFit/>
          </a:bodyPr>
          <a:lstStyle/>
          <a:p>
            <a:pPr marL="342900" indent="-342900">
              <a:buAutoNum type="arabicPeriod"/>
            </a:pPr>
            <a:r>
              <a:rPr lang="uk-UA" sz="2000" dirty="0" smtClean="0">
                <a:latin typeface="Times New Roman" panose="02020603050405020304" pitchFamily="18" charset="0"/>
                <a:cs typeface="Times New Roman" panose="02020603050405020304" pitchFamily="18" charset="0"/>
              </a:rPr>
              <a:t>ЗАКОН УКРАЇНИ </a:t>
            </a:r>
            <a:r>
              <a:rPr lang="uk-UA" sz="2000" b="1" dirty="0" smtClean="0">
                <a:latin typeface="Times New Roman" panose="02020603050405020304" pitchFamily="18" charset="0"/>
                <a:cs typeface="Times New Roman" panose="02020603050405020304" pitchFamily="18" charset="0"/>
              </a:rPr>
              <a:t>«</a:t>
            </a:r>
            <a:r>
              <a:rPr lang="uk-UA" sz="2000" b="1" dirty="0">
                <a:latin typeface="Times New Roman" panose="02020603050405020304" pitchFamily="18" charset="0"/>
                <a:cs typeface="Times New Roman" panose="02020603050405020304" pitchFamily="18" charset="0"/>
              </a:rPr>
              <a:t>Про освіту</a:t>
            </a:r>
            <a:r>
              <a:rPr lang="uk-UA" sz="2000" b="1" dirty="0" smtClean="0">
                <a:latin typeface="Times New Roman" panose="02020603050405020304" pitchFamily="18" charset="0"/>
                <a:cs typeface="Times New Roman" panose="02020603050405020304" pitchFamily="18" charset="0"/>
              </a:rPr>
              <a: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chemeClr val="accent1"/>
                </a:solidFill>
                <a:latin typeface="Times New Roman" panose="02020603050405020304" pitchFamily="18" charset="0"/>
                <a:cs typeface="Times New Roman" panose="02020603050405020304" pitchFamily="18" charset="0"/>
                <a:hlinkClick r:id="rId3"/>
              </a:rPr>
              <a:t>https://</a:t>
            </a:r>
            <a:r>
              <a:rPr lang="en-US" sz="2000" dirty="0" smtClean="0">
                <a:solidFill>
                  <a:schemeClr val="accent1"/>
                </a:solidFill>
                <a:latin typeface="Times New Roman" panose="02020603050405020304" pitchFamily="18" charset="0"/>
                <a:cs typeface="Times New Roman" panose="02020603050405020304" pitchFamily="18" charset="0"/>
                <a:hlinkClick r:id="rId3"/>
              </a:rPr>
              <a:t>zakon.rada.gov.ua/laws/show/2145-19#Text</a:t>
            </a:r>
            <a:endParaRPr lang="uk-UA" sz="2000" dirty="0" smtClean="0">
              <a:solidFill>
                <a:schemeClr val="accent1"/>
              </a:solidFill>
              <a:latin typeface="Times New Roman" panose="02020603050405020304" pitchFamily="18" charset="0"/>
              <a:cs typeface="Times New Roman" panose="02020603050405020304" pitchFamily="18" charset="0"/>
            </a:endParaRPr>
          </a:p>
          <a:p>
            <a:endParaRPr lang="uk-UA" sz="2000" dirty="0" smtClean="0">
              <a:solidFill>
                <a:schemeClr val="accent1"/>
              </a:solidFill>
              <a:latin typeface="Times New Roman" panose="02020603050405020304" pitchFamily="18" charset="0"/>
              <a:cs typeface="Times New Roman" panose="02020603050405020304" pitchFamily="18" charset="0"/>
            </a:endParaRPr>
          </a:p>
          <a:p>
            <a:r>
              <a:rPr lang="uk-UA" sz="2000" dirty="0" smtClean="0">
                <a:latin typeface="Times New Roman" panose="02020603050405020304" pitchFamily="18" charset="0"/>
                <a:cs typeface="Times New Roman" panose="02020603050405020304" pitchFamily="18" charset="0"/>
              </a:rPr>
              <a:t>Розділ </a:t>
            </a:r>
            <a:r>
              <a:rPr lang="en-US" sz="2000" dirty="0" smtClean="0">
                <a:latin typeface="Times New Roman" panose="02020603050405020304" pitchFamily="18" charset="0"/>
                <a:cs typeface="Times New Roman" panose="02020603050405020304" pitchFamily="18" charset="0"/>
              </a:rPr>
              <a:t>I</a:t>
            </a:r>
            <a:r>
              <a:rPr lang="uk-UA" sz="2000" dirty="0" smtClean="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ЗАГАЛЬНІ ПОЛОЖЕННЯ</a:t>
            </a:r>
          </a:p>
          <a:p>
            <a:r>
              <a:rPr lang="uk-UA" sz="2000" b="1" dirty="0" smtClean="0">
                <a:solidFill>
                  <a:schemeClr val="accent1">
                    <a:lumMod val="75000"/>
                  </a:schemeClr>
                </a:solidFill>
                <a:latin typeface="Times New Roman" panose="02020603050405020304" pitchFamily="18" charset="0"/>
                <a:cs typeface="Times New Roman" panose="02020603050405020304" pitchFamily="18" charset="0"/>
              </a:rPr>
              <a:t>Стаття 1</a:t>
            </a:r>
            <a:r>
              <a:rPr lang="uk-UA" sz="2000" b="1" dirty="0" smtClean="0">
                <a:latin typeface="Times New Roman" panose="02020603050405020304" pitchFamily="18" charset="0"/>
                <a:cs typeface="Times New Roman" panose="02020603050405020304" pitchFamily="18" charset="0"/>
              </a:rPr>
              <a:t>. Основні терміни та їх визначення</a:t>
            </a:r>
          </a:p>
          <a:p>
            <a:r>
              <a:rPr lang="uk-UA" sz="2000" dirty="0" smtClean="0">
                <a:latin typeface="Times New Roman" panose="02020603050405020304" pitchFamily="18" charset="0"/>
                <a:cs typeface="Times New Roman" panose="02020603050405020304" pitchFamily="18" charset="0"/>
              </a:rPr>
              <a:t>1</a:t>
            </a:r>
            <a:r>
              <a:rPr lang="uk-UA" sz="2000" dirty="0">
                <a:latin typeface="Times New Roman" panose="02020603050405020304" pitchFamily="18" charset="0"/>
                <a:cs typeface="Times New Roman" panose="02020603050405020304" pitchFamily="18" charset="0"/>
              </a:rPr>
              <a:t>. Для цілей цього Закону наведені терміни вживаються в такому значенні:</a:t>
            </a:r>
          </a:p>
          <a:p>
            <a:r>
              <a:rPr lang="uk-UA" sz="2000" dirty="0">
                <a:latin typeface="Times New Roman" panose="02020603050405020304" pitchFamily="18" charset="0"/>
                <a:cs typeface="Times New Roman" panose="02020603050405020304" pitchFamily="18" charset="0"/>
              </a:rPr>
              <a:t>11) </a:t>
            </a:r>
            <a:r>
              <a:rPr lang="uk-UA" sz="2000" b="1" dirty="0">
                <a:solidFill>
                  <a:srgbClr val="FF0000"/>
                </a:solidFill>
                <a:latin typeface="Times New Roman" panose="02020603050405020304" pitchFamily="18" charset="0"/>
                <a:cs typeface="Times New Roman" panose="02020603050405020304" pitchFamily="18" charset="0"/>
              </a:rPr>
              <a:t>педагогічна інтернатура </a:t>
            </a:r>
            <a:r>
              <a:rPr lang="uk-UA" sz="2000" dirty="0">
                <a:latin typeface="Times New Roman" panose="02020603050405020304" pitchFamily="18" charset="0"/>
                <a:cs typeface="Times New Roman" panose="02020603050405020304" pitchFamily="18" charset="0"/>
              </a:rPr>
              <a:t>- система заходів, спрямованих на підтримку педагогічного працівника закладу освіти, призначеного на посаду вперше, у провадженні ним педагогічної діяльності та набутті (вдосконаленні) його фахової майстерності</a:t>
            </a:r>
            <a:r>
              <a:rPr lang="uk-UA" sz="2000" dirty="0" smtClean="0">
                <a:latin typeface="Times New Roman" panose="02020603050405020304" pitchFamily="18" charset="0"/>
                <a:cs typeface="Times New Roman" panose="02020603050405020304" pitchFamily="18" charset="0"/>
              </a:rPr>
              <a:t>;</a:t>
            </a:r>
          </a:p>
          <a:p>
            <a:endParaRPr lang="uk-UA" sz="2000" dirty="0" smtClean="0">
              <a:latin typeface="Times New Roman" panose="02020603050405020304" pitchFamily="18" charset="0"/>
              <a:cs typeface="Times New Roman" panose="02020603050405020304" pitchFamily="18" charset="0"/>
            </a:endParaRPr>
          </a:p>
          <a:p>
            <a:r>
              <a:rPr lang="uk-UA" sz="2000" b="1" dirty="0" smtClean="0">
                <a:latin typeface="Times New Roman" panose="02020603050405020304" pitchFamily="18" charset="0"/>
                <a:cs typeface="Times New Roman" panose="02020603050405020304" pitchFamily="18" charset="0"/>
              </a:rPr>
              <a:t>Розділ</a:t>
            </a:r>
            <a:r>
              <a:rPr lang="ru-RU" sz="2000" b="1" dirty="0" smtClean="0">
                <a:latin typeface="Times New Roman" panose="02020603050405020304" pitchFamily="18" charset="0"/>
                <a:cs typeface="Times New Roman" panose="02020603050405020304" pitchFamily="18" charset="0"/>
              </a:rPr>
              <a:t> IV УЧАСНИКИ </a:t>
            </a:r>
            <a:r>
              <a:rPr lang="ru-RU" sz="2000" b="1" dirty="0">
                <a:latin typeface="Times New Roman" panose="02020603050405020304" pitchFamily="18" charset="0"/>
                <a:cs typeface="Times New Roman" panose="02020603050405020304" pitchFamily="18" charset="0"/>
              </a:rPr>
              <a:t>ОСВІТНЬОГО ПРОЦЕСУ</a:t>
            </a:r>
            <a:endParaRPr lang="uk-UA" sz="2000" b="1" dirty="0">
              <a:latin typeface="Times New Roman" panose="02020603050405020304" pitchFamily="18" charset="0"/>
              <a:cs typeface="Times New Roman" panose="02020603050405020304" pitchFamily="18" charset="0"/>
            </a:endParaRPr>
          </a:p>
          <a:p>
            <a:r>
              <a:rPr lang="uk-UA" sz="2000" b="1" dirty="0">
                <a:solidFill>
                  <a:schemeClr val="accent1">
                    <a:lumMod val="75000"/>
                  </a:schemeClr>
                </a:solidFill>
                <a:latin typeface="Times New Roman" panose="02020603050405020304" pitchFamily="18" charset="0"/>
                <a:cs typeface="Times New Roman" panose="02020603050405020304" pitchFamily="18" charset="0"/>
              </a:rPr>
              <a:t>Стаття 23</a:t>
            </a:r>
            <a:r>
              <a:rPr lang="uk-UA" sz="2000" b="1" dirty="0">
                <a:latin typeface="Times New Roman" panose="02020603050405020304" pitchFamily="18" charset="0"/>
                <a:cs typeface="Times New Roman" panose="02020603050405020304" pitchFamily="18" charset="0"/>
              </a:rPr>
              <a:t>. Педагогічна інтернатура</a:t>
            </a:r>
          </a:p>
          <a:p>
            <a:r>
              <a:rPr lang="uk-UA" sz="2000" dirty="0">
                <a:latin typeface="Times New Roman" panose="02020603050405020304" pitchFamily="18" charset="0"/>
                <a:cs typeface="Times New Roman" panose="02020603050405020304" pitchFamily="18" charset="0"/>
              </a:rPr>
              <a:t>1. </a:t>
            </a:r>
            <a:r>
              <a:rPr lang="uk-UA" sz="2000" dirty="0">
                <a:solidFill>
                  <a:srgbClr val="00B050"/>
                </a:solidFill>
                <a:latin typeface="Times New Roman" panose="02020603050405020304" pitchFamily="18" charset="0"/>
                <a:cs typeface="Times New Roman" panose="02020603050405020304" pitchFamily="18" charset="0"/>
              </a:rPr>
              <a:t>Особи</a:t>
            </a:r>
            <a:r>
              <a:rPr lang="uk-UA" sz="2000" b="1" dirty="0">
                <a:solidFill>
                  <a:srgbClr val="00B050"/>
                </a:solidFill>
                <a:latin typeface="Times New Roman" panose="02020603050405020304" pitchFamily="18" charset="0"/>
                <a:cs typeface="Times New Roman" panose="02020603050405020304" pitchFamily="18" charset="0"/>
              </a:rPr>
              <a:t>, які не мають досвіду педагогічної діяльності </a:t>
            </a:r>
            <a:r>
              <a:rPr lang="uk-UA" sz="2000" dirty="0">
                <a:solidFill>
                  <a:srgbClr val="00B050"/>
                </a:solidFill>
                <a:latin typeface="Times New Roman" panose="02020603050405020304" pitchFamily="18" charset="0"/>
                <a:cs typeface="Times New Roman" panose="02020603050405020304" pitchFamily="18" charset="0"/>
              </a:rPr>
              <a:t>та </a:t>
            </a:r>
            <a:r>
              <a:rPr lang="uk-UA" sz="2000" b="1" dirty="0">
                <a:solidFill>
                  <a:srgbClr val="00B050"/>
                </a:solidFill>
                <a:latin typeface="Times New Roman" panose="02020603050405020304" pitchFamily="18" charset="0"/>
                <a:cs typeface="Times New Roman" panose="02020603050405020304" pitchFamily="18" charset="0"/>
              </a:rPr>
              <a:t>приймаються на посаду </a:t>
            </a:r>
            <a:r>
              <a:rPr lang="uk-UA" sz="2000" dirty="0">
                <a:solidFill>
                  <a:srgbClr val="00B050"/>
                </a:solidFill>
                <a:latin typeface="Times New Roman" panose="02020603050405020304" pitchFamily="18" charset="0"/>
                <a:cs typeface="Times New Roman" panose="02020603050405020304" pitchFamily="18" charset="0"/>
              </a:rPr>
              <a:t>педагогічного працівника, </a:t>
            </a:r>
            <a:r>
              <a:rPr lang="uk-UA" sz="2000" b="1" dirty="0">
                <a:solidFill>
                  <a:srgbClr val="00B050"/>
                </a:solidFill>
                <a:latin typeface="Times New Roman" panose="02020603050405020304" pitchFamily="18" charset="0"/>
                <a:cs typeface="Times New Roman" panose="02020603050405020304" pitchFamily="18" charset="0"/>
              </a:rPr>
              <a:t>протягом першого року роботи повинні </a:t>
            </a:r>
            <a:r>
              <a:rPr lang="uk-UA" sz="2000" dirty="0">
                <a:solidFill>
                  <a:srgbClr val="00B050"/>
                </a:solidFill>
                <a:latin typeface="Times New Roman" panose="02020603050405020304" pitchFamily="18" charset="0"/>
                <a:cs typeface="Times New Roman" panose="02020603050405020304" pitchFamily="18" charset="0"/>
              </a:rPr>
              <a:t>пройти педагогічну інтернатуру.</a:t>
            </a:r>
            <a:r>
              <a:rPr lang="uk-UA" sz="2000" dirty="0">
                <a:solidFill>
                  <a:srgbClr val="FF0000"/>
                </a:solidFill>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Положення про педагогічну інтернатуру затверджується центральним органом виконавчої влади у сфері освіти і науки.</a:t>
            </a:r>
          </a:p>
          <a:p>
            <a:endParaRPr lang="uk-UA" sz="2000" b="1" dirty="0" smtClean="0">
              <a:solidFill>
                <a:srgbClr val="FF0000"/>
              </a:solidFill>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ru-RU" b="1"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r>
              <a:rPr lang="uk-UA"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AutoShape 2" descr="ДО ВІДОМА ЖИТЕЛІВ НАСТАСІВСЬКОЇ ГРОМАДИ! | Настасівська громад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Рисунок 5"/>
          <p:cNvPicPr>
            <a:picLocks noChangeAspect="1"/>
          </p:cNvPicPr>
          <p:nvPr/>
        </p:nvPicPr>
        <p:blipFill>
          <a:blip r:embed="rId4"/>
          <a:stretch>
            <a:fillRect/>
          </a:stretch>
        </p:blipFill>
        <p:spPr>
          <a:xfrm>
            <a:off x="7524328" y="1112651"/>
            <a:ext cx="986510" cy="963535"/>
          </a:xfrm>
          <a:prstGeom prst="rect">
            <a:avLst/>
          </a:prstGeom>
        </p:spPr>
      </p:pic>
      <p:sp>
        <p:nvSpPr>
          <p:cNvPr id="9" name="Подзаголовок 2"/>
          <p:cNvSpPr txBox="1">
            <a:spLocks/>
          </p:cNvSpPr>
          <p:nvPr/>
        </p:nvSpPr>
        <p:spPr>
          <a:xfrm>
            <a:off x="6732240" y="6381328"/>
            <a:ext cx="2088232" cy="288031"/>
          </a:xfrm>
          <a:prstGeom prst="rect">
            <a:avLst/>
          </a:prstGeom>
        </p:spPr>
        <p:txBody>
          <a:bodyPr vert="horz">
            <a:normAutofit fontScale="6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uk-UA" b="1" dirty="0">
                <a:latin typeface="Times New Roman" panose="02020603050405020304" pitchFamily="18" charset="0"/>
                <a:cs typeface="Times New Roman" panose="02020603050405020304" pitchFamily="18" charset="0"/>
              </a:rPr>
              <a:t>Світлана Чернякова</a:t>
            </a:r>
          </a:p>
        </p:txBody>
      </p:sp>
    </p:spTree>
    <p:extLst>
      <p:ext uri="{BB962C8B-B14F-4D97-AF65-F5344CB8AC3E}">
        <p14:creationId xmlns:p14="http://schemas.microsoft.com/office/powerpoint/2010/main" val="2949801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03232" cy="1143000"/>
          </a:xfrm>
        </p:spPr>
        <p:txBody>
          <a:bodyPr>
            <a:normAutofit/>
          </a:bodyPr>
          <a:lstStyle/>
          <a:p>
            <a:r>
              <a:rPr lang="uk-UA" b="1" dirty="0" smtClean="0">
                <a:solidFill>
                  <a:schemeClr val="accent1">
                    <a:lumMod val="75000"/>
                  </a:schemeClr>
                </a:solidFill>
              </a:rPr>
              <a:t>Шляхи вирішення проблем між педагогом–наставником та інтерном</a:t>
            </a:r>
            <a:endParaRPr lang="en-US" dirty="0"/>
          </a:p>
        </p:txBody>
      </p:sp>
      <p:sp>
        <p:nvSpPr>
          <p:cNvPr id="3" name="Місце для вмісту 2"/>
          <p:cNvSpPr>
            <a:spLocks noGrp="1"/>
          </p:cNvSpPr>
          <p:nvPr>
            <p:ph sz="quarter" idx="1"/>
          </p:nvPr>
        </p:nvSpPr>
        <p:spPr>
          <a:xfrm>
            <a:off x="457200" y="1628800"/>
            <a:ext cx="5528505" cy="4845152"/>
          </a:xfrm>
        </p:spPr>
        <p:txBody>
          <a:bodyPr>
            <a:normAutofit/>
          </a:bodyPr>
          <a:lstStyle/>
          <a:p>
            <a:r>
              <a:rPr lang="ru-RU" dirty="0"/>
              <a:t>Куди має право звернутися із проблемою чи скаргою молодий педагог (інтерн) або досвідчений педагог-наставник?</a:t>
            </a:r>
          </a:p>
          <a:p>
            <a:endParaRPr lang="ru-RU" dirty="0"/>
          </a:p>
          <a:p>
            <a:r>
              <a:rPr lang="ru-RU" dirty="0"/>
              <a:t>Для початку варто звернутися усно чи </a:t>
            </a:r>
            <a:r>
              <a:rPr lang="ru-RU" dirty="0" smtClean="0"/>
              <a:t>письмово </a:t>
            </a:r>
            <a:r>
              <a:rPr lang="ru-RU" dirty="0"/>
              <a:t>до керівництва освітнього закладу за місцем роботи. А у разі не вирішення проблеми варто звернутися до органу управління освіти місцевої ради чи облдержадміністрації.</a:t>
            </a:r>
            <a:endParaRPr lang="en-US" dirty="0"/>
          </a:p>
        </p:txBody>
      </p:sp>
      <p:pic>
        <p:nvPicPr>
          <p:cNvPr id="4" name="Рисунок 3"/>
          <p:cNvPicPr>
            <a:picLocks noChangeAspect="1"/>
          </p:cNvPicPr>
          <p:nvPr/>
        </p:nvPicPr>
        <p:blipFill>
          <a:blip r:embed="rId3"/>
          <a:stretch>
            <a:fillRect/>
          </a:stretch>
        </p:blipFill>
        <p:spPr>
          <a:xfrm>
            <a:off x="6411998" y="6278529"/>
            <a:ext cx="2048434" cy="377985"/>
          </a:xfrm>
          <a:prstGeom prst="rect">
            <a:avLst/>
          </a:prstGeom>
        </p:spPr>
      </p:pic>
      <p:pic>
        <p:nvPicPr>
          <p:cNvPr id="5" name="Рисунок 4"/>
          <p:cNvPicPr>
            <a:picLocks noChangeAspect="1"/>
          </p:cNvPicPr>
          <p:nvPr/>
        </p:nvPicPr>
        <p:blipFill>
          <a:blip r:embed="rId4"/>
          <a:stretch>
            <a:fillRect/>
          </a:stretch>
        </p:blipFill>
        <p:spPr>
          <a:xfrm>
            <a:off x="5796136" y="2924944"/>
            <a:ext cx="2886075" cy="1581150"/>
          </a:xfrm>
          <a:prstGeom prst="rect">
            <a:avLst/>
          </a:prstGeom>
        </p:spPr>
      </p:pic>
    </p:spTree>
    <p:extLst>
      <p:ext uri="{BB962C8B-B14F-4D97-AF65-F5344CB8AC3E}">
        <p14:creationId xmlns:p14="http://schemas.microsoft.com/office/powerpoint/2010/main" val="401330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995120" cy="506614"/>
          </a:xfrm>
        </p:spPr>
        <p:txBody>
          <a:bodyPr>
            <a:normAutofit/>
          </a:bodyPr>
          <a:lstStyle/>
          <a:p>
            <a:pPr algn="ctr"/>
            <a:r>
              <a:rPr lang="uk-UA" sz="2400" b="1" dirty="0" smtClean="0">
                <a:solidFill>
                  <a:schemeClr val="accent1">
                    <a:lumMod val="75000"/>
                  </a:schemeClr>
                </a:solidFill>
              </a:rPr>
              <a:t>Набуття компетентностей</a:t>
            </a:r>
            <a:endParaRPr lang="uk-UA" sz="2400" b="1" dirty="0">
              <a:solidFill>
                <a:schemeClr val="accent1">
                  <a:lumMod val="75000"/>
                </a:schemeClr>
              </a:solidFill>
            </a:endParaRPr>
          </a:p>
        </p:txBody>
      </p:sp>
      <p:sp>
        <p:nvSpPr>
          <p:cNvPr id="3" name="Місце для вмісту 2"/>
          <p:cNvSpPr>
            <a:spLocks noGrp="1"/>
          </p:cNvSpPr>
          <p:nvPr>
            <p:ph sz="quarter" idx="1"/>
          </p:nvPr>
        </p:nvSpPr>
        <p:spPr>
          <a:xfrm>
            <a:off x="457200" y="1052736"/>
            <a:ext cx="7467600" cy="5421216"/>
          </a:xfrm>
        </p:spPr>
        <p:txBody>
          <a:bodyPr/>
          <a:lstStyle/>
          <a:p>
            <a:pPr marL="0" indent="0">
              <a:buNone/>
            </a:pPr>
            <a:r>
              <a:rPr lang="uk-UA" sz="2000" b="1" dirty="0">
                <a:latin typeface="Times New Roman" panose="02020603050405020304" pitchFamily="18" charset="0"/>
                <a:cs typeface="Times New Roman" panose="02020603050405020304" pitchFamily="18" charset="0"/>
              </a:rPr>
              <a:t>Структура професійного </a:t>
            </a:r>
            <a:r>
              <a:rPr lang="uk-UA" sz="2000" b="1" dirty="0" smtClean="0">
                <a:latin typeface="Times New Roman" panose="02020603050405020304" pitchFamily="18" charset="0"/>
                <a:cs typeface="Times New Roman" panose="02020603050405020304" pitchFamily="18" charset="0"/>
              </a:rPr>
              <a:t>стандарту вчителя</a:t>
            </a:r>
          </a:p>
          <a:p>
            <a:pPr marL="0" indent="0">
              <a:buNone/>
            </a:pPr>
            <a:r>
              <a:rPr lang="uk-UA" sz="2000" b="1" dirty="0" smtClean="0">
                <a:solidFill>
                  <a:srgbClr val="00B050"/>
                </a:solidFill>
                <a:latin typeface="Times New Roman" panose="02020603050405020304" pitchFamily="18" charset="0"/>
                <a:cs typeface="Times New Roman" panose="02020603050405020304" pitchFamily="18" charset="0"/>
              </a:rPr>
              <a:t>1. Загальні відомості. Умови праці, умови допуску до професійної діяльності тощо.</a:t>
            </a:r>
          </a:p>
          <a:p>
            <a:pPr marL="0" indent="0">
              <a:buNone/>
            </a:pPr>
            <a:r>
              <a:rPr lang="uk-UA" sz="2000" b="1" dirty="0" smtClean="0">
                <a:solidFill>
                  <a:schemeClr val="accent3"/>
                </a:solidFill>
                <a:latin typeface="Times New Roman" panose="02020603050405020304" pitchFamily="18" charset="0"/>
                <a:cs typeface="Times New Roman" panose="02020603050405020304" pitchFamily="18" charset="0"/>
              </a:rPr>
              <a:t>2. Навчання та професійний розвиток. </a:t>
            </a:r>
          </a:p>
          <a:p>
            <a:pPr marL="0" indent="0">
              <a:buNone/>
            </a:pPr>
            <a:r>
              <a:rPr lang="uk-UA" sz="2000" b="1" dirty="0" smtClean="0">
                <a:solidFill>
                  <a:srgbClr val="0070C0"/>
                </a:solidFill>
                <a:latin typeface="Times New Roman" panose="02020603050405020304" pitchFamily="18" charset="0"/>
                <a:cs typeface="Times New Roman" panose="02020603050405020304" pitchFamily="18" charset="0"/>
              </a:rPr>
              <a:t>3. Основні документи, що регулюють професійну діяльність.</a:t>
            </a:r>
          </a:p>
          <a:p>
            <a:pPr marL="0" indent="0">
              <a:buNone/>
            </a:pPr>
            <a:r>
              <a:rPr lang="uk-UA" sz="2000" b="1" dirty="0" smtClean="0">
                <a:solidFill>
                  <a:schemeClr val="accent1">
                    <a:lumMod val="75000"/>
                  </a:schemeClr>
                </a:solidFill>
                <a:latin typeface="Times New Roman" panose="02020603050405020304" pitchFamily="18" charset="0"/>
                <a:cs typeface="Times New Roman" panose="02020603050405020304" pitchFamily="18" charset="0"/>
              </a:rPr>
              <a:t>4. Перелік та опис трудових функцій.</a:t>
            </a:r>
          </a:p>
          <a:p>
            <a:pPr marL="0" indent="0">
              <a:buNone/>
            </a:pPr>
            <a:r>
              <a:rPr lang="uk-UA" sz="2000" b="1" dirty="0" smtClean="0">
                <a:solidFill>
                  <a:srgbClr val="7030A0"/>
                </a:solidFill>
                <a:latin typeface="Times New Roman" panose="02020603050405020304" pitchFamily="18" charset="0"/>
                <a:cs typeface="Times New Roman" panose="02020603050405020304" pitchFamily="18" charset="0"/>
              </a:rPr>
              <a:t>5. Загальні та професійні компетентності.</a:t>
            </a:r>
          </a:p>
          <a:p>
            <a:pPr marL="0" indent="0">
              <a:buNone/>
            </a:pPr>
            <a:r>
              <a:rPr lang="uk-UA" sz="2000" b="1" dirty="0" smtClean="0">
                <a:solidFill>
                  <a:srgbClr val="FF33CC"/>
                </a:solidFill>
                <a:latin typeface="Times New Roman" panose="02020603050405020304" pitchFamily="18" charset="0"/>
                <a:cs typeface="Times New Roman" panose="02020603050405020304" pitchFamily="18" charset="0"/>
              </a:rPr>
              <a:t>6. Орієнтовні описи професійних компетентностей вчителя відповідно до категорій.</a:t>
            </a:r>
            <a:endParaRPr lang="uk-UA" sz="1800" b="1" dirty="0">
              <a:solidFill>
                <a:srgbClr val="FF33CC"/>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6458272" y="6434114"/>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sp>
        <p:nvSpPr>
          <p:cNvPr id="5" name="Прямокутник 4"/>
          <p:cNvSpPr/>
          <p:nvPr/>
        </p:nvSpPr>
        <p:spPr>
          <a:xfrm>
            <a:off x="755576" y="4437112"/>
            <a:ext cx="6840760" cy="2585323"/>
          </a:xfrm>
          <a:prstGeom prst="rect">
            <a:avLst/>
          </a:prstGeom>
        </p:spPr>
        <p:txBody>
          <a:bodyPr wrap="square">
            <a:spAutoFit/>
          </a:bodyPr>
          <a:lstStyle/>
          <a:p>
            <a:r>
              <a:rPr lang="uk-UA" b="1" dirty="0" smtClean="0"/>
              <a:t>ПРОФЕСІЙНИЙ СТАНДАРТ ВЧИТЕЛЯ  (наказ Мінсоцполітики від 23.12.2020 року № 2736) «Вчитель початкових класів закладу загальної середньої освіти» «Вчитель закладу загальної середньої освіти» «Вчитель з початкової освіти (з дипломом молодшого спеціаліста)»</a:t>
            </a:r>
            <a:r>
              <a:rPr lang="en-US" b="1" dirty="0"/>
              <a:t> </a:t>
            </a:r>
            <a:r>
              <a:rPr lang="en-US" b="1" dirty="0">
                <a:solidFill>
                  <a:srgbClr val="FF0000"/>
                </a:solidFill>
                <a:hlinkClick r:id="rId2"/>
              </a:rPr>
              <a:t>https://</a:t>
            </a:r>
            <a:r>
              <a:rPr lang="en-US" b="1" dirty="0" smtClean="0">
                <a:solidFill>
                  <a:srgbClr val="FF0000"/>
                </a:solidFill>
                <a:hlinkClick r:id="rId2"/>
              </a:rPr>
              <a:t>zakon.rada.gov.ua/rada/show/v2736915-20#Text</a:t>
            </a:r>
            <a:endParaRPr lang="uk-UA" b="1" dirty="0" smtClean="0">
              <a:solidFill>
                <a:srgbClr val="FF0000"/>
              </a:solidFill>
            </a:endParaRPr>
          </a:p>
          <a:p>
            <a:endParaRPr lang="uk-UA" b="1" dirty="0" smtClean="0">
              <a:solidFill>
                <a:srgbClr val="FF0000"/>
              </a:solidFill>
            </a:endParaRPr>
          </a:p>
          <a:p>
            <a:endParaRPr lang="uk-UA" b="1" dirty="0">
              <a:solidFill>
                <a:srgbClr val="FF0000"/>
              </a:solidFill>
            </a:endParaRPr>
          </a:p>
        </p:txBody>
      </p:sp>
      <p:pic>
        <p:nvPicPr>
          <p:cNvPr id="7" name="Рисунок 6"/>
          <p:cNvPicPr>
            <a:picLocks noChangeAspect="1"/>
          </p:cNvPicPr>
          <p:nvPr/>
        </p:nvPicPr>
        <p:blipFill>
          <a:blip r:embed="rId3"/>
          <a:stretch>
            <a:fillRect/>
          </a:stretch>
        </p:blipFill>
        <p:spPr>
          <a:xfrm>
            <a:off x="6745299" y="518982"/>
            <a:ext cx="1993565" cy="1792379"/>
          </a:xfrm>
          <a:prstGeom prst="rect">
            <a:avLst/>
          </a:prstGeom>
        </p:spPr>
      </p:pic>
    </p:spTree>
    <p:extLst>
      <p:ext uri="{BB962C8B-B14F-4D97-AF65-F5344CB8AC3E}">
        <p14:creationId xmlns:p14="http://schemas.microsoft.com/office/powerpoint/2010/main" val="203492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331724" cy="922435"/>
          </a:xfrm>
        </p:spPr>
        <p:txBody>
          <a:bodyPr>
            <a:normAutofit fontScale="90000"/>
          </a:bodyPr>
          <a:lstStyle/>
          <a:p>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Загальні компетентності вчителя</a:t>
            </a:r>
            <a:b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br>
            <a:endParaRPr lang="uk-UA"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Місце для вмісту 6"/>
          <p:cNvSpPr>
            <a:spLocks noGrp="1"/>
          </p:cNvSpPr>
          <p:nvPr>
            <p:ph sz="quarter" idx="1"/>
          </p:nvPr>
        </p:nvSpPr>
        <p:spPr>
          <a:xfrm>
            <a:off x="323528" y="1628800"/>
            <a:ext cx="7992888" cy="4845152"/>
          </a:xfrm>
        </p:spPr>
        <p:txBody>
          <a:bodyPr>
            <a:normAutofit fontScale="85000" lnSpcReduction="10000"/>
          </a:bodyPr>
          <a:lstStyle/>
          <a:p>
            <a:pPr marL="0" indent="0">
              <a:buNone/>
            </a:pPr>
            <a:r>
              <a:rPr lang="uk-UA" dirty="0" smtClean="0">
                <a:solidFill>
                  <a:srgbClr val="00B050"/>
                </a:solidFill>
                <a:latin typeface="Times New Roman" panose="02020603050405020304" pitchFamily="18" charset="0"/>
                <a:cs typeface="Times New Roman" panose="02020603050405020304" pitchFamily="18" charset="0"/>
              </a:rPr>
              <a:t>1</a:t>
            </a:r>
            <a:r>
              <a:rPr lang="uk-UA" dirty="0">
                <a:solidFill>
                  <a:srgbClr val="00B050"/>
                </a:solidFill>
                <a:latin typeface="Times New Roman" panose="02020603050405020304" pitchFamily="18" charset="0"/>
                <a:cs typeface="Times New Roman" panose="02020603050405020304" pitchFamily="18" charset="0"/>
              </a:rPr>
              <a:t>. </a:t>
            </a:r>
            <a:r>
              <a:rPr lang="uk-UA" dirty="0" smtClean="0">
                <a:solidFill>
                  <a:srgbClr val="00B050"/>
                </a:solidFill>
                <a:latin typeface="Times New Roman" panose="02020603050405020304" pitchFamily="18" charset="0"/>
                <a:cs typeface="Times New Roman" panose="02020603050405020304" pitchFamily="18" charset="0"/>
              </a:rPr>
              <a:t>ГРОМАДЯНСЬКА. Здатність діяти відповідально і свідомо на засадах поваги до прав та свобод людини та громадянина, реалізувати свої права та обов'язки усвідомлювати цінності громадянського суспільства та необхідність його сталого розвитку.</a:t>
            </a:r>
          </a:p>
          <a:p>
            <a:pPr marL="0" indent="0">
              <a:buNone/>
            </a:pPr>
            <a:r>
              <a:rPr lang="uk-UA" dirty="0" smtClean="0">
                <a:solidFill>
                  <a:srgbClr val="FF0000"/>
                </a:solidFill>
                <a:latin typeface="Times New Roman" panose="02020603050405020304" pitchFamily="18" charset="0"/>
                <a:cs typeface="Times New Roman" panose="02020603050405020304" pitchFamily="18" charset="0"/>
              </a:rPr>
              <a:t>2. ЛІДЕРСЬКА. Здатність до прийняття ефективних рішень у професійній діяльності та відповідального ставлення до обов'язків мотивування людей до досягнення спільної мети.</a:t>
            </a:r>
          </a:p>
          <a:p>
            <a:pPr marL="0" indent="0">
              <a:buNone/>
            </a:pPr>
            <a:r>
              <a:rPr lang="ru-RU" dirty="0" smtClean="0">
                <a:solidFill>
                  <a:schemeClr val="accent4">
                    <a:lumMod val="75000"/>
                  </a:schemeClr>
                </a:solidFill>
                <a:latin typeface="Times New Roman" panose="02020603050405020304" pitchFamily="18" charset="0"/>
                <a:cs typeface="Times New Roman" panose="02020603050405020304" pitchFamily="18" charset="0"/>
              </a:rPr>
              <a:t>3. ПІДПРИЄМНИЦЬКА. Здатність до генерування нових ідей, виявлення та розв язання проблем, ініціативності та підприємливості.</a:t>
            </a:r>
          </a:p>
          <a:p>
            <a:pPr marL="0" indent="0">
              <a:buNone/>
            </a:pPr>
            <a:r>
              <a:rPr lang="uk-UA" dirty="0" smtClean="0">
                <a:solidFill>
                  <a:schemeClr val="accent2">
                    <a:lumMod val="75000"/>
                  </a:schemeClr>
                </a:solidFill>
                <a:latin typeface="Times New Roman" panose="02020603050405020304" pitchFamily="18" charset="0"/>
                <a:cs typeface="Times New Roman" panose="02020603050405020304" pitchFamily="18" charset="0"/>
              </a:rPr>
              <a:t>4. КУЛЬТУРНА. Здатність виявляти повагу та цінувати українську національну культуру, багатоманітність і мультикультурність у суспільстві здатність до вираження національної культурної ідентичності та творчого самовираження.</a:t>
            </a:r>
          </a:p>
          <a:p>
            <a:pPr marL="0" indent="0">
              <a:buNone/>
            </a:pPr>
            <a:r>
              <a:rPr lang="ru-RU" dirty="0" smtClean="0">
                <a:solidFill>
                  <a:schemeClr val="accent1">
                    <a:lumMod val="50000"/>
                  </a:schemeClr>
                </a:solidFill>
                <a:latin typeface="Times New Roman" panose="02020603050405020304" pitchFamily="18" charset="0"/>
                <a:cs typeface="Times New Roman" panose="02020603050405020304" pitchFamily="18" charset="0"/>
              </a:rPr>
              <a:t>5. СОЦІАЛЬНА. Здатність до міжособистісної взаємодії</a:t>
            </a:r>
            <a:r>
              <a:rPr lang="ru-RU" dirty="0">
                <a:solidFill>
                  <a:schemeClr val="accent1">
                    <a:lumMod val="50000"/>
                  </a:schemeClr>
                </a:solidFill>
                <a:latin typeface="Times New Roman" panose="02020603050405020304" pitchFamily="18" charset="0"/>
                <a:cs typeface="Times New Roman" panose="02020603050405020304" pitchFamily="18" charset="0"/>
              </a:rPr>
              <a:t>, роботи в </a:t>
            </a:r>
            <a:r>
              <a:rPr lang="ru-RU" dirty="0" smtClean="0">
                <a:solidFill>
                  <a:schemeClr val="accent1">
                    <a:lumMod val="50000"/>
                  </a:schemeClr>
                </a:solidFill>
                <a:latin typeface="Times New Roman" panose="02020603050405020304" pitchFamily="18" charset="0"/>
                <a:cs typeface="Times New Roman" panose="02020603050405020304" pitchFamily="18" charset="0"/>
              </a:rPr>
              <a:t>команді, спілкування </a:t>
            </a:r>
            <a:r>
              <a:rPr lang="ru-RU" dirty="0">
                <a:solidFill>
                  <a:schemeClr val="accent1">
                    <a:lumMod val="50000"/>
                  </a:schemeClr>
                </a:solidFill>
                <a:latin typeface="Times New Roman" panose="02020603050405020304" pitchFamily="18" charset="0"/>
                <a:cs typeface="Times New Roman" panose="02020603050405020304" pitchFamily="18" charset="0"/>
              </a:rPr>
              <a:t>з представниками </a:t>
            </a:r>
            <a:r>
              <a:rPr lang="ru-RU" dirty="0" smtClean="0">
                <a:solidFill>
                  <a:schemeClr val="accent1">
                    <a:lumMod val="50000"/>
                  </a:schemeClr>
                </a:solidFill>
                <a:latin typeface="Times New Roman" panose="02020603050405020304" pitchFamily="18" charset="0"/>
                <a:cs typeface="Times New Roman" panose="02020603050405020304" pitchFamily="18" charset="0"/>
              </a:rPr>
              <a:t>інших професійних </a:t>
            </a:r>
            <a:r>
              <a:rPr lang="ru-RU" dirty="0">
                <a:solidFill>
                  <a:schemeClr val="accent1">
                    <a:lumMod val="50000"/>
                  </a:schemeClr>
                </a:solidFill>
                <a:latin typeface="Times New Roman" panose="02020603050405020304" pitchFamily="18" charset="0"/>
                <a:cs typeface="Times New Roman" panose="02020603050405020304" pitchFamily="18" charset="0"/>
              </a:rPr>
              <a:t>груп різного </a:t>
            </a:r>
            <a:r>
              <a:rPr lang="ru-RU" dirty="0" smtClean="0">
                <a:solidFill>
                  <a:schemeClr val="accent1">
                    <a:lumMod val="50000"/>
                  </a:schemeClr>
                </a:solidFill>
                <a:latin typeface="Times New Roman" panose="02020603050405020304" pitchFamily="18" charset="0"/>
                <a:cs typeface="Times New Roman" panose="02020603050405020304" pitchFamily="18" charset="0"/>
              </a:rPr>
              <a:t>рівня</a:t>
            </a:r>
            <a:r>
              <a:rPr lang="ru-RU" dirty="0">
                <a:solidFill>
                  <a:schemeClr val="accent1">
                    <a:lumMod val="50000"/>
                  </a:schemeClr>
                </a:solidFill>
                <a:latin typeface="Times New Roman" panose="02020603050405020304" pitchFamily="18" charset="0"/>
                <a:cs typeface="Times New Roman" panose="02020603050405020304" pitchFamily="18" charset="0"/>
              </a:rPr>
              <a:t>. </a:t>
            </a:r>
            <a:endParaRPr lang="uk-UA"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7788924" y="6446192"/>
            <a:ext cx="1463596" cy="430887"/>
          </a:xfrm>
          <a:prstGeom prst="rect">
            <a:avLst/>
          </a:prstGeom>
        </p:spPr>
        <p:txBody>
          <a:bodyPr wrap="square">
            <a:spAutoFit/>
          </a:bodyPr>
          <a:lstStyle/>
          <a:p>
            <a:pPr algn="just"/>
            <a:r>
              <a:rPr lang="uk-UA" sz="1100" b="1" dirty="0">
                <a:latin typeface="Times New Roman" panose="02020603050405020304" pitchFamily="18" charset="0"/>
                <a:cs typeface="Times New Roman" panose="02020603050405020304" pitchFamily="18" charset="0"/>
              </a:rPr>
              <a:t>Світлана Чернякова</a:t>
            </a:r>
          </a:p>
        </p:txBody>
      </p:sp>
      <p:pic>
        <p:nvPicPr>
          <p:cNvPr id="3" name="Рисунок 2"/>
          <p:cNvPicPr>
            <a:picLocks noChangeAspect="1"/>
          </p:cNvPicPr>
          <p:nvPr/>
        </p:nvPicPr>
        <p:blipFill>
          <a:blip r:embed="rId2"/>
          <a:stretch>
            <a:fillRect/>
          </a:stretch>
        </p:blipFill>
        <p:spPr>
          <a:xfrm>
            <a:off x="6180462" y="77106"/>
            <a:ext cx="2340260" cy="1551694"/>
          </a:xfrm>
          <a:prstGeom prst="rect">
            <a:avLst/>
          </a:prstGeom>
        </p:spPr>
      </p:pic>
    </p:spTree>
    <p:extLst>
      <p:ext uri="{BB962C8B-B14F-4D97-AF65-F5344CB8AC3E}">
        <p14:creationId xmlns:p14="http://schemas.microsoft.com/office/powerpoint/2010/main" val="1847133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08912" cy="648072"/>
          </a:xfrm>
        </p:spPr>
        <p:txBody>
          <a:bodyPr>
            <a:noAutofit/>
          </a:bodyPr>
          <a:lstStyle/>
          <a:p>
            <a:pPr algn="ctr"/>
            <a:r>
              <a:rPr lang="uk-UA" sz="2400" b="1" dirty="0">
                <a:solidFill>
                  <a:schemeClr val="accent1">
                    <a:lumMod val="75000"/>
                  </a:schemeClr>
                </a:solidFill>
                <a:latin typeface="Times New Roman" panose="02020603050405020304" pitchFamily="18" charset="0"/>
                <a:cs typeface="Times New Roman" panose="02020603050405020304" pitchFamily="18" charset="0"/>
              </a:rPr>
              <a:t>Професійні </a:t>
            </a:r>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компетентності вчителя</a:t>
            </a: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quarter" idx="1"/>
          </p:nvPr>
        </p:nvSpPr>
        <p:spPr>
          <a:xfrm>
            <a:off x="467544" y="1064960"/>
            <a:ext cx="8424936" cy="5492353"/>
          </a:xfrm>
        </p:spPr>
        <p:txBody>
          <a:bodyPr>
            <a:normAutofit fontScale="25000" lnSpcReduction="20000"/>
          </a:bodyPr>
          <a:lstStyle/>
          <a:p>
            <a:pPr marL="0" indent="0">
              <a:buNone/>
            </a:pPr>
            <a:r>
              <a:rPr lang="uk-UA" sz="7200" b="1" dirty="0" smtClean="0">
                <a:solidFill>
                  <a:srgbClr val="FF33CC"/>
                </a:solidFill>
              </a:rPr>
              <a:t>1. мовно-комунікативна;</a:t>
            </a:r>
          </a:p>
          <a:p>
            <a:pPr marL="0" indent="0">
              <a:buNone/>
            </a:pPr>
            <a:r>
              <a:rPr lang="uk-UA" sz="7200" b="1" dirty="0" smtClean="0">
                <a:solidFill>
                  <a:srgbClr val="00B050"/>
                </a:solidFill>
              </a:rPr>
              <a:t>2. предметно-методична;</a:t>
            </a:r>
          </a:p>
          <a:p>
            <a:pPr marL="0" indent="0">
              <a:buNone/>
            </a:pPr>
            <a:r>
              <a:rPr lang="uk-UA" sz="7200" b="1" dirty="0" smtClean="0">
                <a:solidFill>
                  <a:srgbClr val="00B0F0"/>
                </a:solidFill>
              </a:rPr>
              <a:t>3. інформаційно-цифрова;</a:t>
            </a:r>
          </a:p>
          <a:p>
            <a:pPr marL="0" indent="0">
              <a:buNone/>
            </a:pPr>
            <a:r>
              <a:rPr lang="uk-UA" sz="7200" b="1" dirty="0" smtClean="0">
                <a:solidFill>
                  <a:srgbClr val="C00000"/>
                </a:solidFill>
              </a:rPr>
              <a:t>4. психологічна;</a:t>
            </a:r>
          </a:p>
          <a:p>
            <a:pPr marL="0" indent="0">
              <a:buNone/>
            </a:pPr>
            <a:r>
              <a:rPr lang="uk-UA" sz="7200" b="1" dirty="0" smtClean="0">
                <a:solidFill>
                  <a:srgbClr val="92D050"/>
                </a:solidFill>
              </a:rPr>
              <a:t>5. емоційно-етична;</a:t>
            </a:r>
          </a:p>
          <a:p>
            <a:pPr marL="0" indent="0">
              <a:buNone/>
            </a:pPr>
            <a:r>
              <a:rPr lang="uk-UA" sz="7200" b="1" dirty="0" smtClean="0">
                <a:solidFill>
                  <a:srgbClr val="00B0F0"/>
                </a:solidFill>
              </a:rPr>
              <a:t>6. педагогічне партнерство;</a:t>
            </a:r>
          </a:p>
          <a:p>
            <a:pPr marL="0" indent="0">
              <a:buNone/>
            </a:pPr>
            <a:r>
              <a:rPr lang="uk-UA" sz="7200" b="1" dirty="0" smtClean="0">
                <a:solidFill>
                  <a:srgbClr val="FF0000"/>
                </a:solidFill>
              </a:rPr>
              <a:t>7. інклюзивна;</a:t>
            </a:r>
          </a:p>
          <a:p>
            <a:pPr marL="0" indent="0">
              <a:buNone/>
            </a:pPr>
            <a:r>
              <a:rPr lang="uk-UA" sz="7200" b="1" dirty="0" smtClean="0">
                <a:solidFill>
                  <a:srgbClr val="00B050"/>
                </a:solidFill>
              </a:rPr>
              <a:t>8. здоров’язбережувальна;</a:t>
            </a:r>
          </a:p>
          <a:p>
            <a:pPr marL="0" indent="0">
              <a:buNone/>
            </a:pPr>
            <a:r>
              <a:rPr lang="uk-UA" sz="7200" b="1" dirty="0" smtClean="0">
                <a:solidFill>
                  <a:srgbClr val="0070C0"/>
                </a:solidFill>
              </a:rPr>
              <a:t>9. проєктувальна;</a:t>
            </a:r>
          </a:p>
          <a:p>
            <a:pPr marL="0" indent="0">
              <a:buNone/>
            </a:pPr>
            <a:r>
              <a:rPr lang="uk-UA" sz="7200" b="1" dirty="0" smtClean="0">
                <a:solidFill>
                  <a:schemeClr val="accent1">
                    <a:lumMod val="75000"/>
                  </a:schemeClr>
                </a:solidFill>
              </a:rPr>
              <a:t>10. прогностична;</a:t>
            </a:r>
          </a:p>
          <a:p>
            <a:pPr marL="0" indent="0">
              <a:buNone/>
            </a:pPr>
            <a:r>
              <a:rPr lang="uk-UA" sz="7200" b="1" dirty="0" smtClean="0">
                <a:solidFill>
                  <a:srgbClr val="00B0F0"/>
                </a:solidFill>
              </a:rPr>
              <a:t>11. організаційна;</a:t>
            </a:r>
          </a:p>
          <a:p>
            <a:pPr marL="0" indent="0">
              <a:buNone/>
            </a:pPr>
            <a:r>
              <a:rPr lang="uk-UA" sz="7200" b="1" dirty="0" smtClean="0">
                <a:solidFill>
                  <a:srgbClr val="FF33CC"/>
                </a:solidFill>
              </a:rPr>
              <a:t>12. оцінювально-аналітична;</a:t>
            </a:r>
          </a:p>
          <a:p>
            <a:pPr marL="0" indent="0">
              <a:buNone/>
            </a:pPr>
            <a:r>
              <a:rPr lang="uk-UA" sz="7200" b="1" dirty="0" smtClean="0">
                <a:solidFill>
                  <a:srgbClr val="FF0000"/>
                </a:solidFill>
              </a:rPr>
              <a:t>13. інноваційна;</a:t>
            </a:r>
          </a:p>
          <a:p>
            <a:pPr marL="0" indent="0">
              <a:buNone/>
            </a:pPr>
            <a:r>
              <a:rPr lang="uk-UA" sz="7200" b="1" dirty="0" smtClean="0">
                <a:solidFill>
                  <a:srgbClr val="00B050"/>
                </a:solidFill>
              </a:rPr>
              <a:t>14. рефлексивна;</a:t>
            </a:r>
          </a:p>
          <a:p>
            <a:pPr marL="0" indent="0">
              <a:buNone/>
            </a:pPr>
            <a:r>
              <a:rPr lang="uk-UA" sz="7200" b="1" dirty="0" smtClean="0">
                <a:solidFill>
                  <a:schemeClr val="accent1">
                    <a:lumMod val="50000"/>
                  </a:schemeClr>
                </a:solidFill>
              </a:rPr>
              <a:t>15. здатність до навчання впродовж життя.</a:t>
            </a:r>
          </a:p>
          <a:p>
            <a:pPr marL="0" indent="0">
              <a:buNone/>
            </a:pPr>
            <a:endParaRPr lang="uk-UA" sz="7200" b="1" dirty="0" smtClean="0">
              <a:solidFill>
                <a:schemeClr val="accent1">
                  <a:lumMod val="50000"/>
                </a:schemeClr>
              </a:solidFill>
            </a:endParaRPr>
          </a:p>
          <a:p>
            <a:pPr marL="0" indent="0">
              <a:buNone/>
            </a:pPr>
            <a:r>
              <a:rPr lang="ru-RU" sz="7200" b="1" dirty="0" smtClean="0">
                <a:solidFill>
                  <a:schemeClr val="tx1">
                    <a:lumMod val="95000"/>
                    <a:lumOff val="5000"/>
                  </a:schemeClr>
                </a:solidFill>
              </a:rPr>
              <a:t>Детальніше </a:t>
            </a:r>
            <a:r>
              <a:rPr lang="ru-RU" sz="7200" b="1" dirty="0">
                <a:solidFill>
                  <a:schemeClr val="tx1">
                    <a:lumMod val="95000"/>
                    <a:lumOff val="5000"/>
                  </a:schemeClr>
                </a:solidFill>
              </a:rPr>
              <a:t>за </a:t>
            </a:r>
            <a:r>
              <a:rPr lang="ru-RU" sz="7200" b="1" dirty="0" smtClean="0">
                <a:solidFill>
                  <a:schemeClr val="tx1">
                    <a:lumMod val="95000"/>
                    <a:lumOff val="5000"/>
                  </a:schemeClr>
                </a:solidFill>
              </a:rPr>
              <a:t>покликанням: </a:t>
            </a:r>
          </a:p>
          <a:p>
            <a:pPr marL="0" indent="0">
              <a:buNone/>
            </a:pPr>
            <a:r>
              <a:rPr lang="en-US" sz="7200" b="1" dirty="0" smtClean="0">
                <a:solidFill>
                  <a:schemeClr val="tx1">
                    <a:lumMod val="95000"/>
                    <a:lumOff val="5000"/>
                  </a:schemeClr>
                </a:solidFill>
                <a:hlinkClick r:id="rId2"/>
              </a:rPr>
              <a:t>http</a:t>
            </a:r>
            <a:r>
              <a:rPr lang="en-US" sz="7200" b="1" dirty="0">
                <a:solidFill>
                  <a:schemeClr val="tx1">
                    <a:lumMod val="95000"/>
                    <a:lumOff val="5000"/>
                  </a:schemeClr>
                </a:solidFill>
                <a:hlinkClick r:id="rId2"/>
              </a:rPr>
              <a:t>://</a:t>
            </a:r>
            <a:r>
              <a:rPr lang="en-US" sz="7200" b="1" dirty="0" smtClean="0">
                <a:solidFill>
                  <a:schemeClr val="tx1">
                    <a:lumMod val="95000"/>
                    <a:lumOff val="5000"/>
                  </a:schemeClr>
                </a:solidFill>
                <a:hlinkClick r:id="rId2"/>
              </a:rPr>
              <a:t>osvita.ua/legislation/Ser_osv/78704</a:t>
            </a:r>
            <a:endParaRPr lang="uk-UA" sz="7200" b="1" dirty="0" smtClean="0">
              <a:solidFill>
                <a:schemeClr val="tx1">
                  <a:lumMod val="95000"/>
                  <a:lumOff val="5000"/>
                </a:schemeClr>
              </a:solidFill>
            </a:endParaRPr>
          </a:p>
          <a:p>
            <a:pPr marL="0" indent="0">
              <a:buNone/>
            </a:pPr>
            <a:endParaRPr lang="uk-UA" b="1" dirty="0"/>
          </a:p>
        </p:txBody>
      </p:sp>
      <p:sp>
        <p:nvSpPr>
          <p:cNvPr id="4" name="Прямокутник 3"/>
          <p:cNvSpPr/>
          <p:nvPr/>
        </p:nvSpPr>
        <p:spPr>
          <a:xfrm>
            <a:off x="6372200" y="6237312"/>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5" name="Рисунок 4"/>
          <p:cNvPicPr>
            <a:picLocks noChangeAspect="1"/>
          </p:cNvPicPr>
          <p:nvPr/>
        </p:nvPicPr>
        <p:blipFill>
          <a:blip r:embed="rId3"/>
          <a:stretch>
            <a:fillRect/>
          </a:stretch>
        </p:blipFill>
        <p:spPr>
          <a:xfrm>
            <a:off x="5662711" y="1005692"/>
            <a:ext cx="2619375" cy="1743075"/>
          </a:xfrm>
          <a:prstGeom prst="rect">
            <a:avLst/>
          </a:prstGeom>
        </p:spPr>
      </p:pic>
      <p:pic>
        <p:nvPicPr>
          <p:cNvPr id="6" name="Рисунок 5"/>
          <p:cNvPicPr>
            <a:picLocks noChangeAspect="1"/>
          </p:cNvPicPr>
          <p:nvPr/>
        </p:nvPicPr>
        <p:blipFill>
          <a:blip r:embed="rId4"/>
          <a:stretch>
            <a:fillRect/>
          </a:stretch>
        </p:blipFill>
        <p:spPr>
          <a:xfrm>
            <a:off x="4211960" y="2789526"/>
            <a:ext cx="2619375" cy="1743075"/>
          </a:xfrm>
          <a:prstGeom prst="rect">
            <a:avLst/>
          </a:prstGeom>
        </p:spPr>
      </p:pic>
      <p:pic>
        <p:nvPicPr>
          <p:cNvPr id="7" name="Рисунок 6"/>
          <p:cNvPicPr>
            <a:picLocks noChangeAspect="1"/>
          </p:cNvPicPr>
          <p:nvPr/>
        </p:nvPicPr>
        <p:blipFill>
          <a:blip r:embed="rId5"/>
          <a:stretch>
            <a:fillRect/>
          </a:stretch>
        </p:blipFill>
        <p:spPr>
          <a:xfrm>
            <a:off x="5941680" y="4547547"/>
            <a:ext cx="2518752" cy="1533525"/>
          </a:xfrm>
          <a:prstGeom prst="rect">
            <a:avLst/>
          </a:prstGeom>
        </p:spPr>
      </p:pic>
    </p:spTree>
    <p:extLst>
      <p:ext uri="{BB962C8B-B14F-4D97-AF65-F5344CB8AC3E}">
        <p14:creationId xmlns:p14="http://schemas.microsoft.com/office/powerpoint/2010/main" val="3780488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5"/>
            <a:ext cx="7931224" cy="738850"/>
          </a:xfrm>
        </p:spPr>
        <p:txBody>
          <a:bodyPr>
            <a:noAutofit/>
          </a:bodyPr>
          <a:lstStyle/>
          <a:p>
            <a:pPr algn="ctr"/>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Опис трудових функцій та відповідних</a:t>
            </a:r>
            <a:b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br>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професійних компетентностей</a:t>
            </a:r>
            <a:endParaRPr lang="uk-UA"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quarter" idx="1"/>
          </p:nvPr>
        </p:nvSpPr>
        <p:spPr>
          <a:xfrm>
            <a:off x="2627784" y="4734577"/>
            <a:ext cx="3744416" cy="2123423"/>
          </a:xfrm>
        </p:spPr>
        <p:txBody>
          <a:bodyPr>
            <a:noAutofit/>
          </a:bodyPr>
          <a:lstStyle/>
          <a:p>
            <a:pPr marL="0" indent="0">
              <a:buNone/>
            </a:pPr>
            <a:r>
              <a:rPr lang="uk-UA" sz="1800" b="1" i="1" dirty="0">
                <a:solidFill>
                  <a:srgbClr val="7030A0"/>
                </a:solidFill>
                <a:latin typeface="Times New Roman" panose="02020603050405020304" pitchFamily="18" charset="0"/>
                <a:cs typeface="Times New Roman" panose="02020603050405020304" pitchFamily="18" charset="0"/>
              </a:rPr>
              <a:t> </a:t>
            </a:r>
            <a:r>
              <a:rPr lang="uk-UA" sz="1800" b="1" i="1" dirty="0" smtClean="0">
                <a:solidFill>
                  <a:srgbClr val="FF33CC"/>
                </a:solidFill>
                <a:latin typeface="Times New Roman" panose="02020603050405020304" pitchFamily="18" charset="0"/>
                <a:cs typeface="Times New Roman" panose="02020603050405020304" pitchFamily="18" charset="0"/>
              </a:rPr>
              <a:t>Д. </a:t>
            </a:r>
            <a:r>
              <a:rPr lang="uk-UA" sz="1800" b="1" i="1" dirty="0">
                <a:solidFill>
                  <a:srgbClr val="FF33CC"/>
                </a:solidFill>
                <a:latin typeface="Times New Roman" panose="02020603050405020304" pitchFamily="18" charset="0"/>
                <a:cs typeface="Times New Roman" panose="02020603050405020304" pitchFamily="18" charset="0"/>
              </a:rPr>
              <a:t>Безперервний</a:t>
            </a:r>
          </a:p>
          <a:p>
            <a:pPr marL="0" indent="0">
              <a:buNone/>
            </a:pPr>
            <a:r>
              <a:rPr lang="uk-UA" sz="1800" b="1" i="1" dirty="0">
                <a:solidFill>
                  <a:srgbClr val="FF33CC"/>
                </a:solidFill>
                <a:latin typeface="Times New Roman" panose="02020603050405020304" pitchFamily="18" charset="0"/>
                <a:cs typeface="Times New Roman" panose="02020603050405020304" pitchFamily="18" charset="0"/>
              </a:rPr>
              <a:t>професійний розвиток</a:t>
            </a:r>
            <a:endParaRPr lang="uk-UA" sz="1800" b="1" i="1" dirty="0" smtClean="0">
              <a:solidFill>
                <a:srgbClr val="FF33CC"/>
              </a:solidFill>
              <a:latin typeface="Times New Roman" panose="02020603050405020304" pitchFamily="18" charset="0"/>
              <a:cs typeface="Times New Roman" panose="02020603050405020304" pitchFamily="18" charset="0"/>
            </a:endParaRPr>
          </a:p>
          <a:p>
            <a:pPr marL="0" indent="0">
              <a:buNone/>
            </a:pPr>
            <a:r>
              <a:rPr lang="uk-UA" sz="1800" b="1" i="1" dirty="0" smtClean="0">
                <a:solidFill>
                  <a:srgbClr val="FF0000"/>
                </a:solidFill>
                <a:latin typeface="Times New Roman" panose="02020603050405020304" pitchFamily="18" charset="0"/>
                <a:cs typeface="Times New Roman" panose="02020603050405020304" pitchFamily="18" charset="0"/>
              </a:rPr>
              <a:t>- </a:t>
            </a:r>
            <a:r>
              <a:rPr lang="uk-UA" sz="1800" b="1" i="1" dirty="0" smtClean="0">
                <a:solidFill>
                  <a:schemeClr val="accent1">
                    <a:lumMod val="75000"/>
                  </a:schemeClr>
                </a:solidFill>
                <a:latin typeface="Times New Roman" panose="02020603050405020304" pitchFamily="18" charset="0"/>
                <a:cs typeface="Times New Roman" panose="02020603050405020304" pitchFamily="18" charset="0"/>
              </a:rPr>
              <a:t>інноваційна</a:t>
            </a:r>
          </a:p>
          <a:p>
            <a:pPr marL="0" indent="0">
              <a:buNone/>
            </a:pPr>
            <a:r>
              <a:rPr lang="uk-UA" sz="1800" b="1" i="1" dirty="0" smtClean="0">
                <a:solidFill>
                  <a:schemeClr val="accent1">
                    <a:lumMod val="75000"/>
                  </a:schemeClr>
                </a:solidFill>
                <a:latin typeface="Times New Roman" panose="02020603050405020304" pitchFamily="18" charset="0"/>
                <a:cs typeface="Times New Roman" panose="02020603050405020304" pitchFamily="18" charset="0"/>
              </a:rPr>
              <a:t>- рефлексивна</a:t>
            </a:r>
          </a:p>
          <a:p>
            <a:pPr marL="0" indent="0">
              <a:buNone/>
            </a:pPr>
            <a:r>
              <a:rPr lang="uk-UA" sz="1800" b="1" i="1" dirty="0" smtClean="0">
                <a:solidFill>
                  <a:schemeClr val="accent1">
                    <a:lumMod val="75000"/>
                  </a:schemeClr>
                </a:solidFill>
                <a:latin typeface="Times New Roman" panose="02020603050405020304" pitchFamily="18" charset="0"/>
                <a:cs typeface="Times New Roman" panose="02020603050405020304" pitchFamily="18" charset="0"/>
              </a:rPr>
              <a:t>- здатність до навчання впродовж життя</a:t>
            </a:r>
            <a:endParaRPr lang="uk-UA" sz="1800" b="1"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6228184" y="6499370"/>
            <a:ext cx="2448272"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6" name="Рисунок 5"/>
          <p:cNvPicPr>
            <a:picLocks noChangeAspect="1"/>
          </p:cNvPicPr>
          <p:nvPr/>
        </p:nvPicPr>
        <p:blipFill>
          <a:blip r:embed="rId3"/>
          <a:stretch>
            <a:fillRect/>
          </a:stretch>
        </p:blipFill>
        <p:spPr>
          <a:xfrm>
            <a:off x="457200" y="1322863"/>
            <a:ext cx="4063569" cy="2027900"/>
          </a:xfrm>
          <a:prstGeom prst="rect">
            <a:avLst/>
          </a:prstGeom>
        </p:spPr>
      </p:pic>
      <p:pic>
        <p:nvPicPr>
          <p:cNvPr id="7" name="Рисунок 6"/>
          <p:cNvPicPr>
            <a:picLocks noChangeAspect="1"/>
          </p:cNvPicPr>
          <p:nvPr/>
        </p:nvPicPr>
        <p:blipFill>
          <a:blip r:embed="rId4"/>
          <a:stretch>
            <a:fillRect/>
          </a:stretch>
        </p:blipFill>
        <p:spPr>
          <a:xfrm>
            <a:off x="4322164" y="1036304"/>
            <a:ext cx="3906794" cy="2234364"/>
          </a:xfrm>
          <a:prstGeom prst="rect">
            <a:avLst/>
          </a:prstGeom>
        </p:spPr>
      </p:pic>
      <p:pic>
        <p:nvPicPr>
          <p:cNvPr id="13" name="Рисунок 12"/>
          <p:cNvPicPr>
            <a:picLocks noChangeAspect="1"/>
          </p:cNvPicPr>
          <p:nvPr/>
        </p:nvPicPr>
        <p:blipFill>
          <a:blip r:embed="rId5"/>
          <a:stretch>
            <a:fillRect/>
          </a:stretch>
        </p:blipFill>
        <p:spPr>
          <a:xfrm>
            <a:off x="191624" y="3363331"/>
            <a:ext cx="3706689" cy="2334469"/>
          </a:xfrm>
          <a:prstGeom prst="rect">
            <a:avLst/>
          </a:prstGeom>
        </p:spPr>
      </p:pic>
      <p:pic>
        <p:nvPicPr>
          <p:cNvPr id="14" name="Рисунок 13"/>
          <p:cNvPicPr>
            <a:picLocks noChangeAspect="1"/>
          </p:cNvPicPr>
          <p:nvPr/>
        </p:nvPicPr>
        <p:blipFill>
          <a:blip r:embed="rId6"/>
          <a:stretch>
            <a:fillRect/>
          </a:stretch>
        </p:blipFill>
        <p:spPr>
          <a:xfrm>
            <a:off x="4067944" y="3158862"/>
            <a:ext cx="4464496" cy="2365468"/>
          </a:xfrm>
          <a:prstGeom prst="rect">
            <a:avLst/>
          </a:prstGeom>
        </p:spPr>
      </p:pic>
      <p:pic>
        <p:nvPicPr>
          <p:cNvPr id="5" name="Рисунок 4"/>
          <p:cNvPicPr>
            <a:picLocks noChangeAspect="1"/>
          </p:cNvPicPr>
          <p:nvPr/>
        </p:nvPicPr>
        <p:blipFill>
          <a:blip r:embed="rId7"/>
          <a:stretch>
            <a:fillRect/>
          </a:stretch>
        </p:blipFill>
        <p:spPr>
          <a:xfrm>
            <a:off x="6361422" y="4743925"/>
            <a:ext cx="2352793" cy="1611663"/>
          </a:xfrm>
          <a:prstGeom prst="rect">
            <a:avLst/>
          </a:prstGeom>
        </p:spPr>
      </p:pic>
    </p:spTree>
    <p:extLst>
      <p:ext uri="{BB962C8B-B14F-4D97-AF65-F5344CB8AC3E}">
        <p14:creationId xmlns:p14="http://schemas.microsoft.com/office/powerpoint/2010/main" val="3674969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355160" cy="778098"/>
          </a:xfrm>
        </p:spPr>
        <p:txBody>
          <a:bodyPr>
            <a:normAutofit/>
          </a:bodyPr>
          <a:lstStyle/>
          <a:p>
            <a:r>
              <a:rPr lang="uk-UA" b="1" dirty="0" smtClean="0">
                <a:solidFill>
                  <a:schemeClr val="accent1">
                    <a:lumMod val="75000"/>
                  </a:schemeClr>
                </a:solidFill>
                <a:latin typeface="Times New Roman" panose="02020603050405020304" pitchFamily="18" charset="0"/>
                <a:cs typeface="Times New Roman" panose="02020603050405020304" pitchFamily="18" charset="0"/>
              </a:rPr>
              <a:t>Кодифікація Профстандарту</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Місце для вмісту 3"/>
          <p:cNvGraphicFramePr>
            <a:graphicFrameLocks noGrp="1"/>
          </p:cNvGraphicFramePr>
          <p:nvPr>
            <p:ph sz="quarter" idx="1"/>
            <p:extLst>
              <p:ext uri="{D42A27DB-BD31-4B8C-83A1-F6EECF244321}">
                <p14:modId xmlns:p14="http://schemas.microsoft.com/office/powerpoint/2010/main" val="2913755704"/>
              </p:ext>
            </p:extLst>
          </p:nvPr>
        </p:nvGraphicFramePr>
        <p:xfrm>
          <a:off x="179512" y="1340767"/>
          <a:ext cx="8568953" cy="5393350"/>
        </p:xfrm>
        <a:graphic>
          <a:graphicData uri="http://schemas.openxmlformats.org/drawingml/2006/table">
            <a:tbl>
              <a:tblPr firstRow="1" bandRow="1">
                <a:tableStyleId>{5C22544A-7EE6-4342-B048-85BDC9FD1C3A}</a:tableStyleId>
              </a:tblPr>
              <a:tblGrid>
                <a:gridCol w="1702358">
                  <a:extLst>
                    <a:ext uri="{9D8B030D-6E8A-4147-A177-3AD203B41FA5}">
                      <a16:colId xmlns:a16="http://schemas.microsoft.com/office/drawing/2014/main" val="2292427594"/>
                    </a:ext>
                  </a:extLst>
                </a:gridCol>
                <a:gridCol w="5911290">
                  <a:extLst>
                    <a:ext uri="{9D8B030D-6E8A-4147-A177-3AD203B41FA5}">
                      <a16:colId xmlns:a16="http://schemas.microsoft.com/office/drawing/2014/main" val="1511064897"/>
                    </a:ext>
                  </a:extLst>
                </a:gridCol>
                <a:gridCol w="955305">
                  <a:extLst>
                    <a:ext uri="{9D8B030D-6E8A-4147-A177-3AD203B41FA5}">
                      <a16:colId xmlns:a16="http://schemas.microsoft.com/office/drawing/2014/main" val="3724994538"/>
                    </a:ext>
                  </a:extLst>
                </a:gridCol>
              </a:tblGrid>
              <a:tr h="360648">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5530752"/>
                  </a:ext>
                </a:extLst>
              </a:tr>
              <a:tr h="571025">
                <a:tc>
                  <a:txBody>
                    <a:bodyPr/>
                    <a:lstStyle/>
                    <a:p>
                      <a:r>
                        <a:rPr lang="uk-UA" sz="1600" noProof="0" dirty="0" smtClean="0">
                          <a:latin typeface="Times New Roman" panose="02020603050405020304" pitchFamily="18" charset="0"/>
                          <a:cs typeface="Times New Roman" panose="02020603050405020304" pitchFamily="18" charset="0"/>
                        </a:rPr>
                        <a:t>Трудові функції</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Безперервний</a:t>
                      </a:r>
                    </a:p>
                    <a:p>
                      <a:r>
                        <a:rPr lang="uk-UA" sz="1600" noProof="0" dirty="0" smtClean="0">
                          <a:latin typeface="Times New Roman" panose="02020603050405020304" pitchFamily="18" charset="0"/>
                          <a:cs typeface="Times New Roman" panose="02020603050405020304" pitchFamily="18" charset="0"/>
                        </a:rPr>
                        <a:t>професійний розвиток</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Д</a:t>
                      </a:r>
                      <a:endParaRPr lang="uk-UA" sz="16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2860571"/>
                  </a:ext>
                </a:extLst>
              </a:tr>
              <a:tr h="760390">
                <a:tc>
                  <a:txBody>
                    <a:bodyPr/>
                    <a:lstStyle/>
                    <a:p>
                      <a:r>
                        <a:rPr lang="uk-UA" sz="1600" noProof="0" dirty="0" smtClean="0">
                          <a:latin typeface="Times New Roman" panose="02020603050405020304" pitchFamily="18" charset="0"/>
                          <a:cs typeface="Times New Roman" panose="02020603050405020304" pitchFamily="18" charset="0"/>
                        </a:rPr>
                        <a:t>Компетентності</a:t>
                      </a:r>
                    </a:p>
                    <a:p>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Здатність</a:t>
                      </a:r>
                    </a:p>
                    <a:p>
                      <a:r>
                        <a:rPr lang="uk-UA" sz="1600" noProof="0" dirty="0" smtClean="0">
                          <a:latin typeface="Times New Roman" panose="02020603050405020304" pitchFamily="18" charset="0"/>
                          <a:cs typeface="Times New Roman" panose="02020603050405020304" pitchFamily="18" charset="0"/>
                        </a:rPr>
                        <a:t>до навчання впродовж життя </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 Д2.</a:t>
                      </a:r>
                      <a:endParaRPr lang="uk-UA" sz="16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1572551"/>
                  </a:ext>
                </a:extLst>
              </a:tr>
              <a:tr h="1051889">
                <a:tc>
                  <a:txBody>
                    <a:bodyPr/>
                    <a:lstStyle/>
                    <a:p>
                      <a:r>
                        <a:rPr lang="uk-UA" sz="1600" noProof="0" dirty="0" smtClean="0">
                          <a:latin typeface="Times New Roman" panose="02020603050405020304" pitchFamily="18" charset="0"/>
                          <a:cs typeface="Times New Roman" panose="02020603050405020304" pitchFamily="18" charset="0"/>
                        </a:rPr>
                        <a:t>Здатності</a:t>
                      </a:r>
                    </a:p>
                    <a:p>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Здатність</a:t>
                      </a:r>
                    </a:p>
                    <a:p>
                      <a:r>
                        <a:rPr lang="uk-UA" sz="1600" noProof="0" dirty="0" smtClean="0">
                          <a:latin typeface="Times New Roman" panose="02020603050405020304" pitchFamily="18" charset="0"/>
                          <a:cs typeface="Times New Roman" panose="02020603050405020304" pitchFamily="18" charset="0"/>
                        </a:rPr>
                        <a:t>взаємодіяти з іншими вчителями на засадах</a:t>
                      </a:r>
                    </a:p>
                    <a:p>
                      <a:r>
                        <a:rPr lang="uk-UA" sz="1600" noProof="0" dirty="0" smtClean="0">
                          <a:latin typeface="Times New Roman" panose="02020603050405020304" pitchFamily="18" charset="0"/>
                          <a:cs typeface="Times New Roman" panose="02020603050405020304" pitchFamily="18" charset="0"/>
                        </a:rPr>
                        <a:t>партнерства та підтримки</a:t>
                      </a:r>
                    </a:p>
                    <a:p>
                      <a:r>
                        <a:rPr lang="uk-UA" sz="1600" noProof="0" dirty="0" smtClean="0">
                          <a:latin typeface="Times New Roman" panose="02020603050405020304" pitchFamily="18" charset="0"/>
                          <a:cs typeface="Times New Roman" panose="02020603050405020304" pitchFamily="18" charset="0"/>
                        </a:rPr>
                        <a:t>Д 2.2.</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Д 2.2.</a:t>
                      </a:r>
                    </a:p>
                    <a:p>
                      <a:endParaRPr lang="uk-UA" sz="16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6403048"/>
                  </a:ext>
                </a:extLst>
              </a:tr>
              <a:tr h="1051889">
                <a:tc>
                  <a:txBody>
                    <a:bodyPr/>
                    <a:lstStyle/>
                    <a:p>
                      <a:r>
                        <a:rPr lang="uk-UA" sz="1600" noProof="0" dirty="0" smtClean="0">
                          <a:latin typeface="Times New Roman" panose="02020603050405020304" pitchFamily="18" charset="0"/>
                          <a:cs typeface="Times New Roman" panose="02020603050405020304" pitchFamily="18" charset="0"/>
                        </a:rPr>
                        <a:t>Знання</a:t>
                      </a:r>
                    </a:p>
                    <a:p>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Особливості</a:t>
                      </a:r>
                    </a:p>
                    <a:p>
                      <a:r>
                        <a:rPr lang="uk-UA" sz="1600" noProof="0" dirty="0" smtClean="0">
                          <a:latin typeface="Times New Roman" panose="02020603050405020304" pitchFamily="18" charset="0"/>
                          <a:cs typeface="Times New Roman" panose="02020603050405020304" pitchFamily="18" charset="0"/>
                        </a:rPr>
                        <a:t>організації різних форм професійної</a:t>
                      </a:r>
                    </a:p>
                    <a:p>
                      <a:r>
                        <a:rPr lang="uk-UA" sz="1600" noProof="0" dirty="0" smtClean="0">
                          <a:latin typeface="Times New Roman" panose="02020603050405020304" pitchFamily="18" charset="0"/>
                          <a:cs typeface="Times New Roman" panose="02020603050405020304" pitchFamily="18" charset="0"/>
                        </a:rPr>
                        <a:t>підтримки та допомоги вчителям</a:t>
                      </a:r>
                    </a:p>
                    <a:p>
                      <a:r>
                        <a:rPr lang="uk-UA" sz="1600" noProof="0" dirty="0" smtClean="0">
                          <a:latin typeface="Times New Roman" panose="02020603050405020304" pitchFamily="18" charset="0"/>
                          <a:cs typeface="Times New Roman" panose="02020603050405020304" pitchFamily="18" charset="0"/>
                        </a:rPr>
                        <a:t>Д2.2.31</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Д2.2.31</a:t>
                      </a:r>
                    </a:p>
                    <a:p>
                      <a:endParaRPr lang="uk-UA" sz="16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3718610"/>
                  </a:ext>
                </a:extLst>
              </a:tr>
              <a:tr h="1532752">
                <a:tc>
                  <a:txBody>
                    <a:bodyPr/>
                    <a:lstStyle/>
                    <a:p>
                      <a:r>
                        <a:rPr lang="uk-UA" sz="1600" noProof="0" dirty="0" smtClean="0">
                          <a:latin typeface="Times New Roman" panose="02020603050405020304" pitchFamily="18" charset="0"/>
                          <a:cs typeface="Times New Roman" panose="02020603050405020304" pitchFamily="18" charset="0"/>
                        </a:rPr>
                        <a:t>Уміння</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На</a:t>
                      </a:r>
                    </a:p>
                    <a:p>
                      <a:r>
                        <a:rPr lang="uk-UA" sz="1600" noProof="0" dirty="0" smtClean="0">
                          <a:latin typeface="Times New Roman" panose="02020603050405020304" pitchFamily="18" charset="0"/>
                          <a:cs typeface="Times New Roman" panose="02020603050405020304" pitchFamily="18" charset="0"/>
                        </a:rPr>
                        <a:t>основі визначених професійних потреб і запитів</a:t>
                      </a:r>
                    </a:p>
                    <a:p>
                      <a:r>
                        <a:rPr lang="uk-UA" sz="1600" noProof="0" dirty="0" smtClean="0">
                          <a:latin typeface="Times New Roman" panose="02020603050405020304" pitchFamily="18" charset="0"/>
                          <a:cs typeface="Times New Roman" panose="02020603050405020304" pitchFamily="18" charset="0"/>
                        </a:rPr>
                        <a:t>учителів забезепечувати їх підтримку в організації</a:t>
                      </a:r>
                    </a:p>
                    <a:p>
                      <a:r>
                        <a:rPr lang="uk-UA" sz="1600" noProof="0" dirty="0" smtClean="0">
                          <a:latin typeface="Times New Roman" panose="02020603050405020304" pitchFamily="18" charset="0"/>
                          <a:cs typeface="Times New Roman" panose="02020603050405020304" pitchFamily="18" charset="0"/>
                        </a:rPr>
                        <a:t>освітнього процесу набутті вдосконаленні ними</a:t>
                      </a:r>
                    </a:p>
                    <a:p>
                      <a:r>
                        <a:rPr lang="uk-UA" sz="1600" noProof="0" dirty="0" smtClean="0">
                          <a:latin typeface="Times New Roman" panose="02020603050405020304" pitchFamily="18" charset="0"/>
                          <a:cs typeface="Times New Roman" panose="02020603050405020304" pitchFamily="18" charset="0"/>
                        </a:rPr>
                        <a:t>педагогічної майстерності самооцінюванні професійної</a:t>
                      </a:r>
                    </a:p>
                    <a:p>
                      <a:r>
                        <a:rPr lang="uk-UA" sz="1600" noProof="0" dirty="0" smtClean="0">
                          <a:latin typeface="Times New Roman" panose="02020603050405020304" pitchFamily="18" charset="0"/>
                          <a:cs typeface="Times New Roman" panose="02020603050405020304" pitchFamily="18" charset="0"/>
                        </a:rPr>
                        <a:t>діяльності</a:t>
                      </a:r>
                      <a:endParaRPr lang="uk-UA" sz="1600" noProof="0" dirty="0">
                        <a:latin typeface="Times New Roman" panose="02020603050405020304" pitchFamily="18" charset="0"/>
                        <a:cs typeface="Times New Roman" panose="02020603050405020304" pitchFamily="18" charset="0"/>
                      </a:endParaRPr>
                    </a:p>
                  </a:txBody>
                  <a:tcPr/>
                </a:tc>
                <a:tc>
                  <a:txBody>
                    <a:bodyPr/>
                    <a:lstStyle/>
                    <a:p>
                      <a:r>
                        <a:rPr lang="uk-UA" sz="1600" noProof="0" dirty="0" smtClean="0">
                          <a:latin typeface="Times New Roman" panose="02020603050405020304" pitchFamily="18" charset="0"/>
                          <a:cs typeface="Times New Roman" panose="02020603050405020304" pitchFamily="18" charset="0"/>
                        </a:rPr>
                        <a:t>Д2.2.У1</a:t>
                      </a:r>
                      <a:endParaRPr lang="uk-UA" sz="1600" noProof="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8673331"/>
                  </a:ext>
                </a:extLst>
              </a:tr>
            </a:tbl>
          </a:graphicData>
        </a:graphic>
      </p:graphicFrame>
      <p:pic>
        <p:nvPicPr>
          <p:cNvPr id="3" name="Рисунок 2"/>
          <p:cNvPicPr>
            <a:picLocks noChangeAspect="1"/>
          </p:cNvPicPr>
          <p:nvPr/>
        </p:nvPicPr>
        <p:blipFill>
          <a:blip r:embed="rId2"/>
          <a:stretch>
            <a:fillRect/>
          </a:stretch>
        </p:blipFill>
        <p:spPr>
          <a:xfrm>
            <a:off x="6588224" y="45367"/>
            <a:ext cx="2160241" cy="1577058"/>
          </a:xfrm>
          <a:prstGeom prst="rect">
            <a:avLst/>
          </a:prstGeom>
        </p:spPr>
      </p:pic>
      <p:pic>
        <p:nvPicPr>
          <p:cNvPr id="5" name="Рисунок 4"/>
          <p:cNvPicPr>
            <a:picLocks noChangeAspect="1"/>
          </p:cNvPicPr>
          <p:nvPr/>
        </p:nvPicPr>
        <p:blipFill>
          <a:blip r:embed="rId3"/>
          <a:stretch>
            <a:fillRect/>
          </a:stretch>
        </p:blipFill>
        <p:spPr>
          <a:xfrm>
            <a:off x="6700031" y="6356215"/>
            <a:ext cx="2048434" cy="377985"/>
          </a:xfrm>
          <a:prstGeom prst="rect">
            <a:avLst/>
          </a:prstGeom>
        </p:spPr>
      </p:pic>
    </p:spTree>
    <p:extLst>
      <p:ext uri="{BB962C8B-B14F-4D97-AF65-F5344CB8AC3E}">
        <p14:creationId xmlns:p14="http://schemas.microsoft.com/office/powerpoint/2010/main" val="2521743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457200" y="1640632"/>
            <a:ext cx="7283152" cy="4607768"/>
          </a:xfrm>
        </p:spPr>
        <p:txBody>
          <a:bodyPr>
            <a:normAutofit lnSpcReduction="10000"/>
          </a:bodyPr>
          <a:lstStyle/>
          <a:p>
            <a:r>
              <a:rPr lang="uk-UA" sz="2100" dirty="0" smtClean="0">
                <a:solidFill>
                  <a:schemeClr val="accent1">
                    <a:lumMod val="75000"/>
                  </a:schemeClr>
                </a:solidFill>
                <a:latin typeface="Times New Roman" panose="02020603050405020304" pitchFamily="18" charset="0"/>
                <a:cs typeface="Times New Roman" panose="02020603050405020304" pitchFamily="18" charset="0"/>
              </a:rPr>
              <a:t>ЗВІТ ПРО ВИКОНАННЯ ПРОГРАМИ ПЕДАГОГІЧНОЇ ІНТЕРНАТУРИ </a:t>
            </a:r>
            <a:r>
              <a:rPr lang="uk-UA" sz="2100" dirty="0" smtClean="0">
                <a:latin typeface="Times New Roman" panose="02020603050405020304" pitchFamily="18" charset="0"/>
                <a:cs typeface="Times New Roman" panose="02020603050405020304" pitchFamily="18" charset="0"/>
              </a:rPr>
              <a:t>заслуховується </a:t>
            </a:r>
            <a:r>
              <a:rPr lang="uk-UA" sz="2100" dirty="0">
                <a:latin typeface="Times New Roman" panose="02020603050405020304" pitchFamily="18" charset="0"/>
                <a:cs typeface="Times New Roman" panose="02020603050405020304" pitchFamily="18" charset="0"/>
              </a:rPr>
              <a:t>на</a:t>
            </a:r>
            <a:r>
              <a:rPr lang="uk-UA" sz="2100" b="1" dirty="0">
                <a:latin typeface="Times New Roman" panose="02020603050405020304" pitchFamily="18" charset="0"/>
                <a:cs typeface="Times New Roman" panose="02020603050405020304" pitchFamily="18" charset="0"/>
              </a:rPr>
              <a:t> </a:t>
            </a:r>
            <a:r>
              <a:rPr lang="uk-UA" sz="2100" b="1" dirty="0">
                <a:solidFill>
                  <a:srgbClr val="0099FF"/>
                </a:solidFill>
                <a:latin typeface="Times New Roman" panose="02020603050405020304" pitchFamily="18" charset="0"/>
                <a:cs typeface="Times New Roman" panose="02020603050405020304" pitchFamily="18" charset="0"/>
              </a:rPr>
              <a:t>засіданні педагогічної </a:t>
            </a:r>
            <a:r>
              <a:rPr lang="uk-UA" sz="2100" b="1" dirty="0" smtClean="0">
                <a:solidFill>
                  <a:srgbClr val="0099FF"/>
                </a:solidFill>
                <a:latin typeface="Times New Roman" panose="02020603050405020304" pitchFamily="18" charset="0"/>
                <a:cs typeface="Times New Roman" panose="02020603050405020304" pitchFamily="18" charset="0"/>
              </a:rPr>
              <a:t>ради</a:t>
            </a:r>
            <a:r>
              <a:rPr lang="uk-UA" sz="2100" b="1" dirty="0" smtClean="0">
                <a:latin typeface="Times New Roman" panose="02020603050405020304" pitchFamily="18" charset="0"/>
                <a:cs typeface="Times New Roman" panose="02020603050405020304" pitchFamily="18" charset="0"/>
              </a:rPr>
              <a:t>.</a:t>
            </a:r>
          </a:p>
          <a:p>
            <a:r>
              <a:rPr lang="ru-RU" b="1" dirty="0" smtClean="0">
                <a:solidFill>
                  <a:srgbClr val="00B050"/>
                </a:solidFill>
              </a:rPr>
              <a:t>Спільний </a:t>
            </a:r>
            <a:r>
              <a:rPr lang="ru-RU" b="1" dirty="0">
                <a:solidFill>
                  <a:srgbClr val="00B050"/>
                </a:solidFill>
              </a:rPr>
              <a:t>з</a:t>
            </a:r>
            <a:r>
              <a:rPr lang="ru-RU" b="1" dirty="0" smtClean="0">
                <a:solidFill>
                  <a:srgbClr val="00B050"/>
                </a:solidFill>
              </a:rPr>
              <a:t>віт </a:t>
            </a:r>
            <a:r>
              <a:rPr lang="ru-RU" dirty="0" smtClean="0"/>
              <a:t>інтерна та педагога-наставника про </a:t>
            </a:r>
            <a:r>
              <a:rPr lang="ru-RU" dirty="0"/>
              <a:t>результати виконання програми педагогічної інтернатури на засіданні педагогічної </a:t>
            </a:r>
            <a:r>
              <a:rPr lang="ru-RU" dirty="0" smtClean="0"/>
              <a:t>ради або </a:t>
            </a:r>
            <a:r>
              <a:rPr lang="ru-RU" b="1" dirty="0" smtClean="0">
                <a:solidFill>
                  <a:srgbClr val="00B050"/>
                </a:solidFill>
              </a:rPr>
              <a:t>кожен звітує окремо. </a:t>
            </a:r>
          </a:p>
          <a:p>
            <a:r>
              <a:rPr lang="ru-RU" dirty="0" smtClean="0"/>
              <a:t>За </a:t>
            </a:r>
            <a:r>
              <a:rPr lang="ru-RU" dirty="0"/>
              <a:t>результатами </a:t>
            </a:r>
            <a:r>
              <a:rPr lang="ru-RU" dirty="0" smtClean="0"/>
              <a:t>звіту </a:t>
            </a:r>
            <a:r>
              <a:rPr lang="ru-RU" dirty="0" smtClean="0">
                <a:solidFill>
                  <a:srgbClr val="FF0000"/>
                </a:solidFill>
              </a:rPr>
              <a:t>приймається рішення </a:t>
            </a:r>
            <a:r>
              <a:rPr lang="ru-RU" dirty="0" smtClean="0"/>
              <a:t>та </a:t>
            </a:r>
            <a:r>
              <a:rPr lang="ru-RU" dirty="0">
                <a:solidFill>
                  <a:srgbClr val="FF0000"/>
                </a:solidFill>
              </a:rPr>
              <a:t>можуть надаватися рекомендації інтерну </a:t>
            </a:r>
            <a:r>
              <a:rPr lang="ru-RU" dirty="0"/>
              <a:t>щодо подальших напрямів професійного розвитку, </a:t>
            </a:r>
            <a:r>
              <a:rPr lang="ru-RU" dirty="0">
                <a:solidFill>
                  <a:srgbClr val="FF0000"/>
                </a:solidFill>
              </a:rPr>
              <a:t>що відображається у відповідному наказі </a:t>
            </a:r>
            <a:r>
              <a:rPr lang="ru-RU" dirty="0"/>
              <a:t>керівника закладу освіти.</a:t>
            </a:r>
          </a:p>
          <a:p>
            <a:endParaRPr lang="ru-RU" b="1" dirty="0"/>
          </a:p>
          <a:p>
            <a:endParaRPr lang="uk-UA" dirty="0"/>
          </a:p>
        </p:txBody>
      </p:sp>
      <p:sp>
        <p:nvSpPr>
          <p:cNvPr id="5" name="Місце для тексту 4"/>
          <p:cNvSpPr>
            <a:spLocks noGrp="1"/>
          </p:cNvSpPr>
          <p:nvPr>
            <p:ph type="body" sz="quarter" idx="1"/>
          </p:nvPr>
        </p:nvSpPr>
        <p:spPr>
          <a:xfrm>
            <a:off x="457200" y="365676"/>
            <a:ext cx="3322712" cy="658368"/>
          </a:xfrm>
          <a:prstGeom prst="roundRect">
            <a:avLst>
              <a:gd name="adj" fmla="val 18596"/>
            </a:avLst>
          </a:prstGeom>
        </p:spPr>
        <p:txBody>
          <a:bodyPr/>
          <a:lstStyle/>
          <a:p>
            <a:r>
              <a:rPr lang="uk-UA" dirty="0" smtClean="0"/>
              <a:t>Узагальнюючий етап</a:t>
            </a:r>
            <a:endParaRPr lang="uk-UA" dirty="0"/>
          </a:p>
        </p:txBody>
      </p:sp>
      <p:pic>
        <p:nvPicPr>
          <p:cNvPr id="2" name="Рисунок 1"/>
          <p:cNvPicPr>
            <a:picLocks noChangeAspect="1"/>
          </p:cNvPicPr>
          <p:nvPr/>
        </p:nvPicPr>
        <p:blipFill>
          <a:blip r:embed="rId2"/>
          <a:stretch>
            <a:fillRect/>
          </a:stretch>
        </p:blipFill>
        <p:spPr>
          <a:xfrm>
            <a:off x="7524328" y="4365104"/>
            <a:ext cx="1121761" cy="1219306"/>
          </a:xfrm>
          <a:prstGeom prst="rect">
            <a:avLst/>
          </a:prstGeom>
        </p:spPr>
      </p:pic>
      <p:sp>
        <p:nvSpPr>
          <p:cNvPr id="6" name="Прямокутник 5"/>
          <p:cNvSpPr/>
          <p:nvPr/>
        </p:nvSpPr>
        <p:spPr>
          <a:xfrm>
            <a:off x="6372200" y="6237312"/>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4" name="Рисунок 3"/>
          <p:cNvPicPr>
            <a:picLocks noChangeAspect="1"/>
          </p:cNvPicPr>
          <p:nvPr/>
        </p:nvPicPr>
        <p:blipFill>
          <a:blip r:embed="rId3"/>
          <a:stretch>
            <a:fillRect/>
          </a:stretch>
        </p:blipFill>
        <p:spPr>
          <a:xfrm>
            <a:off x="5796135" y="116632"/>
            <a:ext cx="2838865" cy="1524000"/>
          </a:xfrm>
          <a:prstGeom prst="rect">
            <a:avLst/>
          </a:prstGeom>
        </p:spPr>
      </p:pic>
    </p:spTree>
    <p:extLst>
      <p:ext uri="{BB962C8B-B14F-4D97-AF65-F5344CB8AC3E}">
        <p14:creationId xmlns:p14="http://schemas.microsoft.com/office/powerpoint/2010/main" val="1060092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457200" y="2362200"/>
            <a:ext cx="7283152" cy="3886200"/>
          </a:xfrm>
        </p:spPr>
        <p:txBody>
          <a:bodyPr/>
          <a:lstStyle/>
          <a:p>
            <a:r>
              <a:rPr lang="uk-UA" dirty="0" smtClean="0"/>
              <a:t>Проєкт наказу</a:t>
            </a:r>
          </a:p>
          <a:p>
            <a:pPr marL="0" indent="0">
              <a:buNone/>
            </a:pPr>
            <a:r>
              <a:rPr lang="uk-UA" dirty="0" smtClean="0"/>
              <a:t> «Про організацію педагогічної інтернатури»</a:t>
            </a:r>
          </a:p>
          <a:p>
            <a:r>
              <a:rPr lang="uk-UA" dirty="0" smtClean="0"/>
              <a:t>«Програма педагогічної інтернатури»</a:t>
            </a:r>
          </a:p>
          <a:p>
            <a:r>
              <a:rPr lang="ru-RU" dirty="0"/>
              <a:t>Банк </a:t>
            </a:r>
            <a:r>
              <a:rPr lang="ru-RU" dirty="0" err="1"/>
              <a:t>даних</a:t>
            </a:r>
            <a:r>
              <a:rPr lang="ru-RU" dirty="0"/>
              <a:t> </a:t>
            </a:r>
            <a:r>
              <a:rPr lang="ru-RU" dirty="0" err="1"/>
              <a:t>педагогічної</a:t>
            </a:r>
            <a:r>
              <a:rPr lang="ru-RU" dirty="0"/>
              <a:t> </a:t>
            </a:r>
            <a:r>
              <a:rPr lang="ru-RU" dirty="0" err="1"/>
              <a:t>інтернатури</a:t>
            </a:r>
            <a:r>
              <a:rPr lang="ru-RU" dirty="0"/>
              <a:t> (педагога-наставника та </a:t>
            </a:r>
            <a:r>
              <a:rPr lang="ru-RU" dirty="0" err="1"/>
              <a:t>інтерна</a:t>
            </a:r>
            <a:r>
              <a:rPr lang="ru-RU" dirty="0"/>
              <a:t>)</a:t>
            </a:r>
            <a:endParaRPr lang="uk-UA" dirty="0" smtClean="0"/>
          </a:p>
          <a:p>
            <a:pPr marL="0" indent="0">
              <a:buNone/>
            </a:pPr>
            <a:endParaRPr lang="uk-UA" dirty="0"/>
          </a:p>
        </p:txBody>
      </p:sp>
      <p:sp>
        <p:nvSpPr>
          <p:cNvPr id="5" name="Місце для тексту 4"/>
          <p:cNvSpPr>
            <a:spLocks noGrp="1"/>
          </p:cNvSpPr>
          <p:nvPr>
            <p:ph type="body" sz="quarter" idx="1"/>
          </p:nvPr>
        </p:nvSpPr>
        <p:spPr>
          <a:xfrm>
            <a:off x="457200" y="548680"/>
            <a:ext cx="3178696" cy="720080"/>
          </a:xfrm>
          <a:prstGeom prst="roundRect">
            <a:avLst>
              <a:gd name="adj" fmla="val 28241"/>
            </a:avLst>
          </a:prstGeom>
        </p:spPr>
        <p:txBody>
          <a:bodyPr/>
          <a:lstStyle/>
          <a:p>
            <a:r>
              <a:rPr lang="uk-UA" dirty="0" smtClean="0"/>
              <a:t>Практикум </a:t>
            </a:r>
            <a:endParaRPr lang="en-US" dirty="0"/>
          </a:p>
        </p:txBody>
      </p:sp>
      <p:pic>
        <p:nvPicPr>
          <p:cNvPr id="7" name="Рисунок 6"/>
          <p:cNvPicPr>
            <a:picLocks noChangeAspect="1"/>
          </p:cNvPicPr>
          <p:nvPr/>
        </p:nvPicPr>
        <p:blipFill>
          <a:blip r:embed="rId3"/>
          <a:stretch>
            <a:fillRect/>
          </a:stretch>
        </p:blipFill>
        <p:spPr>
          <a:xfrm>
            <a:off x="5562554" y="4437112"/>
            <a:ext cx="1939804" cy="1828428"/>
          </a:xfrm>
          <a:prstGeom prst="rect">
            <a:avLst/>
          </a:prstGeom>
        </p:spPr>
      </p:pic>
      <p:pic>
        <p:nvPicPr>
          <p:cNvPr id="2" name="Рисунок 1"/>
          <p:cNvPicPr>
            <a:picLocks noChangeAspect="1"/>
          </p:cNvPicPr>
          <p:nvPr/>
        </p:nvPicPr>
        <p:blipFill>
          <a:blip r:embed="rId4"/>
          <a:stretch>
            <a:fillRect/>
          </a:stretch>
        </p:blipFill>
        <p:spPr>
          <a:xfrm>
            <a:off x="6578963" y="6287636"/>
            <a:ext cx="2322777" cy="384081"/>
          </a:xfrm>
          <a:prstGeom prst="rect">
            <a:avLst/>
          </a:prstGeom>
        </p:spPr>
      </p:pic>
      <p:pic>
        <p:nvPicPr>
          <p:cNvPr id="4" name="Рисунок 3"/>
          <p:cNvPicPr>
            <a:picLocks noChangeAspect="1"/>
          </p:cNvPicPr>
          <p:nvPr/>
        </p:nvPicPr>
        <p:blipFill>
          <a:blip r:embed="rId5"/>
          <a:stretch>
            <a:fillRect/>
          </a:stretch>
        </p:blipFill>
        <p:spPr>
          <a:xfrm>
            <a:off x="5220072" y="297092"/>
            <a:ext cx="3015616" cy="1943335"/>
          </a:xfrm>
          <a:prstGeom prst="rect">
            <a:avLst/>
          </a:prstGeom>
        </p:spPr>
      </p:pic>
    </p:spTree>
    <p:extLst>
      <p:ext uri="{BB962C8B-B14F-4D97-AF65-F5344CB8AC3E}">
        <p14:creationId xmlns:p14="http://schemas.microsoft.com/office/powerpoint/2010/main" val="4089455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23752" y="490223"/>
            <a:ext cx="6963389" cy="5170646"/>
          </a:xfrm>
          <a:prstGeom prst="rect">
            <a:avLst/>
          </a:prstGeom>
        </p:spPr>
        <p:txBody>
          <a:bodyPr wrap="square">
            <a:spAutoFit/>
          </a:bodyPr>
          <a:lstStyle/>
          <a:p>
            <a:r>
              <a:rPr lang="uk-UA" sz="2400" dirty="0" smtClean="0">
                <a:solidFill>
                  <a:schemeClr val="accent1">
                    <a:lumMod val="75000"/>
                  </a:schemeClr>
                </a:solidFill>
              </a:rPr>
              <a:t>Використані джерела </a:t>
            </a:r>
          </a:p>
          <a:p>
            <a:endParaRPr lang="uk-UA" sz="2400" dirty="0" smtClean="0">
              <a:solidFill>
                <a:schemeClr val="accent1">
                  <a:lumMod val="75000"/>
                </a:schemeClr>
              </a:solidFill>
            </a:endParaRPr>
          </a:p>
          <a:p>
            <a:r>
              <a:rPr lang="uk-UA" dirty="0"/>
              <a:t>1. </a:t>
            </a:r>
            <a:r>
              <a:rPr lang="uk-UA" dirty="0" smtClean="0"/>
              <a:t>ЗАКОН </a:t>
            </a:r>
            <a:r>
              <a:rPr lang="uk-UA" dirty="0"/>
              <a:t>УКРАЇНИ «Про освіту».</a:t>
            </a:r>
          </a:p>
          <a:p>
            <a:r>
              <a:rPr lang="uk-UA" dirty="0" smtClean="0"/>
              <a:t>2. ПОЛОЖЕННЯ </a:t>
            </a:r>
            <a:r>
              <a:rPr lang="uk-UA" dirty="0"/>
              <a:t>«про педагогічну інтернатуру»  затверджено наказом МОН від 25 жовтня 2021 року № 1128.</a:t>
            </a:r>
          </a:p>
          <a:p>
            <a:r>
              <a:rPr lang="uk-UA" dirty="0" smtClean="0"/>
              <a:t>3.ПРОФЕСІЙНИЙ </a:t>
            </a:r>
            <a:r>
              <a:rPr lang="uk-UA" dirty="0"/>
              <a:t>СТАНДАРТ ВЧИТЕЛЯ  (наказ Мінсоцполітики від 23.12.2020 року № 2736) «Вчитель закладу загальної середньої освіти</a:t>
            </a:r>
            <a:r>
              <a:rPr lang="uk-UA" dirty="0" smtClean="0"/>
              <a:t>».</a:t>
            </a:r>
          </a:p>
          <a:p>
            <a:r>
              <a:rPr lang="uk-UA" dirty="0" smtClean="0"/>
              <a:t> 4. </a:t>
            </a:r>
            <a:r>
              <a:rPr lang="en-US" dirty="0" smtClean="0"/>
              <a:t>Smart</a:t>
            </a:r>
            <a:r>
              <a:rPr lang="uk-UA" dirty="0" smtClean="0"/>
              <a:t> </a:t>
            </a:r>
            <a:r>
              <a:rPr lang="ru-RU" dirty="0" smtClean="0"/>
              <a:t>кейс педагога інтерна 2021 – 2022 презентація КУ </a:t>
            </a:r>
            <a:r>
              <a:rPr lang="ru-RU" dirty="0"/>
              <a:t>«Центр </a:t>
            </a:r>
            <a:r>
              <a:rPr lang="ru-RU" dirty="0" smtClean="0"/>
              <a:t>професійного розвитку педагогічних працівників Вінницької міської ради»</a:t>
            </a:r>
            <a:r>
              <a:rPr lang="en-US" dirty="0"/>
              <a:t> </a:t>
            </a:r>
            <a:r>
              <a:rPr lang="en-US" sz="1200" dirty="0"/>
              <a:t>https://mmk.edu.vn.ua/uploads/images/articles/english/2020-2021/Alla/%D0%A1%D0%B5%D0%BC%D1%96%D0%BD%D0%B0%D1%80%20%D0%B4%D0%BB%D1%8F%20%D1%96%D0%BD%D1%82%D0%B5%D1%80%D0%BD%D1%96%D0%B2%2020.10.21/Smart-%D0%BA%D0%B5%D0%B9%D1%81%20%D0%BF%D0%B5%D0%B4%D0%B0%D0%B3%D0%BE%D0%B3%D0%B0-%D1%96%D0%BD%D1%82%D0%B5%D1%80%D0%BD%D0%B0%202021-2022.pdf</a:t>
            </a:r>
            <a:endParaRPr lang="uk-UA" sz="1200" dirty="0" smtClean="0"/>
          </a:p>
          <a:p>
            <a:endParaRPr lang="uk-UA" dirty="0"/>
          </a:p>
          <a:p>
            <a:endParaRPr lang="en-US" dirty="0"/>
          </a:p>
        </p:txBody>
      </p:sp>
      <p:pic>
        <p:nvPicPr>
          <p:cNvPr id="7" name="Рисунок 6"/>
          <p:cNvPicPr>
            <a:picLocks noChangeAspect="1"/>
          </p:cNvPicPr>
          <p:nvPr/>
        </p:nvPicPr>
        <p:blipFill>
          <a:blip r:embed="rId3"/>
          <a:stretch>
            <a:fillRect/>
          </a:stretch>
        </p:blipFill>
        <p:spPr>
          <a:xfrm>
            <a:off x="6300192" y="6165304"/>
            <a:ext cx="2301446" cy="360040"/>
          </a:xfrm>
          <a:prstGeom prst="rect">
            <a:avLst/>
          </a:prstGeom>
        </p:spPr>
      </p:pic>
      <p:pic>
        <p:nvPicPr>
          <p:cNvPr id="9" name="Рисунок 8"/>
          <p:cNvPicPr>
            <a:picLocks noChangeAspect="1"/>
          </p:cNvPicPr>
          <p:nvPr/>
        </p:nvPicPr>
        <p:blipFill>
          <a:blip r:embed="rId4"/>
          <a:stretch>
            <a:fillRect/>
          </a:stretch>
        </p:blipFill>
        <p:spPr>
          <a:xfrm>
            <a:off x="2411760" y="5103075"/>
            <a:ext cx="3400425" cy="1343025"/>
          </a:xfrm>
          <a:prstGeom prst="rect">
            <a:avLst/>
          </a:prstGeom>
        </p:spPr>
      </p:pic>
    </p:spTree>
    <p:extLst>
      <p:ext uri="{BB962C8B-B14F-4D97-AF65-F5344CB8AC3E}">
        <p14:creationId xmlns:p14="http://schemas.microsoft.com/office/powerpoint/2010/main" val="1882821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6912768" cy="1303548"/>
          </a:xfrm>
        </p:spPr>
        <p:txBody>
          <a:bodyPr>
            <a:normAutofit fontScale="90000"/>
          </a:bodyPr>
          <a:lstStyle/>
          <a:p>
            <a:r>
              <a:rPr lang="ru-RU" b="1" dirty="0" smtClean="0">
                <a:solidFill>
                  <a:schemeClr val="accent1">
                    <a:lumMod val="75000"/>
                  </a:schemeClr>
                </a:solidFill>
              </a:rPr>
              <a:t>Науково-методична підтримка </a:t>
            </a:r>
            <a:r>
              <a:rPr lang="ru-RU" b="1" dirty="0">
                <a:solidFill>
                  <a:schemeClr val="accent1">
                    <a:lumMod val="75000"/>
                  </a:schemeClr>
                </a:solidFill>
              </a:rPr>
              <a:t>організації заходів педагогічної інтернатури </a:t>
            </a:r>
            <a:endParaRPr lang="en-US" b="1" dirty="0">
              <a:solidFill>
                <a:schemeClr val="accent1">
                  <a:lumMod val="75000"/>
                </a:schemeClr>
              </a:solidFill>
            </a:endParaRPr>
          </a:p>
        </p:txBody>
      </p:sp>
      <p:sp>
        <p:nvSpPr>
          <p:cNvPr id="3" name="Місце для вмісту 2"/>
          <p:cNvSpPr>
            <a:spLocks noGrp="1"/>
          </p:cNvSpPr>
          <p:nvPr>
            <p:ph sz="quarter" idx="1"/>
          </p:nvPr>
        </p:nvSpPr>
        <p:spPr>
          <a:xfrm>
            <a:off x="539552" y="1852228"/>
            <a:ext cx="7200800" cy="2512761"/>
          </a:xfrm>
        </p:spPr>
        <p:txBody>
          <a:bodyPr>
            <a:normAutofit fontScale="92500" lnSpcReduction="20000"/>
          </a:bodyPr>
          <a:lstStyle/>
          <a:p>
            <a:pPr marL="0" indent="0">
              <a:buNone/>
            </a:pPr>
            <a:r>
              <a:rPr lang="ru-RU" dirty="0" smtClean="0"/>
              <a:t>Науково-методичну підтримку організації заходів педагогічної інтернатури </a:t>
            </a:r>
            <a:r>
              <a:rPr lang="uk-UA" dirty="0" smtClean="0"/>
              <a:t>можуть здійснювати:</a:t>
            </a:r>
          </a:p>
          <a:p>
            <a:r>
              <a:rPr lang="ru-RU" dirty="0" smtClean="0">
                <a:solidFill>
                  <a:srgbClr val="C00000"/>
                </a:solidFill>
              </a:rPr>
              <a:t>заклади </a:t>
            </a:r>
            <a:r>
              <a:rPr lang="ru-RU" dirty="0">
                <a:solidFill>
                  <a:srgbClr val="C00000"/>
                </a:solidFill>
              </a:rPr>
              <a:t>вищої та післядипломної </a:t>
            </a:r>
            <a:r>
              <a:rPr lang="uk-UA" dirty="0" smtClean="0">
                <a:solidFill>
                  <a:srgbClr val="C00000"/>
                </a:solidFill>
              </a:rPr>
              <a:t>педагогічної освіти;</a:t>
            </a:r>
          </a:p>
          <a:p>
            <a:r>
              <a:rPr lang="ru-RU" dirty="0" smtClean="0">
                <a:solidFill>
                  <a:srgbClr val="0070C0"/>
                </a:solidFill>
              </a:rPr>
              <a:t>наукові</a:t>
            </a:r>
            <a:r>
              <a:rPr lang="ru-RU" dirty="0">
                <a:solidFill>
                  <a:srgbClr val="0070C0"/>
                </a:solidFill>
              </a:rPr>
              <a:t>, науково-методичні та методичні </a:t>
            </a:r>
            <a:r>
              <a:rPr lang="ru-RU" dirty="0" smtClean="0">
                <a:solidFill>
                  <a:srgbClr val="0070C0"/>
                </a:solidFill>
              </a:rPr>
              <a:t>установи;</a:t>
            </a:r>
          </a:p>
          <a:p>
            <a:r>
              <a:rPr lang="ru-RU" dirty="0" smtClean="0">
                <a:solidFill>
                  <a:srgbClr val="00B050"/>
                </a:solidFill>
              </a:rPr>
              <a:t>центри </a:t>
            </a:r>
            <a:r>
              <a:rPr lang="ru-RU" dirty="0">
                <a:solidFill>
                  <a:srgbClr val="00B050"/>
                </a:solidFill>
              </a:rPr>
              <a:t>професійного розвитку педагогічних працівників.</a:t>
            </a:r>
            <a:endParaRPr lang="en-US" dirty="0">
              <a:solidFill>
                <a:srgbClr val="00B050"/>
              </a:solidFill>
            </a:endParaRPr>
          </a:p>
        </p:txBody>
      </p:sp>
      <p:sp>
        <p:nvSpPr>
          <p:cNvPr id="4" name="Прямокутник 3"/>
          <p:cNvSpPr/>
          <p:nvPr/>
        </p:nvSpPr>
        <p:spPr>
          <a:xfrm>
            <a:off x="6372200" y="6237312"/>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5" name="Рисунок 4"/>
          <p:cNvPicPr>
            <a:picLocks noChangeAspect="1"/>
          </p:cNvPicPr>
          <p:nvPr/>
        </p:nvPicPr>
        <p:blipFill>
          <a:blip r:embed="rId2"/>
          <a:stretch>
            <a:fillRect/>
          </a:stretch>
        </p:blipFill>
        <p:spPr>
          <a:xfrm>
            <a:off x="7264218" y="188754"/>
            <a:ext cx="1036410" cy="1511939"/>
          </a:xfrm>
          <a:prstGeom prst="rect">
            <a:avLst/>
          </a:prstGeom>
        </p:spPr>
      </p:pic>
      <p:pic>
        <p:nvPicPr>
          <p:cNvPr id="6" name="Рисунок 5"/>
          <p:cNvPicPr>
            <a:picLocks noChangeAspect="1"/>
          </p:cNvPicPr>
          <p:nvPr/>
        </p:nvPicPr>
        <p:blipFill>
          <a:blip r:embed="rId3"/>
          <a:stretch>
            <a:fillRect/>
          </a:stretch>
        </p:blipFill>
        <p:spPr>
          <a:xfrm>
            <a:off x="3707904" y="4184978"/>
            <a:ext cx="2880320" cy="2409983"/>
          </a:xfrm>
          <a:prstGeom prst="rect">
            <a:avLst/>
          </a:prstGeom>
        </p:spPr>
      </p:pic>
      <p:pic>
        <p:nvPicPr>
          <p:cNvPr id="8" name="Рисунок 7"/>
          <p:cNvPicPr>
            <a:picLocks noChangeAspect="1"/>
          </p:cNvPicPr>
          <p:nvPr/>
        </p:nvPicPr>
        <p:blipFill>
          <a:blip r:embed="rId4"/>
          <a:stretch>
            <a:fillRect/>
          </a:stretch>
        </p:blipFill>
        <p:spPr>
          <a:xfrm>
            <a:off x="1619672" y="4365341"/>
            <a:ext cx="1414888" cy="1447044"/>
          </a:xfrm>
          <a:prstGeom prst="rect">
            <a:avLst/>
          </a:prstGeom>
        </p:spPr>
      </p:pic>
    </p:spTree>
    <p:extLst>
      <p:ext uri="{BB962C8B-B14F-4D97-AF65-F5344CB8AC3E}">
        <p14:creationId xmlns:p14="http://schemas.microsoft.com/office/powerpoint/2010/main" val="126248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8776"/>
            <a:ext cx="8856984" cy="6525344"/>
          </a:xfrm>
        </p:spPr>
        <p:txBody>
          <a:bodyPr>
            <a:noAutofit/>
          </a:bodyPr>
          <a:lstStyle/>
          <a:p>
            <a:r>
              <a:rPr lang="uk-UA" sz="1800" b="1" dirty="0">
                <a:solidFill>
                  <a:srgbClr val="FF0000"/>
                </a:solidFill>
                <a:latin typeface="Times New Roman" panose="02020603050405020304" pitchFamily="18" charset="0"/>
                <a:cs typeface="Times New Roman" panose="02020603050405020304" pitchFamily="18" charset="0"/>
              </a:rPr>
              <a:t>2. Педагогічна інтернатура </a:t>
            </a:r>
            <a:r>
              <a:rPr lang="uk-UA" sz="1800" b="1" dirty="0" smtClean="0">
                <a:solidFill>
                  <a:srgbClr val="FF0000"/>
                </a:solidFill>
                <a:latin typeface="Times New Roman" panose="02020603050405020304" pitchFamily="18" charset="0"/>
                <a:cs typeface="Times New Roman" panose="02020603050405020304" pitchFamily="18" charset="0"/>
              </a:rPr>
              <a:t/>
            </a:r>
            <a:br>
              <a:rPr lang="uk-UA" sz="1800" b="1" dirty="0" smtClean="0">
                <a:solidFill>
                  <a:srgbClr val="FF0000"/>
                </a:solidFill>
                <a:latin typeface="Times New Roman" panose="02020603050405020304" pitchFamily="18" charset="0"/>
                <a:cs typeface="Times New Roman" panose="02020603050405020304" pitchFamily="18" charset="0"/>
              </a:rPr>
            </a:br>
            <a:r>
              <a:rPr lang="uk-UA" sz="1800" b="1" dirty="0" smtClean="0">
                <a:solidFill>
                  <a:srgbClr val="00B050"/>
                </a:solidFill>
                <a:latin typeface="Times New Roman" panose="02020603050405020304" pitchFamily="18" charset="0"/>
                <a:cs typeface="Times New Roman" panose="02020603050405020304" pitchFamily="18" charset="0"/>
              </a:rPr>
              <a:t>організовується </a:t>
            </a:r>
            <a:r>
              <a:rPr lang="uk-UA" sz="1800" b="1" dirty="0">
                <a:solidFill>
                  <a:srgbClr val="00B050"/>
                </a:solidFill>
                <a:latin typeface="Times New Roman" panose="02020603050405020304" pitchFamily="18" charset="0"/>
                <a:cs typeface="Times New Roman" panose="02020603050405020304" pitchFamily="18" charset="0"/>
              </a:rPr>
              <a:t>відповідно до наказу керівника закладу освіти, що видається в день призначення особи на посаду педагогічного працівника.</a:t>
            </a:r>
            <a:br>
              <a:rPr lang="uk-UA" sz="1800" b="1" dirty="0">
                <a:solidFill>
                  <a:srgbClr val="00B050"/>
                </a:solidFill>
                <a:latin typeface="Times New Roman" panose="02020603050405020304" pitchFamily="18" charset="0"/>
                <a:cs typeface="Times New Roman" panose="02020603050405020304" pitchFamily="18" charset="0"/>
              </a:rPr>
            </a:br>
            <a:r>
              <a:rPr lang="uk-UA" sz="1800" b="1" dirty="0">
                <a:solidFill>
                  <a:schemeClr val="tx1"/>
                </a:solidFill>
                <a:latin typeface="Times New Roman" panose="02020603050405020304" pitchFamily="18" charset="0"/>
                <a:cs typeface="Times New Roman" panose="02020603050405020304" pitchFamily="18" charset="0"/>
              </a:rPr>
              <a:t>Педагогічна інтернатура </a:t>
            </a:r>
            <a:r>
              <a:rPr lang="uk-UA" sz="1800" b="1" dirty="0">
                <a:solidFill>
                  <a:srgbClr val="FF0000"/>
                </a:solidFill>
                <a:latin typeface="Times New Roman" panose="02020603050405020304" pitchFamily="18" charset="0"/>
                <a:cs typeface="Times New Roman" panose="02020603050405020304" pitchFamily="18" charset="0"/>
              </a:rPr>
              <a:t>має передбачати заходи</a:t>
            </a:r>
            <a:r>
              <a:rPr lang="uk-UA" sz="1800" b="1" dirty="0">
                <a:solidFill>
                  <a:schemeClr val="tx1"/>
                </a:solidFill>
                <a:latin typeface="Times New Roman" panose="02020603050405020304" pitchFamily="18" charset="0"/>
                <a:cs typeface="Times New Roman" panose="02020603050405020304" pitchFamily="18" charset="0"/>
              </a:rPr>
              <a:t>, що забезпечать здобуття та/або вдосконалення професійних компетентностей і педагогічної</a:t>
            </a:r>
            <a:br>
              <a:rPr lang="uk-UA" sz="1800" b="1" dirty="0">
                <a:solidFill>
                  <a:schemeClr val="tx1"/>
                </a:solidFill>
                <a:latin typeface="Times New Roman" panose="02020603050405020304" pitchFamily="18" charset="0"/>
                <a:cs typeface="Times New Roman" panose="02020603050405020304" pitchFamily="18" charset="0"/>
              </a:rPr>
            </a:br>
            <a:r>
              <a:rPr lang="uk-UA" sz="1800" b="1" dirty="0">
                <a:solidFill>
                  <a:schemeClr val="tx1"/>
                </a:solidFill>
                <a:latin typeface="Times New Roman" panose="02020603050405020304" pitchFamily="18" charset="0"/>
                <a:cs typeface="Times New Roman" panose="02020603050405020304" pitchFamily="18" charset="0"/>
              </a:rPr>
              <a:t>майстерності протягом першого року професійної діяльності педагогічного працівника, зокрема:</a:t>
            </a:r>
            <a:br>
              <a:rPr lang="uk-UA" sz="1800" b="1" dirty="0">
                <a:solidFill>
                  <a:schemeClr val="tx1"/>
                </a:solidFill>
                <a:latin typeface="Times New Roman" panose="02020603050405020304" pitchFamily="18" charset="0"/>
                <a:cs typeface="Times New Roman" panose="02020603050405020304" pitchFamily="18" charset="0"/>
              </a:rPr>
            </a:br>
            <a:r>
              <a:rPr lang="uk-UA" sz="1800" b="1" dirty="0" smtClean="0">
                <a:solidFill>
                  <a:srgbClr val="00B050"/>
                </a:solidFill>
                <a:latin typeface="Times New Roman" panose="02020603050405020304" pitchFamily="18" charset="0"/>
                <a:cs typeface="Times New Roman" panose="02020603050405020304" pitchFamily="18" charset="0"/>
              </a:rPr>
              <a:t>супровід та підтримка у педагогічній діяльності з боку досвідченого педагогічного працівника (педагога-наставника);</a:t>
            </a:r>
            <a:br>
              <a:rPr lang="uk-UA" sz="1800" b="1" dirty="0" smtClean="0">
                <a:solidFill>
                  <a:srgbClr val="00B050"/>
                </a:solidFill>
                <a:latin typeface="Times New Roman" panose="02020603050405020304" pitchFamily="18" charset="0"/>
                <a:cs typeface="Times New Roman" panose="02020603050405020304" pitchFamily="18" charset="0"/>
              </a:rPr>
            </a:br>
            <a:r>
              <a:rPr lang="uk-UA" sz="1800" b="1" dirty="0" smtClean="0">
                <a:solidFill>
                  <a:srgbClr val="FF0000"/>
                </a:solidFill>
                <a:latin typeface="Times New Roman" panose="02020603050405020304" pitchFamily="18" charset="0"/>
                <a:cs typeface="Times New Roman" panose="02020603050405020304" pitchFamily="18" charset="0"/>
              </a:rPr>
              <a:t>різні </a:t>
            </a:r>
            <a:r>
              <a:rPr lang="uk-UA" sz="1800" b="1" dirty="0">
                <a:solidFill>
                  <a:srgbClr val="FF0000"/>
                </a:solidFill>
                <a:latin typeface="Times New Roman" panose="02020603050405020304" pitchFamily="18" charset="0"/>
                <a:cs typeface="Times New Roman" panose="02020603050405020304" pitchFamily="18" charset="0"/>
              </a:rPr>
              <a:t>форми професійного </a:t>
            </a:r>
            <a:r>
              <a:rPr lang="uk-UA" sz="1800" b="1" dirty="0" smtClean="0">
                <a:solidFill>
                  <a:srgbClr val="FF0000"/>
                </a:solidFill>
                <a:latin typeface="Times New Roman" panose="02020603050405020304" pitchFamily="18" charset="0"/>
                <a:cs typeface="Times New Roman" panose="02020603050405020304" pitchFamily="18" charset="0"/>
              </a:rPr>
              <a:t>розвитку </a:t>
            </a:r>
            <a:r>
              <a:rPr lang="uk-UA" sz="1800" b="1" dirty="0">
                <a:solidFill>
                  <a:schemeClr val="tx1"/>
                </a:solidFill>
                <a:latin typeface="Times New Roman" panose="02020603050405020304" pitchFamily="18" charset="0"/>
                <a:cs typeface="Times New Roman" panose="02020603050405020304" pitchFamily="18" charset="0"/>
              </a:rPr>
              <a:t>(відвідування навчальних занять, опрацювання відповідної літератури тощо).</a:t>
            </a:r>
            <a:br>
              <a:rPr lang="uk-UA" sz="1800" b="1" dirty="0">
                <a:solidFill>
                  <a:schemeClr val="tx1"/>
                </a:solidFill>
                <a:latin typeface="Times New Roman" panose="02020603050405020304" pitchFamily="18" charset="0"/>
                <a:cs typeface="Times New Roman" panose="02020603050405020304" pitchFamily="18" charset="0"/>
              </a:rPr>
            </a:br>
            <a:r>
              <a:rPr lang="uk-UA" sz="1800" b="1" dirty="0">
                <a:solidFill>
                  <a:schemeClr val="tx1"/>
                </a:solidFill>
                <a:latin typeface="Times New Roman" panose="02020603050405020304" pitchFamily="18" charset="0"/>
                <a:cs typeface="Times New Roman" panose="02020603050405020304" pitchFamily="18" charset="0"/>
              </a:rPr>
              <a:t>3. </a:t>
            </a:r>
            <a:r>
              <a:rPr lang="uk-UA" sz="1800" b="1" dirty="0">
                <a:solidFill>
                  <a:srgbClr val="FF0000"/>
                </a:solidFill>
                <a:latin typeface="Times New Roman" panose="02020603050405020304" pitchFamily="18" charset="0"/>
                <a:cs typeface="Times New Roman" panose="02020603050405020304" pitchFamily="18" charset="0"/>
              </a:rPr>
              <a:t>Виконання обов’язків педагога-наставника</a:t>
            </a:r>
            <a:r>
              <a:rPr lang="uk-UA" sz="1800" b="1" dirty="0">
                <a:solidFill>
                  <a:schemeClr val="tx1"/>
                </a:solidFill>
                <a:latin typeface="Times New Roman" panose="02020603050405020304" pitchFamily="18" charset="0"/>
                <a:cs typeface="Times New Roman" panose="02020603050405020304" pitchFamily="18" charset="0"/>
              </a:rPr>
              <a:t> покладається на </a:t>
            </a:r>
            <a:r>
              <a:rPr lang="uk-UA" sz="1800" b="1" dirty="0">
                <a:solidFill>
                  <a:srgbClr val="00B050"/>
                </a:solidFill>
                <a:latin typeface="Times New Roman" panose="02020603050405020304" pitchFamily="18" charset="0"/>
                <a:cs typeface="Times New Roman" panose="02020603050405020304" pitchFamily="18" charset="0"/>
              </a:rPr>
              <a:t>педагогічного працівника з досвідом педагогічної діяльності, як правило, не менше п’яти років за відповідною спеціальністю (такою самою або спорідненою предметною спеціальністю або спеціалізацією).</a:t>
            </a:r>
            <a:r>
              <a:rPr lang="uk-UA" sz="1800" b="1" dirty="0">
                <a:solidFill>
                  <a:schemeClr val="tx1"/>
                </a:solidFill>
                <a:latin typeface="Times New Roman" panose="02020603050405020304" pitchFamily="18" charset="0"/>
                <a:cs typeface="Times New Roman" panose="02020603050405020304" pitchFamily="18" charset="0"/>
              </a:rPr>
              <a:t/>
            </a:r>
            <a:br>
              <a:rPr lang="uk-UA" sz="1800" b="1" dirty="0">
                <a:solidFill>
                  <a:schemeClr val="tx1"/>
                </a:solidFill>
                <a:latin typeface="Times New Roman" panose="02020603050405020304" pitchFamily="18" charset="0"/>
                <a:cs typeface="Times New Roman" panose="02020603050405020304" pitchFamily="18" charset="0"/>
              </a:rPr>
            </a:br>
            <a:r>
              <a:rPr lang="uk-UA" sz="1800" b="1" dirty="0">
                <a:solidFill>
                  <a:schemeClr val="tx1"/>
                </a:solidFill>
                <a:latin typeface="Times New Roman" panose="02020603050405020304" pitchFamily="18" charset="0"/>
                <a:cs typeface="Times New Roman" panose="02020603050405020304" pitchFamily="18" charset="0"/>
              </a:rPr>
              <a:t>4. </a:t>
            </a:r>
            <a:r>
              <a:rPr lang="uk-UA" sz="1800" b="1" dirty="0">
                <a:solidFill>
                  <a:srgbClr val="FF0000"/>
                </a:solidFill>
                <a:latin typeface="Times New Roman" panose="02020603050405020304" pitchFamily="18" charset="0"/>
                <a:cs typeface="Times New Roman" panose="02020603050405020304" pitchFamily="18" charset="0"/>
              </a:rPr>
              <a:t>Відповідно до рішення керівника закладу освіти педагогічному </a:t>
            </a:r>
            <a:r>
              <a:rPr lang="uk-UA" sz="1800" b="1" dirty="0">
                <a:solidFill>
                  <a:schemeClr val="tx1"/>
                </a:solidFill>
                <a:latin typeface="Times New Roman" panose="02020603050405020304" pitchFamily="18" charset="0"/>
                <a:cs typeface="Times New Roman" panose="02020603050405020304" pitchFamily="18" charset="0"/>
              </a:rPr>
              <a:t>працівникові за виконання обов’язків педагога-наставника </a:t>
            </a:r>
            <a:r>
              <a:rPr lang="uk-UA" sz="1800" b="1" dirty="0">
                <a:solidFill>
                  <a:srgbClr val="00B050"/>
                </a:solidFill>
                <a:latin typeface="Times New Roman" panose="02020603050405020304" pitchFamily="18" charset="0"/>
                <a:cs typeface="Times New Roman" panose="02020603050405020304" pitchFamily="18" charset="0"/>
              </a:rPr>
              <a:t>призначається доплата у граничному розмірі </a:t>
            </a:r>
            <a:r>
              <a:rPr lang="uk-UA" sz="1800" b="1" dirty="0">
                <a:solidFill>
                  <a:schemeClr val="accent1">
                    <a:lumMod val="75000"/>
                  </a:schemeClr>
                </a:solidFill>
                <a:latin typeface="Times New Roman" panose="02020603050405020304" pitchFamily="18" charset="0"/>
                <a:cs typeface="Times New Roman" panose="02020603050405020304" pitchFamily="18" charset="0"/>
              </a:rPr>
              <a:t>20 відсотків його посадового окладу (ставки заробітної плати) в межах фонду оплати праці закладу освіти</a:t>
            </a:r>
            <a:r>
              <a:rPr lang="uk-UA" sz="1800" b="1" dirty="0">
                <a:solidFill>
                  <a:srgbClr val="00B050"/>
                </a:solidFill>
                <a:latin typeface="Times New Roman" panose="02020603050405020304" pitchFamily="18" charset="0"/>
                <a:cs typeface="Times New Roman" panose="02020603050405020304" pitchFamily="18" charset="0"/>
              </a:rPr>
              <a:t>.</a:t>
            </a:r>
            <a:br>
              <a:rPr lang="uk-UA" sz="1800" b="1" dirty="0">
                <a:solidFill>
                  <a:srgbClr val="00B050"/>
                </a:solidFill>
                <a:latin typeface="Times New Roman" panose="02020603050405020304" pitchFamily="18" charset="0"/>
                <a:cs typeface="Times New Roman" panose="02020603050405020304" pitchFamily="18" charset="0"/>
              </a:rPr>
            </a:br>
            <a:r>
              <a:rPr lang="uk-UA" sz="1800" b="1" dirty="0">
                <a:solidFill>
                  <a:schemeClr val="tx1"/>
                </a:solidFill>
                <a:latin typeface="Times New Roman" panose="02020603050405020304" pitchFamily="18" charset="0"/>
                <a:cs typeface="Times New Roman" panose="02020603050405020304" pitchFamily="18" charset="0"/>
              </a:rPr>
              <a:t/>
            </a:r>
            <a:br>
              <a:rPr lang="uk-UA" sz="1800" b="1" dirty="0">
                <a:solidFill>
                  <a:schemeClr val="tx1"/>
                </a:solidFill>
                <a:latin typeface="Times New Roman" panose="02020603050405020304" pitchFamily="18" charset="0"/>
                <a:cs typeface="Times New Roman" panose="02020603050405020304" pitchFamily="18" charset="0"/>
              </a:rPr>
            </a:br>
            <a:endParaRPr lang="uk-UA" sz="1800" b="1"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7092280" y="6227144"/>
            <a:ext cx="1008112" cy="308368"/>
          </a:xfrm>
          <a:prstGeom prst="rect">
            <a:avLst/>
          </a:prstGeom>
        </p:spPr>
      </p:pic>
      <p:pic>
        <p:nvPicPr>
          <p:cNvPr id="4" name="Рисунок 3"/>
          <p:cNvPicPr>
            <a:picLocks noChangeAspect="1"/>
          </p:cNvPicPr>
          <p:nvPr/>
        </p:nvPicPr>
        <p:blipFill>
          <a:blip r:embed="rId4"/>
          <a:stretch>
            <a:fillRect/>
          </a:stretch>
        </p:blipFill>
        <p:spPr>
          <a:xfrm>
            <a:off x="7884368" y="188640"/>
            <a:ext cx="864096" cy="941248"/>
          </a:xfrm>
          <a:prstGeom prst="rect">
            <a:avLst/>
          </a:prstGeom>
        </p:spPr>
      </p:pic>
    </p:spTree>
    <p:extLst>
      <p:ext uri="{BB962C8B-B14F-4D97-AF65-F5344CB8AC3E}">
        <p14:creationId xmlns:p14="http://schemas.microsoft.com/office/powerpoint/2010/main" val="1244566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776864" cy="2304256"/>
          </a:xfrm>
        </p:spPr>
        <p:txBody>
          <a:bodyPr>
            <a:normAutofit fontScale="90000"/>
          </a:bodyPr>
          <a:lstStyle/>
          <a:p>
            <a:r>
              <a:rPr lang="ru-RU" sz="2700" b="1" dirty="0" smtClean="0">
                <a:solidFill>
                  <a:schemeClr val="accent1">
                    <a:lumMod val="75000"/>
                  </a:schemeClr>
                </a:solidFill>
                <a:latin typeface="Times New Roman" panose="02020603050405020304" pitchFamily="18" charset="0"/>
                <a:cs typeface="Times New Roman" panose="02020603050405020304" pitchFamily="18" charset="0"/>
              </a:rPr>
              <a:t>2</a:t>
            </a:r>
            <a:r>
              <a:rPr lang="ru-RU" sz="2700" b="1" dirty="0">
                <a:solidFill>
                  <a:schemeClr val="accent1">
                    <a:lumMod val="75000"/>
                  </a:schemeClr>
                </a:solidFill>
                <a:latin typeface="Times New Roman" panose="02020603050405020304" pitchFamily="18" charset="0"/>
                <a:cs typeface="Times New Roman" panose="02020603050405020304" pitchFamily="18" charset="0"/>
              </a:rPr>
              <a:t>. ПОЛОЖЕННЯ </a:t>
            </a:r>
            <a:r>
              <a:rPr lang="ru-RU" sz="2700" b="1" dirty="0" smtClean="0">
                <a:solidFill>
                  <a:schemeClr val="accent1">
                    <a:lumMod val="75000"/>
                  </a:schemeClr>
                </a:solidFill>
                <a:latin typeface="Times New Roman" panose="02020603050405020304" pitchFamily="18" charset="0"/>
                <a:cs typeface="Times New Roman" panose="02020603050405020304" pitchFamily="18" charset="0"/>
              </a:rPr>
              <a:t>«</a:t>
            </a:r>
            <a:r>
              <a:rPr lang="uk-UA" sz="2700" b="1" dirty="0" smtClean="0">
                <a:solidFill>
                  <a:schemeClr val="accent1">
                    <a:lumMod val="75000"/>
                  </a:schemeClr>
                </a:solidFill>
                <a:latin typeface="Times New Roman" panose="02020603050405020304" pitchFamily="18" charset="0"/>
                <a:cs typeface="Times New Roman" panose="02020603050405020304" pitchFamily="18" charset="0"/>
              </a:rPr>
              <a:t>про педагогічну інтернатуру» </a:t>
            </a:r>
            <a:br>
              <a:rPr lang="uk-UA" sz="2700" b="1" dirty="0" smtClean="0">
                <a:solidFill>
                  <a:schemeClr val="accent1">
                    <a:lumMod val="75000"/>
                  </a:schemeClr>
                </a:solidFill>
                <a:latin typeface="Times New Roman" panose="02020603050405020304" pitchFamily="18" charset="0"/>
                <a:cs typeface="Times New Roman" panose="02020603050405020304" pitchFamily="18" charset="0"/>
              </a:rPr>
            </a:br>
            <a:r>
              <a:rPr lang="uk-UA" sz="2200" b="1" dirty="0" smtClean="0">
                <a:solidFill>
                  <a:schemeClr val="accent1">
                    <a:lumMod val="75000"/>
                  </a:schemeClr>
                </a:solidFill>
                <a:latin typeface="Times New Roman" panose="02020603050405020304" pitchFamily="18" charset="0"/>
                <a:cs typeface="Times New Roman" panose="02020603050405020304" pitchFamily="18" charset="0"/>
              </a:rPr>
              <a:t>затверджено наказом МОН від 25 жовтня 2021 </a:t>
            </a:r>
            <a:r>
              <a:rPr lang="ru-RU" sz="2200" b="1" dirty="0" smtClean="0">
                <a:solidFill>
                  <a:schemeClr val="accent1">
                    <a:lumMod val="75000"/>
                  </a:schemeClr>
                </a:solidFill>
                <a:latin typeface="Times New Roman" panose="02020603050405020304" pitchFamily="18" charset="0"/>
                <a:cs typeface="Times New Roman" panose="02020603050405020304" pitchFamily="18" charset="0"/>
              </a:rPr>
              <a:t>року </a:t>
            </a:r>
            <a:r>
              <a:rPr lang="ru-RU" sz="2200" b="1" dirty="0">
                <a:solidFill>
                  <a:schemeClr val="accent1">
                    <a:lumMod val="75000"/>
                  </a:schemeClr>
                </a:solidFill>
                <a:latin typeface="Times New Roman" panose="02020603050405020304" pitchFamily="18" charset="0"/>
                <a:cs typeface="Times New Roman" panose="02020603050405020304" pitchFamily="18" charset="0"/>
              </a:rPr>
              <a:t>№ 1128</a:t>
            </a:r>
            <a:r>
              <a:rPr lang="ru-RU" sz="2700" b="1" dirty="0">
                <a:solidFill>
                  <a:schemeClr val="accent1">
                    <a:lumMod val="75000"/>
                  </a:schemeClr>
                </a:solidFill>
                <a:latin typeface="Times New Roman" panose="02020603050405020304" pitchFamily="18" charset="0"/>
                <a:cs typeface="Times New Roman" panose="02020603050405020304" pitchFamily="18" charset="0"/>
              </a:rPr>
              <a:t/>
            </a:r>
            <a:br>
              <a:rPr lang="ru-RU" sz="2700" b="1" dirty="0">
                <a:solidFill>
                  <a:schemeClr val="accent1">
                    <a:lumMod val="75000"/>
                  </a:schemeClr>
                </a:solidFill>
                <a:latin typeface="Times New Roman" panose="02020603050405020304" pitchFamily="18" charset="0"/>
                <a:cs typeface="Times New Roman" panose="02020603050405020304" pitchFamily="18" charset="0"/>
              </a:rPr>
            </a:br>
            <a:r>
              <a:rPr lang="ru-RU" b="1" dirty="0">
                <a:solidFill>
                  <a:schemeClr val="accent1">
                    <a:lumMod val="75000"/>
                  </a:schemeClr>
                </a:solidFill>
                <a:latin typeface="Times New Roman" panose="02020603050405020304" pitchFamily="18" charset="0"/>
                <a:cs typeface="Times New Roman" panose="02020603050405020304" pitchFamily="18" charset="0"/>
              </a:rPr>
              <a:t/>
            </a:r>
            <a:br>
              <a:rPr lang="ru-RU" b="1" dirty="0">
                <a:solidFill>
                  <a:schemeClr val="accent1">
                    <a:lumMod val="75000"/>
                  </a:schemeClr>
                </a:solidFill>
                <a:latin typeface="Times New Roman" panose="02020603050405020304" pitchFamily="18" charset="0"/>
                <a:cs typeface="Times New Roman" panose="02020603050405020304" pitchFamily="18" charset="0"/>
              </a:rPr>
            </a:br>
            <a:r>
              <a:rPr lang="ru-RU" b="1" dirty="0">
                <a:solidFill>
                  <a:schemeClr val="accent1">
                    <a:lumMod val="75000"/>
                  </a:schemeClr>
                </a:solidFill>
                <a:latin typeface="Times New Roman" panose="02020603050405020304" pitchFamily="18" charset="0"/>
                <a:cs typeface="Times New Roman" panose="02020603050405020304" pitchFamily="18" charset="0"/>
              </a:rPr>
              <a:t/>
            </a:r>
            <a:br>
              <a:rPr lang="ru-RU" b="1" dirty="0">
                <a:solidFill>
                  <a:schemeClr val="accent1">
                    <a:lumMod val="75000"/>
                  </a:schemeClr>
                </a:solidFill>
                <a:latin typeface="Times New Roman" panose="02020603050405020304" pitchFamily="18" charset="0"/>
                <a:cs typeface="Times New Roman" panose="02020603050405020304" pitchFamily="18" charset="0"/>
              </a:rPr>
            </a:br>
            <a:endParaRPr 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quarter" idx="1"/>
          </p:nvPr>
        </p:nvSpPr>
        <p:spPr>
          <a:xfrm>
            <a:off x="467544" y="2348880"/>
            <a:ext cx="7560840" cy="3909048"/>
          </a:xfrm>
        </p:spPr>
        <p:txBody>
          <a:bodyPr>
            <a:normAutofit/>
          </a:bodyPr>
          <a:lstStyle/>
          <a:p>
            <a:pPr marL="0" indent="0">
              <a:buNone/>
            </a:pPr>
            <a:r>
              <a:rPr lang="uk-UA" b="1" dirty="0" smtClean="0">
                <a:solidFill>
                  <a:srgbClr val="00B050"/>
                </a:solidFill>
              </a:rPr>
              <a:t>Педагогічна інтернатура </a:t>
            </a:r>
            <a:r>
              <a:rPr lang="ru-RU" dirty="0"/>
              <a:t>система заходів, </a:t>
            </a:r>
            <a:r>
              <a:rPr lang="ru-RU" dirty="0" smtClean="0"/>
              <a:t>спрямованих </a:t>
            </a:r>
            <a:r>
              <a:rPr lang="ru-RU" dirty="0"/>
              <a:t>на підтримку педагогічного працівника закладу освіти, призначеного на посаду вперше, у провадженні ним педагогічної діяльності та набутті (вдосконаленні) його фахової </a:t>
            </a:r>
            <a:r>
              <a:rPr lang="ru-RU" dirty="0" smtClean="0"/>
              <a:t>майстерності</a:t>
            </a:r>
            <a:r>
              <a:rPr lang="uk-UA" dirty="0" smtClean="0"/>
              <a:t> впродовж першого року професійної діяльності під керівництвом досвідченого педагога наставника</a:t>
            </a:r>
          </a:p>
        </p:txBody>
      </p:sp>
      <p:sp>
        <p:nvSpPr>
          <p:cNvPr id="5" name="Прямокутник 4"/>
          <p:cNvSpPr/>
          <p:nvPr/>
        </p:nvSpPr>
        <p:spPr>
          <a:xfrm>
            <a:off x="4427984" y="1556793"/>
            <a:ext cx="3816424" cy="646331"/>
          </a:xfrm>
          <a:prstGeom prst="rect">
            <a:avLst/>
          </a:prstGeom>
        </p:spPr>
        <p:txBody>
          <a:bodyPr wrap="square">
            <a:spAutoFit/>
          </a:bodyPr>
          <a:lstStyle/>
          <a:p>
            <a:r>
              <a:rPr lang="uk-UA" dirty="0" smtClean="0">
                <a:solidFill>
                  <a:srgbClr val="FF0000"/>
                </a:solidFill>
              </a:rPr>
              <a:t>Наказ набирає чинності з дня його офіційного опублікування!</a:t>
            </a:r>
            <a:endParaRPr lang="uk-UA" dirty="0">
              <a:solidFill>
                <a:srgbClr val="FF0000"/>
              </a:solidFill>
            </a:endParaRPr>
          </a:p>
        </p:txBody>
      </p:sp>
      <p:pic>
        <p:nvPicPr>
          <p:cNvPr id="4" name="Рисунок 3"/>
          <p:cNvPicPr>
            <a:picLocks noChangeAspect="1"/>
          </p:cNvPicPr>
          <p:nvPr/>
        </p:nvPicPr>
        <p:blipFill>
          <a:blip r:embed="rId2"/>
          <a:stretch>
            <a:fillRect/>
          </a:stretch>
        </p:blipFill>
        <p:spPr>
          <a:xfrm>
            <a:off x="7020272" y="4622433"/>
            <a:ext cx="1708373" cy="1708373"/>
          </a:xfrm>
          <a:prstGeom prst="rect">
            <a:avLst/>
          </a:prstGeom>
        </p:spPr>
      </p:pic>
      <p:pic>
        <p:nvPicPr>
          <p:cNvPr id="6" name="Рисунок 5"/>
          <p:cNvPicPr>
            <a:picLocks noChangeAspect="1"/>
          </p:cNvPicPr>
          <p:nvPr/>
        </p:nvPicPr>
        <p:blipFill>
          <a:blip r:embed="rId3"/>
          <a:stretch>
            <a:fillRect/>
          </a:stretch>
        </p:blipFill>
        <p:spPr>
          <a:xfrm>
            <a:off x="6444208" y="6403684"/>
            <a:ext cx="2048434" cy="377985"/>
          </a:xfrm>
          <a:prstGeom prst="rect">
            <a:avLst/>
          </a:prstGeom>
        </p:spPr>
      </p:pic>
    </p:spTree>
    <p:extLst>
      <p:ext uri="{BB962C8B-B14F-4D97-AF65-F5344CB8AC3E}">
        <p14:creationId xmlns:p14="http://schemas.microsoft.com/office/powerpoint/2010/main" val="79796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80920" cy="902086"/>
          </a:xfrm>
        </p:spPr>
        <p:txBody>
          <a:bodyPr>
            <a:noAutofit/>
          </a:bodyPr>
          <a:lstStyle/>
          <a:p>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Основним завданням педагогічної інтернатури є:</a:t>
            </a:r>
            <a:b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br>
            <a:endParaRPr lang="uk-UA" sz="1600" b="1"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6444208" y="6499370"/>
            <a:ext cx="2232248"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4" name="Рисунок 3"/>
          <p:cNvPicPr>
            <a:picLocks noChangeAspect="1"/>
          </p:cNvPicPr>
          <p:nvPr/>
        </p:nvPicPr>
        <p:blipFill>
          <a:blip r:embed="rId2"/>
          <a:stretch>
            <a:fillRect/>
          </a:stretch>
        </p:blipFill>
        <p:spPr>
          <a:xfrm>
            <a:off x="7981452" y="292181"/>
            <a:ext cx="695004" cy="695004"/>
          </a:xfrm>
          <a:prstGeom prst="rect">
            <a:avLst/>
          </a:prstGeom>
        </p:spPr>
      </p:pic>
      <p:sp>
        <p:nvSpPr>
          <p:cNvPr id="6" name="Прямокутник 5"/>
          <p:cNvSpPr/>
          <p:nvPr/>
        </p:nvSpPr>
        <p:spPr>
          <a:xfrm>
            <a:off x="467544" y="1090726"/>
            <a:ext cx="7797508" cy="4093428"/>
          </a:xfrm>
          <a:prstGeom prst="rect">
            <a:avLst/>
          </a:prstGeom>
        </p:spPr>
        <p:txBody>
          <a:bodyPr wrap="square">
            <a:spAutoFit/>
          </a:bodyPr>
          <a:lstStyle/>
          <a:p>
            <a:pPr marL="285750" indent="-285750">
              <a:buFont typeface="Arial" panose="020B0604020202020204" pitchFamily="34" charset="0"/>
              <a:buChar char="•"/>
            </a:pPr>
            <a:r>
              <a:rPr lang="uk-UA" sz="2000" dirty="0" smtClean="0">
                <a:solidFill>
                  <a:srgbClr val="00B050"/>
                </a:solidFill>
              </a:rPr>
              <a:t>створення системи </a:t>
            </a:r>
            <a:r>
              <a:rPr lang="uk-UA" sz="2000" b="1" dirty="0" smtClean="0">
                <a:solidFill>
                  <a:srgbClr val="00B050"/>
                </a:solidFill>
              </a:rPr>
              <a:t>професійно-педагогічної адаптації інтерна</a:t>
            </a:r>
            <a:r>
              <a:rPr lang="uk-UA" sz="2000" dirty="0" smtClean="0">
                <a:solidFill>
                  <a:srgbClr val="00B050"/>
                </a:solidFill>
              </a:rPr>
              <a:t> до умов педагогічної діяльності, формування сприятливого мікроклімату та відчуття соціально-психологічного комфорту, встановлення доброзичливих взаємовідносин із учасниками освітнього процесу;</a:t>
            </a:r>
          </a:p>
          <a:p>
            <a:pPr marL="342900" indent="-342900">
              <a:buFont typeface="Arial" panose="020B0604020202020204" pitchFamily="34" charset="0"/>
              <a:buChar char="•"/>
            </a:pPr>
            <a:r>
              <a:rPr lang="uk-UA" sz="2000" b="1" dirty="0" smtClean="0">
                <a:solidFill>
                  <a:srgbClr val="FF0000"/>
                </a:solidFill>
              </a:rPr>
              <a:t>набуття фахових компетентностей</a:t>
            </a:r>
            <a:r>
              <a:rPr lang="uk-UA" sz="2000" dirty="0" smtClean="0">
                <a:solidFill>
                  <a:srgbClr val="FF0000"/>
                </a:solidFill>
              </a:rPr>
              <a:t>, педагогічної майстерності, формування професійної готовності інтерна до самостійної педагогічної діяльності;</a:t>
            </a:r>
          </a:p>
          <a:p>
            <a:pPr marL="342900" indent="-342900">
              <a:buFont typeface="Arial" panose="020B0604020202020204" pitchFamily="34" charset="0"/>
              <a:buChar char="•"/>
            </a:pPr>
            <a:r>
              <a:rPr lang="uk-UA" sz="2000" b="1" dirty="0" smtClean="0">
                <a:solidFill>
                  <a:schemeClr val="accent1">
                    <a:lumMod val="50000"/>
                  </a:schemeClr>
                </a:solidFill>
              </a:rPr>
              <a:t>формування поваги до професії і сумлінного ставлення до трудової діяльності</a:t>
            </a:r>
            <a:r>
              <a:rPr lang="uk-UA" sz="2000" dirty="0" smtClean="0">
                <a:solidFill>
                  <a:schemeClr val="accent1">
                    <a:lumMod val="50000"/>
                  </a:schemeClr>
                </a:solidFill>
              </a:rPr>
              <a:t>;</a:t>
            </a:r>
          </a:p>
          <a:p>
            <a:pPr marL="342900" indent="-342900">
              <a:buFont typeface="Arial" panose="020B0604020202020204" pitchFamily="34" charset="0"/>
              <a:buChar char="•"/>
            </a:pPr>
            <a:r>
              <a:rPr lang="uk-UA" sz="2000" b="1" dirty="0" smtClean="0">
                <a:solidFill>
                  <a:srgbClr val="0070C0"/>
                </a:solidFill>
              </a:rPr>
              <a:t>формування інституту наставництва </a:t>
            </a:r>
            <a:r>
              <a:rPr lang="uk-UA" sz="2000" dirty="0" smtClean="0">
                <a:solidFill>
                  <a:srgbClr val="0070C0"/>
                </a:solidFill>
              </a:rPr>
              <a:t>у закладах освіти, розвиток професійних спільнот педагогічних працівників</a:t>
            </a:r>
            <a:r>
              <a:rPr lang="ru-RU" sz="2000" dirty="0" smtClean="0">
                <a:solidFill>
                  <a:srgbClr val="0070C0"/>
                </a:solidFill>
              </a:rPr>
              <a:t>.</a:t>
            </a:r>
            <a:endParaRPr lang="en-US" sz="2000" dirty="0">
              <a:solidFill>
                <a:srgbClr val="0070C0"/>
              </a:solidFill>
            </a:endParaRPr>
          </a:p>
        </p:txBody>
      </p:sp>
      <p:pic>
        <p:nvPicPr>
          <p:cNvPr id="8" name="Рисунок 7"/>
          <p:cNvPicPr>
            <a:picLocks noChangeAspect="1"/>
          </p:cNvPicPr>
          <p:nvPr/>
        </p:nvPicPr>
        <p:blipFill>
          <a:blip r:embed="rId3"/>
          <a:stretch>
            <a:fillRect/>
          </a:stretch>
        </p:blipFill>
        <p:spPr>
          <a:xfrm>
            <a:off x="490547" y="5364620"/>
            <a:ext cx="6225037" cy="973862"/>
          </a:xfrm>
          <a:prstGeom prst="rect">
            <a:avLst/>
          </a:prstGeom>
        </p:spPr>
      </p:pic>
      <p:pic>
        <p:nvPicPr>
          <p:cNvPr id="7" name="Рисунок 6"/>
          <p:cNvPicPr>
            <a:picLocks noChangeAspect="1"/>
          </p:cNvPicPr>
          <p:nvPr/>
        </p:nvPicPr>
        <p:blipFill>
          <a:blip r:embed="rId4"/>
          <a:stretch>
            <a:fillRect/>
          </a:stretch>
        </p:blipFill>
        <p:spPr>
          <a:xfrm>
            <a:off x="6444208" y="4876379"/>
            <a:ext cx="2232248" cy="1622992"/>
          </a:xfrm>
          <a:prstGeom prst="rect">
            <a:avLst/>
          </a:prstGeom>
        </p:spPr>
      </p:pic>
    </p:spTree>
    <p:extLst>
      <p:ext uri="{BB962C8B-B14F-4D97-AF65-F5344CB8AC3E}">
        <p14:creationId xmlns:p14="http://schemas.microsoft.com/office/powerpoint/2010/main" val="7425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2"/>
          </p:nvPr>
        </p:nvSpPr>
        <p:spPr>
          <a:xfrm>
            <a:off x="0" y="764704"/>
            <a:ext cx="8676456" cy="5780386"/>
          </a:xfrm>
        </p:spPr>
        <p:txBody>
          <a:bodyPr>
            <a:normAutofit fontScale="25000" lnSpcReduction="20000"/>
          </a:bodyPr>
          <a:lstStyle/>
          <a:p>
            <a:pPr marL="0" indent="0">
              <a:buNone/>
            </a:pPr>
            <a:endParaRPr lang="en-US" sz="6000" dirty="0">
              <a:latin typeface="Calibri" panose="020F0502020204030204" pitchFamily="34" charset="0"/>
            </a:endParaRPr>
          </a:p>
          <a:p>
            <a:r>
              <a:rPr lang="uk-UA" sz="8000" b="1" i="1" dirty="0" smtClean="0">
                <a:solidFill>
                  <a:srgbClr val="1F3863"/>
                </a:solidFill>
                <a:latin typeface="Times New Roman" panose="02020603050405020304" pitchFamily="18" charset="0"/>
                <a:cs typeface="Times New Roman" panose="02020603050405020304" pitchFamily="18" charset="0"/>
              </a:rPr>
              <a:t>1.Наявність інтерна. (особи, які не мають досвіду педагогічної діяльності та приймаються на посаду</a:t>
            </a:r>
            <a:r>
              <a:rPr lang="uk-UA" sz="8000" i="1" dirty="0" smtClean="0">
                <a:solidFill>
                  <a:srgbClr val="1F3863"/>
                </a:solidFill>
                <a:latin typeface="Times New Roman" panose="02020603050405020304" pitchFamily="18" charset="0"/>
                <a:cs typeface="Times New Roman" panose="02020603050405020304" pitchFamily="18" charset="0"/>
              </a:rPr>
              <a:t> педагогічного працівника, протягом першого року роботи </a:t>
            </a:r>
            <a:r>
              <a:rPr lang="uk-UA" sz="8000" b="1" i="1" dirty="0" smtClean="0">
                <a:solidFill>
                  <a:srgbClr val="1F3863"/>
                </a:solidFill>
                <a:latin typeface="Times New Roman" panose="02020603050405020304" pitchFamily="18" charset="0"/>
                <a:cs typeface="Times New Roman" panose="02020603050405020304" pitchFamily="18" charset="0"/>
              </a:rPr>
              <a:t>повинні </a:t>
            </a:r>
            <a:r>
              <a:rPr lang="uk-UA" sz="8000" i="1" dirty="0" smtClean="0">
                <a:solidFill>
                  <a:srgbClr val="1F3863"/>
                </a:solidFill>
                <a:latin typeface="Times New Roman" panose="02020603050405020304" pitchFamily="18" charset="0"/>
                <a:cs typeface="Times New Roman" panose="02020603050405020304" pitchFamily="18" charset="0"/>
              </a:rPr>
              <a:t>пройти педагогічну інтернатуру)</a:t>
            </a:r>
            <a:r>
              <a:rPr lang="ru-RU" sz="8000" i="1" dirty="0" smtClean="0">
                <a:solidFill>
                  <a:srgbClr val="1F3863"/>
                </a:solidFill>
                <a:latin typeface="Times New Roman" panose="02020603050405020304" pitchFamily="18" charset="0"/>
                <a:cs typeface="Times New Roman" panose="02020603050405020304" pitchFamily="18" charset="0"/>
              </a:rPr>
              <a:t>. </a:t>
            </a:r>
            <a:r>
              <a:rPr lang="ru-RU" sz="8000" b="1" i="1" dirty="0" smtClean="0">
                <a:solidFill>
                  <a:schemeClr val="accent1">
                    <a:lumMod val="75000"/>
                  </a:schemeClr>
                </a:solidFill>
                <a:latin typeface="Times New Roman" panose="02020603050405020304" pitchFamily="18" charset="0"/>
                <a:cs typeface="Times New Roman" panose="02020603050405020304" pitchFamily="18" charset="0"/>
              </a:rPr>
              <a:t>( ІНТЕРН)</a:t>
            </a:r>
          </a:p>
          <a:p>
            <a:r>
              <a:rPr lang="ru-RU" sz="8000" i="1" dirty="0" smtClean="0">
                <a:solidFill>
                  <a:srgbClr val="1F3863"/>
                </a:solidFill>
                <a:latin typeface="Times New Roman" panose="02020603050405020304" pitchFamily="18" charset="0"/>
                <a:cs typeface="Times New Roman" panose="02020603050405020304" pitchFamily="18" charset="0"/>
              </a:rPr>
              <a:t>2</a:t>
            </a:r>
            <a:r>
              <a:rPr lang="ru-RU" sz="8000" b="1" i="1" dirty="0" smtClean="0">
                <a:solidFill>
                  <a:srgbClr val="1F3863"/>
                </a:solidFill>
                <a:latin typeface="Times New Roman" panose="02020603050405020304" pitchFamily="18" charset="0"/>
                <a:cs typeface="Times New Roman" panose="02020603050405020304" pitchFamily="18" charset="0"/>
              </a:rPr>
              <a:t>. </a:t>
            </a:r>
            <a:r>
              <a:rPr lang="uk-UA" sz="8000" b="1" i="1" dirty="0" smtClean="0">
                <a:solidFill>
                  <a:srgbClr val="1F3863"/>
                </a:solidFill>
                <a:latin typeface="Times New Roman" panose="02020603050405020304" pitchFamily="18" charset="0"/>
                <a:cs typeface="Times New Roman" panose="02020603050405020304" pitchFamily="18" charset="0"/>
              </a:rPr>
              <a:t>Вибір педагогічного працівника</a:t>
            </a:r>
            <a:r>
              <a:rPr lang="uk-UA" sz="8000" i="1" dirty="0" smtClean="0">
                <a:solidFill>
                  <a:srgbClr val="1F3863"/>
                </a:solidFill>
                <a:latin typeface="Times New Roman" panose="02020603050405020304" pitchFamily="18" charset="0"/>
                <a:cs typeface="Times New Roman" panose="02020603050405020304" pitchFamily="18" charset="0"/>
              </a:rPr>
              <a:t>, на якого покладається виконання обов’язків педагога – наставника. </a:t>
            </a:r>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(ПЕДАГОГ- НАСТАВНИК)</a:t>
            </a:r>
          </a:p>
          <a:p>
            <a:r>
              <a:rPr lang="uk-UA" sz="8000" i="1" dirty="0" smtClean="0">
                <a:solidFill>
                  <a:srgbClr val="1F3863"/>
                </a:solidFill>
                <a:latin typeface="Times New Roman" panose="02020603050405020304" pitchFamily="18" charset="0"/>
                <a:cs typeface="Times New Roman" panose="02020603050405020304" pitchFamily="18" charset="0"/>
              </a:rPr>
              <a:t>3.Педагогічна інтернатура організовується </a:t>
            </a:r>
            <a:r>
              <a:rPr lang="uk-UA" sz="8000" b="1" i="1" dirty="0" smtClean="0">
                <a:solidFill>
                  <a:srgbClr val="1F3863"/>
                </a:solidFill>
                <a:latin typeface="Times New Roman" panose="02020603050405020304" pitchFamily="18" charset="0"/>
                <a:cs typeface="Times New Roman" panose="02020603050405020304" pitchFamily="18" charset="0"/>
              </a:rPr>
              <a:t>відповідно до наказу керівника закладу освіти,</a:t>
            </a:r>
            <a:r>
              <a:rPr lang="uk-UA" sz="8000" i="1" dirty="0" smtClean="0">
                <a:solidFill>
                  <a:srgbClr val="1F3863"/>
                </a:solidFill>
                <a:latin typeface="Times New Roman" panose="02020603050405020304" pitchFamily="18" charset="0"/>
                <a:cs typeface="Times New Roman" panose="02020603050405020304" pitchFamily="18" charset="0"/>
              </a:rPr>
              <a:t> </a:t>
            </a:r>
            <a:r>
              <a:rPr lang="uk-UA" sz="8000" b="1" i="1" dirty="0" smtClean="0">
                <a:solidFill>
                  <a:srgbClr val="1F3863"/>
                </a:solidFill>
                <a:latin typeface="Times New Roman" panose="02020603050405020304" pitchFamily="18" charset="0"/>
                <a:cs typeface="Times New Roman" panose="02020603050405020304" pitchFamily="18" charset="0"/>
              </a:rPr>
              <a:t>що видається в день призначення особи </a:t>
            </a:r>
            <a:r>
              <a:rPr lang="uk-UA" sz="8000" i="1" dirty="0" smtClean="0">
                <a:solidFill>
                  <a:srgbClr val="1F3863"/>
                </a:solidFill>
                <a:latin typeface="Times New Roman" panose="02020603050405020304" pitchFamily="18" charset="0"/>
                <a:cs typeface="Times New Roman" panose="02020603050405020304" pitchFamily="18" charset="0"/>
              </a:rPr>
              <a:t>на посаду педагогічного працівник</a:t>
            </a:r>
            <a:r>
              <a:rPr lang="uk-UA" sz="8000" i="1" dirty="0" smtClean="0">
                <a:latin typeface="Times New Roman" panose="02020603050405020304" pitchFamily="18" charset="0"/>
                <a:cs typeface="Times New Roman" panose="02020603050405020304" pitchFamily="18" charset="0"/>
              </a:rPr>
              <a:t>а</a:t>
            </a:r>
            <a:r>
              <a:rPr lang="uk-UA" sz="8000" b="1" i="1" dirty="0" smtClean="0">
                <a:latin typeface="Times New Roman" panose="02020603050405020304" pitchFamily="18" charset="0"/>
                <a:cs typeface="Times New Roman" panose="02020603050405020304" pitchFamily="18" charset="0"/>
              </a:rPr>
              <a:t>. </a:t>
            </a:r>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 НАКАЗ )</a:t>
            </a:r>
          </a:p>
          <a:p>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4</a:t>
            </a:r>
            <a:r>
              <a:rPr lang="uk-UA" sz="8000" b="1" i="1" dirty="0" smtClean="0">
                <a:solidFill>
                  <a:srgbClr val="002060"/>
                </a:solidFill>
                <a:latin typeface="Times New Roman" panose="02020603050405020304" pitchFamily="18" charset="0"/>
                <a:cs typeface="Times New Roman" panose="02020603050405020304" pitchFamily="18" charset="0"/>
              </a:rPr>
              <a:t>. Заповнення банку даних педагогічної інтернатури (</a:t>
            </a:r>
            <a:r>
              <a:rPr lang="uk-UA" sz="8000" i="1" dirty="0" smtClean="0">
                <a:solidFill>
                  <a:srgbClr val="002060"/>
                </a:solidFill>
                <a:latin typeface="Times New Roman" panose="02020603050405020304" pitchFamily="18" charset="0"/>
                <a:cs typeface="Times New Roman" panose="02020603050405020304" pitchFamily="18" charset="0"/>
              </a:rPr>
              <a:t>педагога-наставника та інтерна)  </a:t>
            </a:r>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(БАНК- ДАНИХ)</a:t>
            </a:r>
          </a:p>
          <a:p>
            <a:r>
              <a:rPr lang="uk-UA" sz="8000" i="1" dirty="0" smtClean="0">
                <a:solidFill>
                  <a:srgbClr val="1F3863"/>
                </a:solidFill>
                <a:latin typeface="Times New Roman" panose="02020603050405020304" pitchFamily="18" charset="0"/>
                <a:cs typeface="Times New Roman" panose="02020603050405020304" pitchFamily="18" charset="0"/>
              </a:rPr>
              <a:t>5.Обов’язковим є </a:t>
            </a:r>
            <a:r>
              <a:rPr lang="uk-UA" sz="8000" b="1" i="1" dirty="0" smtClean="0">
                <a:solidFill>
                  <a:srgbClr val="1F3863"/>
                </a:solidFill>
                <a:latin typeface="Times New Roman" panose="02020603050405020304" pitchFamily="18" charset="0"/>
                <a:cs typeface="Times New Roman" panose="02020603050405020304" pitchFamily="18" charset="0"/>
              </a:rPr>
              <a:t>створення Програми педагогічної інтернатури</a:t>
            </a:r>
            <a:r>
              <a:rPr lang="uk-UA" sz="8000" i="1" dirty="0" smtClean="0">
                <a:solidFill>
                  <a:srgbClr val="1F3863"/>
                </a:solidFill>
                <a:latin typeface="Times New Roman" panose="02020603050405020304" pitchFamily="18" charset="0"/>
                <a:cs typeface="Times New Roman" panose="02020603050405020304" pitchFamily="18" charset="0"/>
              </a:rPr>
              <a:t>, яка </a:t>
            </a:r>
            <a:r>
              <a:rPr lang="uk-UA" sz="8000" b="1" i="1" dirty="0" smtClean="0">
                <a:solidFill>
                  <a:srgbClr val="1F3863"/>
                </a:solidFill>
                <a:latin typeface="Times New Roman" panose="02020603050405020304" pitchFamily="18" charset="0"/>
                <a:cs typeface="Times New Roman" panose="02020603050405020304" pitchFamily="18" charset="0"/>
              </a:rPr>
              <a:t>укладається </a:t>
            </a:r>
            <a:r>
              <a:rPr lang="uk-UA" sz="8000" i="1" dirty="0" smtClean="0">
                <a:solidFill>
                  <a:srgbClr val="1F3863"/>
                </a:solidFill>
                <a:latin typeface="Times New Roman" panose="02020603050405020304" pitchFamily="18" charset="0"/>
                <a:cs typeface="Times New Roman" panose="02020603050405020304" pitchFamily="18" charset="0"/>
              </a:rPr>
              <a:t>спільно </a:t>
            </a:r>
            <a:r>
              <a:rPr lang="uk-UA" sz="8000" b="1" i="1" dirty="0" smtClean="0">
                <a:solidFill>
                  <a:srgbClr val="1F3863"/>
                </a:solidFill>
                <a:latin typeface="Times New Roman" panose="02020603050405020304" pitchFamily="18" charset="0"/>
                <a:cs typeface="Times New Roman" panose="02020603050405020304" pitchFamily="18" charset="0"/>
              </a:rPr>
              <a:t>педагогом-наставником та інтерном </a:t>
            </a:r>
            <a:r>
              <a:rPr lang="uk-UA" sz="8000" i="1" dirty="0" smtClean="0">
                <a:solidFill>
                  <a:srgbClr val="1F3863"/>
                </a:solidFill>
                <a:latin typeface="Times New Roman" panose="02020603050405020304" pitchFamily="18" charset="0"/>
                <a:cs typeface="Times New Roman" panose="02020603050405020304" pitchFamily="18" charset="0"/>
              </a:rPr>
              <a:t>і </a:t>
            </a:r>
            <a:r>
              <a:rPr lang="uk-UA" sz="8000" b="1" i="1" dirty="0" smtClean="0">
                <a:solidFill>
                  <a:srgbClr val="1F3863"/>
                </a:solidFill>
                <a:latin typeface="Times New Roman" panose="02020603050405020304" pitchFamily="18" charset="0"/>
                <a:cs typeface="Times New Roman" panose="02020603050405020304" pitchFamily="18" charset="0"/>
              </a:rPr>
              <a:t>затверджується керівником заклад</a:t>
            </a:r>
            <a:r>
              <a:rPr lang="uk-UA" sz="8000" b="1" i="1" dirty="0" smtClean="0">
                <a:solidFill>
                  <a:srgbClr val="002060"/>
                </a:solidFill>
                <a:latin typeface="Times New Roman" panose="02020603050405020304" pitchFamily="18" charset="0"/>
                <a:cs typeface="Times New Roman" panose="02020603050405020304" pitchFamily="18" charset="0"/>
              </a:rPr>
              <a:t>у. </a:t>
            </a:r>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(ПРОГРАМА)</a:t>
            </a:r>
          </a:p>
          <a:p>
            <a:r>
              <a:rPr lang="uk-UA" sz="8000" i="1" dirty="0">
                <a:solidFill>
                  <a:srgbClr val="1F3863"/>
                </a:solidFill>
                <a:latin typeface="Times New Roman" panose="02020603050405020304" pitchFamily="18" charset="0"/>
                <a:cs typeface="Times New Roman" panose="02020603050405020304" pitchFamily="18" charset="0"/>
              </a:rPr>
              <a:t>6</a:t>
            </a:r>
            <a:r>
              <a:rPr lang="uk-UA" sz="8000" i="1" dirty="0" smtClean="0">
                <a:solidFill>
                  <a:srgbClr val="1F3863"/>
                </a:solidFill>
                <a:latin typeface="Times New Roman" panose="02020603050405020304" pitchFamily="18" charset="0"/>
                <a:cs typeface="Times New Roman" panose="02020603050405020304" pitchFamily="18" charset="0"/>
              </a:rPr>
              <a:t>.Педагогічнаінтернатура має </a:t>
            </a:r>
            <a:r>
              <a:rPr lang="uk-UA" sz="8000" b="1" i="1" dirty="0" smtClean="0">
                <a:solidFill>
                  <a:srgbClr val="1F3863"/>
                </a:solidFill>
                <a:latin typeface="Times New Roman" panose="02020603050405020304" pitchFamily="18" charset="0"/>
                <a:cs typeface="Times New Roman" panose="02020603050405020304" pitchFamily="18" charset="0"/>
              </a:rPr>
              <a:t>передбачати заходи</a:t>
            </a:r>
            <a:r>
              <a:rPr lang="uk-UA" sz="8000" i="1" dirty="0" smtClean="0">
                <a:solidFill>
                  <a:srgbClr val="1F3863"/>
                </a:solidFill>
                <a:latin typeface="Times New Roman" panose="02020603050405020304" pitchFamily="18" charset="0"/>
                <a:cs typeface="Times New Roman" panose="02020603050405020304" pitchFamily="18" charset="0"/>
              </a:rPr>
              <a:t>, </a:t>
            </a:r>
            <a:r>
              <a:rPr lang="uk-UA" sz="8000" b="1" i="1" dirty="0" smtClean="0">
                <a:solidFill>
                  <a:srgbClr val="1F3863"/>
                </a:solidFill>
                <a:latin typeface="Times New Roman" panose="02020603050405020304" pitchFamily="18" charset="0"/>
                <a:cs typeface="Times New Roman" panose="02020603050405020304" pitchFamily="18" charset="0"/>
              </a:rPr>
              <a:t>що забезпечать здобуття та вдосконалення професійних компетентностей і педагогічної майстерності </a:t>
            </a:r>
            <a:r>
              <a:rPr lang="uk-UA" sz="8000" i="1" dirty="0" smtClean="0">
                <a:solidFill>
                  <a:srgbClr val="1F3863"/>
                </a:solidFill>
                <a:latin typeface="Times New Roman" panose="02020603050405020304" pitchFamily="18" charset="0"/>
                <a:cs typeface="Times New Roman" panose="02020603050405020304" pitchFamily="18" charset="0"/>
              </a:rPr>
              <a:t>протягом першого року професійної діяльності педагогічного працівника-інтерна. </a:t>
            </a:r>
            <a:r>
              <a:rPr lang="uk-UA" sz="8000" b="1" i="1" dirty="0" smtClean="0">
                <a:solidFill>
                  <a:schemeClr val="accent1">
                    <a:lumMod val="75000"/>
                  </a:schemeClr>
                </a:solidFill>
                <a:latin typeface="Times New Roman" panose="02020603050405020304" pitchFamily="18" charset="0"/>
                <a:cs typeface="Times New Roman" panose="02020603050405020304" pitchFamily="18" charset="0"/>
              </a:rPr>
              <a:t>(ЗАХОДИ в програмі; окремий ПЛАН ЗАХОДІВ; інший варіант)</a:t>
            </a:r>
            <a:endParaRPr lang="uk-UA" sz="8000" b="1"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Місце для тексту 4"/>
          <p:cNvSpPr>
            <a:spLocks noGrp="1"/>
          </p:cNvSpPr>
          <p:nvPr>
            <p:ph type="body" sz="quarter" idx="1"/>
          </p:nvPr>
        </p:nvSpPr>
        <p:spPr>
          <a:xfrm>
            <a:off x="179512" y="107975"/>
            <a:ext cx="3791272" cy="864096"/>
          </a:xfrm>
          <a:prstGeom prst="roundRect">
            <a:avLst>
              <a:gd name="adj" fmla="val 16667"/>
            </a:avLst>
          </a:prstGeom>
        </p:spPr>
        <p:txBody>
          <a:bodyPr/>
          <a:lstStyle/>
          <a:p>
            <a:r>
              <a:rPr lang="uk-UA" dirty="0" smtClean="0"/>
              <a:t>Підготовчий етап</a:t>
            </a:r>
            <a:endParaRPr lang="uk-UA" dirty="0"/>
          </a:p>
        </p:txBody>
      </p:sp>
      <p:sp>
        <p:nvSpPr>
          <p:cNvPr id="6" name="Прямокутник 5"/>
          <p:cNvSpPr/>
          <p:nvPr/>
        </p:nvSpPr>
        <p:spPr>
          <a:xfrm>
            <a:off x="6156176" y="6381328"/>
            <a:ext cx="2520280"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2" name="Рисунок 1"/>
          <p:cNvPicPr>
            <a:picLocks noChangeAspect="1"/>
          </p:cNvPicPr>
          <p:nvPr/>
        </p:nvPicPr>
        <p:blipFill>
          <a:blip r:embed="rId3"/>
          <a:stretch>
            <a:fillRect/>
          </a:stretch>
        </p:blipFill>
        <p:spPr>
          <a:xfrm>
            <a:off x="7380312" y="107975"/>
            <a:ext cx="861566" cy="938491"/>
          </a:xfrm>
          <a:prstGeom prst="rect">
            <a:avLst/>
          </a:prstGeom>
        </p:spPr>
      </p:pic>
    </p:spTree>
    <p:extLst>
      <p:ext uri="{BB962C8B-B14F-4D97-AF65-F5344CB8AC3E}">
        <p14:creationId xmlns:p14="http://schemas.microsoft.com/office/powerpoint/2010/main" val="804663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571184" cy="994122"/>
          </a:xfrm>
        </p:spPr>
        <p:txBody>
          <a:bodyPr>
            <a:normAutofit fontScale="90000"/>
          </a:bodyPr>
          <a:lstStyle/>
          <a:p>
            <a:r>
              <a:rPr lang="uk-UA" b="1" dirty="0" smtClean="0">
                <a:solidFill>
                  <a:schemeClr val="accent1">
                    <a:lumMod val="75000"/>
                  </a:schemeClr>
                </a:solidFill>
                <a:latin typeface="Times New Roman" panose="02020603050405020304" pitchFamily="18" charset="0"/>
                <a:cs typeface="Times New Roman" panose="02020603050405020304" pitchFamily="18" charset="0"/>
              </a:rPr>
              <a:t>Інтерн хто він?</a:t>
            </a:r>
            <a:br>
              <a:rPr lang="uk-UA" b="1" dirty="0" smtClean="0">
                <a:solidFill>
                  <a:schemeClr val="accent1">
                    <a:lumMod val="75000"/>
                  </a:schemeClr>
                </a:solidFill>
                <a:latin typeface="Times New Roman" panose="02020603050405020304" pitchFamily="18" charset="0"/>
                <a:cs typeface="Times New Roman" panose="02020603050405020304" pitchFamily="18" charset="0"/>
              </a:rPr>
            </a:b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quarter" idx="1"/>
          </p:nvPr>
        </p:nvSpPr>
        <p:spPr>
          <a:xfrm>
            <a:off x="457200" y="908720"/>
            <a:ext cx="8507288" cy="5328592"/>
          </a:xfrm>
        </p:spPr>
        <p:txBody>
          <a:bodyPr>
            <a:noAutofit/>
          </a:bodyPr>
          <a:lstStyle/>
          <a:p>
            <a:pPr marL="0" indent="0">
              <a:buNone/>
            </a:pPr>
            <a:endParaRPr lang="ru-RU" sz="1800" b="1" dirty="0" smtClean="0">
              <a:solidFill>
                <a:srgbClr val="FF0000"/>
              </a:solidFill>
            </a:endParaRPr>
          </a:p>
          <a:p>
            <a:pPr marL="0" indent="0">
              <a:buNone/>
            </a:pPr>
            <a:r>
              <a:rPr lang="uk-UA" sz="1800" b="1" cap="small" dirty="0" smtClean="0">
                <a:solidFill>
                  <a:schemeClr val="accent1">
                    <a:lumMod val="75000"/>
                  </a:schemeClr>
                </a:solidFill>
                <a:latin typeface="Times New Roman" panose="02020603050405020304" pitchFamily="18" charset="0"/>
                <a:ea typeface="+mj-ea"/>
                <a:cs typeface="Times New Roman" panose="02020603050405020304" pitchFamily="18" charset="0"/>
              </a:rPr>
              <a:t>Стаття </a:t>
            </a:r>
            <a:r>
              <a:rPr lang="uk-UA" sz="1800" b="1" cap="small" dirty="0">
                <a:solidFill>
                  <a:schemeClr val="accent1">
                    <a:lumMod val="75000"/>
                  </a:schemeClr>
                </a:solidFill>
                <a:latin typeface="Times New Roman" panose="02020603050405020304" pitchFamily="18" charset="0"/>
                <a:ea typeface="+mj-ea"/>
                <a:cs typeface="Times New Roman" panose="02020603050405020304" pitchFamily="18" charset="0"/>
              </a:rPr>
              <a:t>22 </a:t>
            </a:r>
            <a:r>
              <a:rPr lang="uk-UA" sz="1800" cap="small" dirty="0">
                <a:latin typeface="Times New Roman" panose="02020603050405020304" pitchFamily="18" charset="0"/>
                <a:ea typeface="+mj-ea"/>
                <a:cs typeface="Times New Roman" panose="02020603050405020304" pitchFamily="18" charset="0"/>
              </a:rPr>
              <a:t>Закону України «</a:t>
            </a:r>
            <a:r>
              <a:rPr lang="uk-UA" sz="1800" cap="small" dirty="0" smtClean="0">
                <a:latin typeface="Times New Roman" panose="02020603050405020304" pitchFamily="18" charset="0"/>
                <a:ea typeface="+mj-ea"/>
                <a:cs typeface="Times New Roman" panose="02020603050405020304" pitchFamily="18" charset="0"/>
              </a:rPr>
              <a:t>Про повну </a:t>
            </a:r>
            <a:r>
              <a:rPr lang="uk-UA" sz="1800" cap="small" dirty="0">
                <a:latin typeface="Times New Roman" panose="02020603050405020304" pitchFamily="18" charset="0"/>
                <a:ea typeface="+mj-ea"/>
                <a:cs typeface="Times New Roman" panose="02020603050405020304" pitchFamily="18" charset="0"/>
              </a:rPr>
              <a:t>загальну </a:t>
            </a:r>
            <a:endParaRPr lang="uk-UA" sz="1800" cap="small" dirty="0" smtClean="0">
              <a:latin typeface="Times New Roman" panose="02020603050405020304" pitchFamily="18" charset="0"/>
              <a:ea typeface="+mj-ea"/>
              <a:cs typeface="Times New Roman" panose="02020603050405020304" pitchFamily="18" charset="0"/>
            </a:endParaRPr>
          </a:p>
          <a:p>
            <a:pPr marL="0" indent="0">
              <a:buNone/>
            </a:pPr>
            <a:r>
              <a:rPr lang="uk-UA" sz="1800" cap="small" dirty="0" smtClean="0">
                <a:latin typeface="Times New Roman" panose="02020603050405020304" pitchFamily="18" charset="0"/>
                <a:ea typeface="+mj-ea"/>
                <a:cs typeface="Times New Roman" panose="02020603050405020304" pitchFamily="18" charset="0"/>
              </a:rPr>
              <a:t>середню освіту» від </a:t>
            </a:r>
            <a:r>
              <a:rPr lang="uk-UA" sz="1800" cap="small" dirty="0">
                <a:latin typeface="Times New Roman" panose="02020603050405020304" pitchFamily="18" charset="0"/>
                <a:ea typeface="+mj-ea"/>
                <a:cs typeface="Times New Roman" panose="02020603050405020304" pitchFamily="18" charset="0"/>
              </a:rPr>
              <a:t>16.01.2020 р.</a:t>
            </a:r>
          </a:p>
          <a:p>
            <a:pPr marL="0" indent="0">
              <a:buNone/>
            </a:pPr>
            <a:r>
              <a:rPr lang="uk-UA" sz="1800" b="1" cap="small" dirty="0" smtClean="0">
                <a:solidFill>
                  <a:schemeClr val="accent1">
                    <a:lumMod val="75000"/>
                  </a:schemeClr>
                </a:solidFill>
                <a:latin typeface="Times New Roman" panose="02020603050405020304" pitchFamily="18" charset="0"/>
                <a:ea typeface="+mj-ea"/>
                <a:cs typeface="Times New Roman" panose="02020603050405020304" pitchFamily="18" charset="0"/>
              </a:rPr>
              <a:t>інтерн - особа, яку призначено вперше на посаду педагогічного працівника.</a:t>
            </a:r>
          </a:p>
          <a:p>
            <a:pPr marL="0" indent="0">
              <a:buNone/>
            </a:pPr>
            <a:r>
              <a:rPr lang="uk-UA" sz="1800" cap="small" dirty="0" smtClean="0">
                <a:latin typeface="Times New Roman" panose="02020603050405020304" pitchFamily="18" charset="0"/>
                <a:ea typeface="+mj-ea"/>
                <a:cs typeface="Times New Roman" panose="02020603050405020304" pitchFamily="18" charset="0"/>
              </a:rPr>
              <a:t>На посади </a:t>
            </a:r>
            <a:r>
              <a:rPr lang="uk-UA" sz="1800" cap="small" dirty="0">
                <a:latin typeface="Times New Roman" panose="02020603050405020304" pitchFamily="18" charset="0"/>
                <a:ea typeface="+mj-ea"/>
                <a:cs typeface="Times New Roman" panose="02020603050405020304" pitchFamily="18" charset="0"/>
              </a:rPr>
              <a:t>педагогічних працівників приймаються </a:t>
            </a:r>
            <a:r>
              <a:rPr lang="uk-UA" sz="1800" b="1" cap="small" dirty="0">
                <a:latin typeface="Times New Roman" panose="02020603050405020304" pitchFamily="18" charset="0"/>
                <a:ea typeface="+mj-ea"/>
                <a:cs typeface="Times New Roman" panose="02020603050405020304" pitchFamily="18" charset="0"/>
              </a:rPr>
              <a:t>особи, які мають</a:t>
            </a:r>
          </a:p>
          <a:p>
            <a:pPr marL="0" indent="0">
              <a:buNone/>
            </a:pPr>
            <a:r>
              <a:rPr lang="uk-UA" sz="1800" b="1" cap="small" dirty="0">
                <a:latin typeface="Times New Roman" panose="02020603050405020304" pitchFamily="18" charset="0"/>
                <a:ea typeface="+mj-ea"/>
                <a:cs typeface="Times New Roman" panose="02020603050405020304" pitchFamily="18" charset="0"/>
              </a:rPr>
              <a:t>педагогічну освіту, вищу освіту та/або професійну кваліфікацію,</a:t>
            </a:r>
          </a:p>
          <a:p>
            <a:pPr marL="0" indent="0">
              <a:buNone/>
            </a:pPr>
            <a:r>
              <a:rPr lang="uk-UA" sz="1800" b="1" cap="small" dirty="0">
                <a:latin typeface="Times New Roman" panose="02020603050405020304" pitchFamily="18" charset="0"/>
                <a:ea typeface="+mj-ea"/>
                <a:cs typeface="Times New Roman" panose="02020603050405020304" pitchFamily="18" charset="0"/>
              </a:rPr>
              <a:t>вільно володіють державною мовою </a:t>
            </a:r>
            <a:r>
              <a:rPr lang="uk-UA" sz="1800" cap="small" dirty="0">
                <a:latin typeface="Times New Roman" panose="02020603050405020304" pitchFamily="18" charset="0"/>
                <a:ea typeface="+mj-ea"/>
                <a:cs typeface="Times New Roman" panose="02020603050405020304" pitchFamily="18" charset="0"/>
              </a:rPr>
              <a:t>(для громадян України) або</a:t>
            </a:r>
          </a:p>
          <a:p>
            <a:pPr marL="0" indent="0">
              <a:buNone/>
            </a:pPr>
            <a:r>
              <a:rPr lang="uk-UA" sz="1800" cap="small" dirty="0">
                <a:latin typeface="Times New Roman" panose="02020603050405020304" pitchFamily="18" charset="0"/>
                <a:ea typeface="+mj-ea"/>
                <a:cs typeface="Times New Roman" panose="02020603050405020304" pitchFamily="18" charset="0"/>
              </a:rPr>
              <a:t>володіють державною мовою в обсязі достатньому для спілкування</a:t>
            </a:r>
          </a:p>
          <a:p>
            <a:pPr marL="0" indent="0">
              <a:buNone/>
            </a:pPr>
            <a:r>
              <a:rPr lang="uk-UA" sz="1800" cap="small" dirty="0">
                <a:latin typeface="Times New Roman" panose="02020603050405020304" pitchFamily="18" charset="0"/>
                <a:ea typeface="+mj-ea"/>
                <a:cs typeface="Times New Roman" panose="02020603050405020304" pitchFamily="18" charset="0"/>
              </a:rPr>
              <a:t>(для іноземців та осіб без громадянства),</a:t>
            </a:r>
            <a:r>
              <a:rPr lang="uk-UA" sz="1800" b="1" cap="small" dirty="0">
                <a:latin typeface="Times New Roman" panose="02020603050405020304" pitchFamily="18" charset="0"/>
                <a:ea typeface="+mj-ea"/>
                <a:cs typeface="Times New Roman" panose="02020603050405020304" pitchFamily="18" charset="0"/>
              </a:rPr>
              <a:t> моральні якості, фізичний і</a:t>
            </a:r>
          </a:p>
          <a:p>
            <a:pPr marL="0" indent="0">
              <a:buNone/>
            </a:pPr>
            <a:r>
              <a:rPr lang="uk-UA" sz="1800" b="1" cap="small" dirty="0">
                <a:latin typeface="Times New Roman" panose="02020603050405020304" pitchFamily="18" charset="0"/>
                <a:ea typeface="+mj-ea"/>
                <a:cs typeface="Times New Roman" panose="02020603050405020304" pitchFamily="18" charset="0"/>
              </a:rPr>
              <a:t>психічний стан яких дозволяють виконувати професійні </a:t>
            </a:r>
            <a:r>
              <a:rPr lang="uk-UA" sz="1800" b="1" cap="small" dirty="0" smtClean="0">
                <a:latin typeface="Times New Roman" panose="02020603050405020304" pitchFamily="18" charset="0"/>
                <a:ea typeface="+mj-ea"/>
                <a:cs typeface="Times New Roman" panose="02020603050405020304" pitchFamily="18" charset="0"/>
              </a:rPr>
              <a:t>обов'язки.</a:t>
            </a:r>
            <a:endParaRPr lang="uk-UA" sz="1800" b="1" cap="small" dirty="0">
              <a:latin typeface="Times New Roman" panose="02020603050405020304" pitchFamily="18" charset="0"/>
              <a:ea typeface="+mj-ea"/>
              <a:cs typeface="Times New Roman" panose="02020603050405020304" pitchFamily="18" charset="0"/>
            </a:endParaRPr>
          </a:p>
          <a:p>
            <a:pPr marL="0" indent="0">
              <a:buNone/>
            </a:pPr>
            <a:r>
              <a:rPr lang="uk-UA" sz="1800" b="1" cap="small" dirty="0">
                <a:solidFill>
                  <a:srgbClr val="FF0000"/>
                </a:solidFill>
                <a:latin typeface="Times New Roman" panose="02020603050405020304" pitchFamily="18" charset="0"/>
                <a:ea typeface="+mj-ea"/>
                <a:cs typeface="Times New Roman" panose="02020603050405020304" pitchFamily="18" charset="0"/>
              </a:rPr>
              <a:t>Перелік посад педагогічних працівників встановлюється Кабінетом</a:t>
            </a:r>
          </a:p>
          <a:p>
            <a:pPr marL="0" indent="0">
              <a:buNone/>
            </a:pPr>
            <a:r>
              <a:rPr lang="uk-UA" sz="1800" b="1" cap="small" dirty="0">
                <a:solidFill>
                  <a:srgbClr val="FF0000"/>
                </a:solidFill>
                <a:latin typeface="Times New Roman" panose="02020603050405020304" pitchFamily="18" charset="0"/>
                <a:ea typeface="+mj-ea"/>
                <a:cs typeface="Times New Roman" panose="02020603050405020304" pitchFamily="18" charset="0"/>
              </a:rPr>
              <a:t>Міністрів </a:t>
            </a:r>
            <a:r>
              <a:rPr lang="uk-UA" sz="1800" b="1" cap="small" dirty="0" smtClean="0">
                <a:solidFill>
                  <a:srgbClr val="FF0000"/>
                </a:solidFill>
                <a:latin typeface="Times New Roman" panose="02020603050405020304" pitchFamily="18" charset="0"/>
                <a:ea typeface="+mj-ea"/>
                <a:cs typeface="Times New Roman" panose="02020603050405020304" pitchFamily="18" charset="0"/>
              </a:rPr>
              <a:t>України.</a:t>
            </a:r>
          </a:p>
          <a:p>
            <a:pPr marL="0" indent="0">
              <a:buNone/>
            </a:pPr>
            <a:r>
              <a:rPr lang="uk-UA" sz="1800" b="1" cap="small" dirty="0" smtClean="0">
                <a:latin typeface="Times New Roman" panose="02020603050405020304" pitchFamily="18" charset="0"/>
                <a:ea typeface="+mj-ea"/>
                <a:cs typeface="Times New Roman" panose="02020603050405020304" pitchFamily="18" charset="0"/>
              </a:rPr>
              <a:t> </a:t>
            </a:r>
            <a:r>
              <a:rPr lang="uk-UA" sz="1800" b="1" cap="small" dirty="0" smtClean="0">
                <a:solidFill>
                  <a:srgbClr val="00B050"/>
                </a:solidFill>
                <a:latin typeface="Times New Roman" panose="02020603050405020304" pitchFamily="18" charset="0"/>
                <a:ea typeface="+mj-ea"/>
                <a:cs typeface="Times New Roman" panose="02020603050405020304" pitchFamily="18" charset="0"/>
              </a:rPr>
              <a:t>Педагогічні працівники </a:t>
            </a:r>
            <a:r>
              <a:rPr lang="uk-UA" sz="1800" b="1" cap="small" dirty="0">
                <a:solidFill>
                  <a:srgbClr val="00B050"/>
                </a:solidFill>
                <a:latin typeface="Times New Roman" panose="02020603050405020304" pitchFamily="18" charset="0"/>
                <a:ea typeface="+mj-ea"/>
                <a:cs typeface="Times New Roman" panose="02020603050405020304" pitchFamily="18" charset="0"/>
              </a:rPr>
              <a:t>закладів освіти приймаються на роботу за</a:t>
            </a:r>
          </a:p>
          <a:p>
            <a:pPr marL="0" indent="0">
              <a:buNone/>
            </a:pPr>
            <a:r>
              <a:rPr lang="uk-UA" sz="1800" b="1" cap="small" dirty="0">
                <a:solidFill>
                  <a:srgbClr val="00B050"/>
                </a:solidFill>
                <a:latin typeface="Times New Roman" panose="02020603050405020304" pitchFamily="18" charset="0"/>
                <a:ea typeface="+mj-ea"/>
                <a:cs typeface="Times New Roman" panose="02020603050405020304" pitchFamily="18" charset="0"/>
              </a:rPr>
              <a:t>трудовими договорами відповідно до вимог Закону України «Про</a:t>
            </a:r>
          </a:p>
          <a:p>
            <a:pPr marL="0" indent="0">
              <a:buNone/>
            </a:pPr>
            <a:r>
              <a:rPr lang="uk-UA" sz="1800" b="1" cap="small" dirty="0">
                <a:solidFill>
                  <a:srgbClr val="00B050"/>
                </a:solidFill>
                <a:latin typeface="Times New Roman" panose="02020603050405020304" pitchFamily="18" charset="0"/>
                <a:ea typeface="+mj-ea"/>
                <a:cs typeface="Times New Roman" panose="02020603050405020304" pitchFamily="18" charset="0"/>
              </a:rPr>
              <a:t>освіту» і законодавства про працю</a:t>
            </a:r>
            <a:endParaRPr lang="en-US" sz="1800" dirty="0">
              <a:solidFill>
                <a:srgbClr val="00B05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6372200" y="6237312"/>
            <a:ext cx="2304256"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2" name="Рисунок 1"/>
          <p:cNvPicPr>
            <a:picLocks noChangeAspect="1"/>
          </p:cNvPicPr>
          <p:nvPr/>
        </p:nvPicPr>
        <p:blipFill>
          <a:blip r:embed="rId2"/>
          <a:stretch>
            <a:fillRect/>
          </a:stretch>
        </p:blipFill>
        <p:spPr>
          <a:xfrm>
            <a:off x="7143925" y="116632"/>
            <a:ext cx="1352511" cy="1894114"/>
          </a:xfrm>
          <a:prstGeom prst="rect">
            <a:avLst/>
          </a:prstGeom>
        </p:spPr>
      </p:pic>
    </p:spTree>
    <p:extLst>
      <p:ext uri="{BB962C8B-B14F-4D97-AF65-F5344CB8AC3E}">
        <p14:creationId xmlns:p14="http://schemas.microsoft.com/office/powerpoint/2010/main" val="418185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715200" cy="456696"/>
          </a:xfrm>
        </p:spPr>
        <p:txBody>
          <a:bodyPr>
            <a:normAutofit fontScale="90000"/>
          </a:bodyPr>
          <a:lstStyle/>
          <a:p>
            <a:r>
              <a:rPr lang="uk-UA" sz="2800" b="1" dirty="0" smtClean="0">
                <a:solidFill>
                  <a:schemeClr val="accent1">
                    <a:lumMod val="75000"/>
                  </a:schemeClr>
                </a:solidFill>
                <a:latin typeface="Times New Roman" panose="02020603050405020304" pitchFamily="18" charset="0"/>
                <a:cs typeface="Times New Roman" panose="02020603050405020304" pitchFamily="18" charset="0"/>
              </a:rPr>
              <a:t>Педагогічний працівник зобов’язаний: </a:t>
            </a:r>
            <a:endParaRPr lang="uk-UA"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Місце для тексту 7"/>
          <p:cNvSpPr>
            <a:spLocks noGrp="1"/>
          </p:cNvSpPr>
          <p:nvPr>
            <p:ph type="body" sz="quarter" idx="1"/>
          </p:nvPr>
        </p:nvSpPr>
        <p:spPr>
          <a:xfrm>
            <a:off x="4686013" y="3135714"/>
            <a:ext cx="4255624" cy="1429433"/>
          </a:xfrm>
          <a:prstGeom prst="roundRect">
            <a:avLst>
              <a:gd name="adj" fmla="val 33040"/>
            </a:avLst>
          </a:prstGeom>
        </p:spPr>
        <p:txBody>
          <a:bodyPr/>
          <a:lstStyle/>
          <a:p>
            <a:r>
              <a:rPr lang="uk-UA" sz="1600" i="1" dirty="0" smtClean="0"/>
              <a:t>Дотримуватись принципів дитиноцентризму та педагогіки</a:t>
            </a:r>
          </a:p>
          <a:p>
            <a:r>
              <a:rPr lang="uk-UA" sz="1600" i="1" dirty="0" smtClean="0"/>
              <a:t>партнерства </a:t>
            </a:r>
            <a:r>
              <a:rPr lang="ru-RU" sz="1600" i="1" dirty="0" smtClean="0"/>
              <a:t>у </a:t>
            </a:r>
            <a:r>
              <a:rPr lang="ru-RU" sz="1600" i="1" dirty="0"/>
              <a:t>відносинах з учнями та їхніми батьками</a:t>
            </a:r>
            <a:endParaRPr lang="uk-UA" sz="1600" i="1" dirty="0"/>
          </a:p>
        </p:txBody>
      </p:sp>
      <p:sp>
        <p:nvSpPr>
          <p:cNvPr id="10" name="Місце для тексту 9"/>
          <p:cNvSpPr>
            <a:spLocks noGrp="1"/>
          </p:cNvSpPr>
          <p:nvPr>
            <p:ph type="body" sz="quarter" idx="3"/>
          </p:nvPr>
        </p:nvSpPr>
        <p:spPr>
          <a:xfrm>
            <a:off x="53081" y="2527455"/>
            <a:ext cx="4632932" cy="4247428"/>
          </a:xfrm>
          <a:prstGeom prst="roundRect">
            <a:avLst>
              <a:gd name="adj" fmla="val 50000"/>
            </a:avLst>
          </a:prstGeom>
        </p:spPr>
        <p:txBody>
          <a:bodyPr/>
          <a:lstStyle/>
          <a:p>
            <a:r>
              <a:rPr lang="uk-UA" sz="1600" i="1" dirty="0" smtClean="0"/>
              <a:t>Виконувати обов язки , визначені Законом України «Про освіту»,</a:t>
            </a:r>
          </a:p>
          <a:p>
            <a:r>
              <a:rPr lang="uk-UA" sz="1600" i="1" dirty="0" smtClean="0"/>
              <a:t>Законом України «Про повну загальну середню освіту», іншими</a:t>
            </a:r>
          </a:p>
          <a:p>
            <a:r>
              <a:rPr lang="uk-UA" sz="1600" i="1" dirty="0" smtClean="0"/>
              <a:t>актами законодавства, установчими документами закладу освіти,</a:t>
            </a:r>
          </a:p>
          <a:p>
            <a:r>
              <a:rPr lang="uk-UA" sz="1600" i="1" dirty="0" smtClean="0"/>
              <a:t>трудовим договором та/або їхніми посадовими обов'язками</a:t>
            </a:r>
            <a:endParaRPr lang="uk-UA" sz="1600" i="1" dirty="0"/>
          </a:p>
        </p:txBody>
      </p:sp>
      <p:pic>
        <p:nvPicPr>
          <p:cNvPr id="3" name="Рисунок 2"/>
          <p:cNvPicPr>
            <a:picLocks noChangeAspect="1"/>
          </p:cNvPicPr>
          <p:nvPr/>
        </p:nvPicPr>
        <p:blipFill>
          <a:blip r:embed="rId3"/>
          <a:stretch>
            <a:fillRect/>
          </a:stretch>
        </p:blipFill>
        <p:spPr>
          <a:xfrm>
            <a:off x="6516216" y="6466185"/>
            <a:ext cx="1656184" cy="308697"/>
          </a:xfrm>
          <a:prstGeom prst="rect">
            <a:avLst/>
          </a:prstGeom>
        </p:spPr>
      </p:pic>
      <p:pic>
        <p:nvPicPr>
          <p:cNvPr id="18" name="Рисунок 17"/>
          <p:cNvPicPr>
            <a:picLocks noChangeAspect="1"/>
          </p:cNvPicPr>
          <p:nvPr/>
        </p:nvPicPr>
        <p:blipFill>
          <a:blip r:embed="rId4"/>
          <a:stretch>
            <a:fillRect/>
          </a:stretch>
        </p:blipFill>
        <p:spPr>
          <a:xfrm>
            <a:off x="486896" y="949423"/>
            <a:ext cx="3862719" cy="1358355"/>
          </a:xfrm>
          <a:prstGeom prst="rect">
            <a:avLst/>
          </a:prstGeom>
        </p:spPr>
      </p:pic>
      <p:pic>
        <p:nvPicPr>
          <p:cNvPr id="19" name="Рисунок 18"/>
          <p:cNvPicPr>
            <a:picLocks noChangeAspect="1"/>
          </p:cNvPicPr>
          <p:nvPr/>
        </p:nvPicPr>
        <p:blipFill>
          <a:blip r:embed="rId5"/>
          <a:stretch>
            <a:fillRect/>
          </a:stretch>
        </p:blipFill>
        <p:spPr>
          <a:xfrm>
            <a:off x="4337640" y="689809"/>
            <a:ext cx="4525884" cy="2149197"/>
          </a:xfrm>
          <a:prstGeom prst="rect">
            <a:avLst/>
          </a:prstGeom>
        </p:spPr>
      </p:pic>
      <p:pic>
        <p:nvPicPr>
          <p:cNvPr id="20" name="Рисунок 19"/>
          <p:cNvPicPr>
            <a:picLocks noChangeAspect="1"/>
          </p:cNvPicPr>
          <p:nvPr/>
        </p:nvPicPr>
        <p:blipFill>
          <a:blip r:embed="rId6"/>
          <a:stretch>
            <a:fillRect/>
          </a:stretch>
        </p:blipFill>
        <p:spPr>
          <a:xfrm>
            <a:off x="4733112" y="5158562"/>
            <a:ext cx="4053959" cy="1186829"/>
          </a:xfrm>
          <a:prstGeom prst="rect">
            <a:avLst/>
          </a:prstGeom>
        </p:spPr>
      </p:pic>
    </p:spTree>
    <p:extLst>
      <p:ext uri="{BB962C8B-B14F-4D97-AF65-F5344CB8AC3E}">
        <p14:creationId xmlns:p14="http://schemas.microsoft.com/office/powerpoint/2010/main" val="1462955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6419056" cy="648072"/>
          </a:xfrm>
        </p:spPr>
        <p:txBody>
          <a:bodyPr>
            <a:normAutofit/>
          </a:bodyPr>
          <a:lstStyle/>
          <a:p>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Обов’язки </a:t>
            </a:r>
            <a:r>
              <a:rPr lang="uk-UA" sz="2400" b="1" dirty="0">
                <a:solidFill>
                  <a:schemeClr val="accent1">
                    <a:lumMod val="75000"/>
                  </a:schemeClr>
                </a:solidFill>
                <a:latin typeface="Times New Roman" panose="02020603050405020304" pitchFamily="18" charset="0"/>
                <a:cs typeface="Times New Roman" panose="02020603050405020304" pitchFamily="18" charset="0"/>
              </a:rPr>
              <a:t>педагога-наставника</a:t>
            </a:r>
            <a:r>
              <a:rPr lang="uk-UA" sz="2400" b="1" dirty="0" smtClean="0">
                <a:solidFill>
                  <a:schemeClr val="accent1">
                    <a:lumMod val="75000"/>
                  </a:schemeClr>
                </a:solidFill>
                <a:latin typeface="Times New Roman" panose="02020603050405020304" pitchFamily="18" charset="0"/>
                <a:cs typeface="Times New Roman" panose="02020603050405020304" pitchFamily="18" charset="0"/>
              </a:rPr>
              <a:t>:</a:t>
            </a:r>
            <a:endParaRPr lang="uk-UA" sz="2200" b="1"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2771800" y="6459900"/>
            <a:ext cx="2022762" cy="307777"/>
          </a:xfrm>
          <a:prstGeom prst="rect">
            <a:avLst/>
          </a:prstGeom>
        </p:spPr>
        <p:txBody>
          <a:bodyPr wrap="square">
            <a:spAutoFit/>
          </a:bodyPr>
          <a:lstStyle/>
          <a:p>
            <a:pPr algn="just"/>
            <a:r>
              <a:rPr lang="uk-UA" sz="1400" b="1" dirty="0">
                <a:latin typeface="Times New Roman" panose="02020603050405020304" pitchFamily="18" charset="0"/>
                <a:cs typeface="Times New Roman" panose="02020603050405020304" pitchFamily="18" charset="0"/>
              </a:rPr>
              <a:t>Світлана Чернякова</a:t>
            </a:r>
          </a:p>
        </p:txBody>
      </p:sp>
      <p:pic>
        <p:nvPicPr>
          <p:cNvPr id="7" name="Рисунок 6"/>
          <p:cNvPicPr>
            <a:picLocks noChangeAspect="1"/>
          </p:cNvPicPr>
          <p:nvPr/>
        </p:nvPicPr>
        <p:blipFill>
          <a:blip r:embed="rId3"/>
          <a:stretch>
            <a:fillRect/>
          </a:stretch>
        </p:blipFill>
        <p:spPr>
          <a:xfrm>
            <a:off x="611560" y="842313"/>
            <a:ext cx="541606" cy="463898"/>
          </a:xfrm>
          <a:prstGeom prst="rect">
            <a:avLst/>
          </a:prstGeom>
        </p:spPr>
      </p:pic>
      <p:sp>
        <p:nvSpPr>
          <p:cNvPr id="8" name="Прямокутник 7"/>
          <p:cNvSpPr/>
          <p:nvPr/>
        </p:nvSpPr>
        <p:spPr>
          <a:xfrm>
            <a:off x="1403648" y="1085188"/>
            <a:ext cx="3932521" cy="2862322"/>
          </a:xfrm>
          <a:prstGeom prst="rect">
            <a:avLst/>
          </a:prstGeom>
        </p:spPr>
        <p:txBody>
          <a:bodyPr wrap="square">
            <a:spAutoFit/>
          </a:bodyPr>
          <a:lstStyle/>
          <a:p>
            <a:r>
              <a:rPr lang="uk-UA" dirty="0" smtClean="0">
                <a:solidFill>
                  <a:srgbClr val="FF0000"/>
                </a:solidFill>
              </a:rPr>
              <a:t>здійснює супровід та підтримку</a:t>
            </a:r>
          </a:p>
          <a:p>
            <a:r>
              <a:rPr lang="uk-UA" dirty="0" smtClean="0">
                <a:solidFill>
                  <a:srgbClr val="FF0000"/>
                </a:solidFill>
              </a:rPr>
              <a:t>інтерна у його педагогічній діяльності,</a:t>
            </a:r>
          </a:p>
          <a:p>
            <a:r>
              <a:rPr lang="uk-UA" b="1" dirty="0" smtClean="0">
                <a:solidFill>
                  <a:srgbClr val="C00000"/>
                </a:solidFill>
              </a:rPr>
              <a:t>має споріднену предметну</a:t>
            </a:r>
          </a:p>
          <a:p>
            <a:r>
              <a:rPr lang="uk-UA" b="1" dirty="0" smtClean="0">
                <a:solidFill>
                  <a:srgbClr val="C00000"/>
                </a:solidFill>
              </a:rPr>
              <a:t>спеціалізацію</a:t>
            </a:r>
            <a:r>
              <a:rPr lang="uk-UA" b="1" dirty="0" smtClean="0">
                <a:solidFill>
                  <a:schemeClr val="accent1">
                    <a:lumMod val="75000"/>
                  </a:schemeClr>
                </a:solidFill>
              </a:rPr>
              <a:t> </a:t>
            </a:r>
            <a:r>
              <a:rPr lang="uk-UA" dirty="0" smtClean="0">
                <a:solidFill>
                  <a:srgbClr val="FF0000"/>
                </a:solidFill>
              </a:rPr>
              <a:t>з інтерном та досвід педагогічної роботи не менше 5 років. Педагогом-наставником </a:t>
            </a:r>
            <a:r>
              <a:rPr lang="uk-UA" b="1" dirty="0" smtClean="0">
                <a:solidFill>
                  <a:srgbClr val="C00000"/>
                </a:solidFill>
              </a:rPr>
              <a:t>може бути керівник </a:t>
            </a:r>
            <a:r>
              <a:rPr lang="ru-RU" b="1" dirty="0" smtClean="0">
                <a:solidFill>
                  <a:srgbClr val="C00000"/>
                </a:solidFill>
              </a:rPr>
              <a:t>закладу </a:t>
            </a:r>
            <a:r>
              <a:rPr lang="uk-UA" b="1" dirty="0" smtClean="0">
                <a:solidFill>
                  <a:srgbClr val="C00000"/>
                </a:solidFill>
              </a:rPr>
              <a:t>освіти або його заступник</a:t>
            </a:r>
            <a:r>
              <a:rPr lang="uk-UA" b="1" dirty="0" smtClean="0">
                <a:solidFill>
                  <a:srgbClr val="FF0000"/>
                </a:solidFill>
              </a:rPr>
              <a:t>.</a:t>
            </a:r>
            <a:endParaRPr lang="uk-UA" b="1" dirty="0">
              <a:solidFill>
                <a:srgbClr val="FF0000"/>
              </a:solidFill>
            </a:endParaRPr>
          </a:p>
        </p:txBody>
      </p:sp>
      <p:pic>
        <p:nvPicPr>
          <p:cNvPr id="9" name="Рисунок 8"/>
          <p:cNvPicPr>
            <a:picLocks noChangeAspect="1"/>
          </p:cNvPicPr>
          <p:nvPr/>
        </p:nvPicPr>
        <p:blipFill>
          <a:blip r:embed="rId4"/>
          <a:stretch>
            <a:fillRect/>
          </a:stretch>
        </p:blipFill>
        <p:spPr>
          <a:xfrm>
            <a:off x="5952073" y="2127793"/>
            <a:ext cx="445946" cy="440982"/>
          </a:xfrm>
          <a:prstGeom prst="rect">
            <a:avLst/>
          </a:prstGeom>
        </p:spPr>
      </p:pic>
      <p:sp>
        <p:nvSpPr>
          <p:cNvPr id="10" name="Прямокутник 9"/>
          <p:cNvSpPr/>
          <p:nvPr/>
        </p:nvSpPr>
        <p:spPr>
          <a:xfrm>
            <a:off x="6557957" y="1898872"/>
            <a:ext cx="2151852" cy="1477328"/>
          </a:xfrm>
          <a:prstGeom prst="rect">
            <a:avLst/>
          </a:prstGeom>
        </p:spPr>
        <p:txBody>
          <a:bodyPr wrap="square">
            <a:spAutoFit/>
          </a:bodyPr>
          <a:lstStyle/>
          <a:p>
            <a:r>
              <a:rPr lang="uk-UA" dirty="0" smtClean="0">
                <a:solidFill>
                  <a:srgbClr val="00B050"/>
                </a:solidFill>
              </a:rPr>
              <a:t>педагог –наставник сприяє</a:t>
            </a:r>
          </a:p>
          <a:p>
            <a:r>
              <a:rPr lang="uk-UA" dirty="0" smtClean="0">
                <a:solidFill>
                  <a:srgbClr val="00B050"/>
                </a:solidFill>
              </a:rPr>
              <a:t>адаптації інтерна до педагогічної</a:t>
            </a:r>
          </a:p>
          <a:p>
            <a:r>
              <a:rPr lang="uk-UA" dirty="0" smtClean="0">
                <a:solidFill>
                  <a:srgbClr val="00B050"/>
                </a:solidFill>
              </a:rPr>
              <a:t>діяльності</a:t>
            </a:r>
            <a:endParaRPr lang="uk-UA" dirty="0">
              <a:solidFill>
                <a:srgbClr val="00B050"/>
              </a:solidFill>
            </a:endParaRPr>
          </a:p>
        </p:txBody>
      </p:sp>
      <p:pic>
        <p:nvPicPr>
          <p:cNvPr id="11" name="Рисунок 10"/>
          <p:cNvPicPr>
            <a:picLocks noChangeAspect="1"/>
          </p:cNvPicPr>
          <p:nvPr/>
        </p:nvPicPr>
        <p:blipFill>
          <a:blip r:embed="rId5"/>
          <a:stretch>
            <a:fillRect/>
          </a:stretch>
        </p:blipFill>
        <p:spPr>
          <a:xfrm>
            <a:off x="349927" y="3492334"/>
            <a:ext cx="523266" cy="526682"/>
          </a:xfrm>
          <a:prstGeom prst="rect">
            <a:avLst/>
          </a:prstGeom>
        </p:spPr>
      </p:pic>
      <p:sp>
        <p:nvSpPr>
          <p:cNvPr id="12" name="Прямокутник 11"/>
          <p:cNvSpPr/>
          <p:nvPr/>
        </p:nvSpPr>
        <p:spPr>
          <a:xfrm>
            <a:off x="434191" y="4076159"/>
            <a:ext cx="5933029" cy="2031325"/>
          </a:xfrm>
          <a:prstGeom prst="rect">
            <a:avLst/>
          </a:prstGeom>
        </p:spPr>
        <p:txBody>
          <a:bodyPr wrap="square">
            <a:spAutoFit/>
          </a:bodyPr>
          <a:lstStyle/>
          <a:p>
            <a:r>
              <a:rPr lang="uk-UA" dirty="0" smtClean="0">
                <a:solidFill>
                  <a:srgbClr val="0070C0"/>
                </a:solidFill>
              </a:rPr>
              <a:t>використовує різні форми</a:t>
            </a:r>
          </a:p>
          <a:p>
            <a:r>
              <a:rPr lang="uk-UA" dirty="0" smtClean="0">
                <a:solidFill>
                  <a:srgbClr val="0070C0"/>
                </a:solidFill>
              </a:rPr>
              <a:t>професійного розвитку (проведення</a:t>
            </a:r>
          </a:p>
          <a:p>
            <a:r>
              <a:rPr lang="uk-UA" dirty="0" smtClean="0">
                <a:solidFill>
                  <a:srgbClr val="0070C0"/>
                </a:solidFill>
              </a:rPr>
              <a:t>індивідуальних консультацій,</a:t>
            </a:r>
          </a:p>
          <a:p>
            <a:r>
              <a:rPr lang="uk-UA" dirty="0" smtClean="0">
                <a:solidFill>
                  <a:srgbClr val="0070C0"/>
                </a:solidFill>
              </a:rPr>
              <a:t>допомога у підготовці навчальних</a:t>
            </a:r>
          </a:p>
          <a:p>
            <a:r>
              <a:rPr lang="uk-UA" dirty="0" smtClean="0">
                <a:solidFill>
                  <a:srgbClr val="0070C0"/>
                </a:solidFill>
              </a:rPr>
              <a:t>занять, розробка дидактичних</a:t>
            </a:r>
          </a:p>
          <a:p>
            <a:r>
              <a:rPr lang="uk-UA" dirty="0" smtClean="0">
                <a:solidFill>
                  <a:srgbClr val="0070C0"/>
                </a:solidFill>
              </a:rPr>
              <a:t>матеріалів, підбір та опрацювання</a:t>
            </a:r>
          </a:p>
          <a:p>
            <a:r>
              <a:rPr lang="uk-UA" dirty="0" smtClean="0">
                <a:solidFill>
                  <a:srgbClr val="0070C0"/>
                </a:solidFill>
              </a:rPr>
              <a:t>відповідної літератури)</a:t>
            </a:r>
            <a:endParaRPr lang="uk-UA" dirty="0">
              <a:solidFill>
                <a:srgbClr val="0070C0"/>
              </a:solidFill>
            </a:endParaRPr>
          </a:p>
        </p:txBody>
      </p:sp>
      <p:pic>
        <p:nvPicPr>
          <p:cNvPr id="16" name="Рисунок 15"/>
          <p:cNvPicPr>
            <a:picLocks noChangeAspect="1"/>
          </p:cNvPicPr>
          <p:nvPr/>
        </p:nvPicPr>
        <p:blipFill>
          <a:blip r:embed="rId6"/>
          <a:stretch>
            <a:fillRect/>
          </a:stretch>
        </p:blipFill>
        <p:spPr>
          <a:xfrm>
            <a:off x="5641959" y="3228522"/>
            <a:ext cx="533087" cy="527153"/>
          </a:xfrm>
          <a:prstGeom prst="rect">
            <a:avLst/>
          </a:prstGeom>
        </p:spPr>
      </p:pic>
      <p:pic>
        <p:nvPicPr>
          <p:cNvPr id="17" name="Рисунок 16"/>
          <p:cNvPicPr>
            <a:picLocks noChangeAspect="1"/>
          </p:cNvPicPr>
          <p:nvPr/>
        </p:nvPicPr>
        <p:blipFill>
          <a:blip r:embed="rId7"/>
          <a:stretch>
            <a:fillRect/>
          </a:stretch>
        </p:blipFill>
        <p:spPr>
          <a:xfrm>
            <a:off x="4794563" y="4368000"/>
            <a:ext cx="541606" cy="540402"/>
          </a:xfrm>
          <a:prstGeom prst="rect">
            <a:avLst/>
          </a:prstGeom>
        </p:spPr>
      </p:pic>
      <p:sp>
        <p:nvSpPr>
          <p:cNvPr id="18" name="Прямокутник 17"/>
          <p:cNvSpPr/>
          <p:nvPr/>
        </p:nvSpPr>
        <p:spPr>
          <a:xfrm>
            <a:off x="5580112" y="3653530"/>
            <a:ext cx="3330116" cy="923330"/>
          </a:xfrm>
          <a:prstGeom prst="rect">
            <a:avLst/>
          </a:prstGeom>
        </p:spPr>
        <p:txBody>
          <a:bodyPr wrap="square">
            <a:spAutoFit/>
          </a:bodyPr>
          <a:lstStyle/>
          <a:p>
            <a:r>
              <a:rPr lang="uk-UA" dirty="0" smtClean="0">
                <a:solidFill>
                  <a:schemeClr val="accent1">
                    <a:lumMod val="75000"/>
                  </a:schemeClr>
                </a:solidFill>
              </a:rPr>
              <a:t>надає теоретичну та практичну</a:t>
            </a:r>
          </a:p>
          <a:p>
            <a:r>
              <a:rPr lang="uk-UA" dirty="0" smtClean="0">
                <a:solidFill>
                  <a:schemeClr val="accent1">
                    <a:lumMod val="75000"/>
                  </a:schemeClr>
                </a:solidFill>
              </a:rPr>
              <a:t>допомогу педагогу - інтерну</a:t>
            </a:r>
            <a:endParaRPr lang="uk-UA" dirty="0">
              <a:solidFill>
                <a:schemeClr val="accent1">
                  <a:lumMod val="75000"/>
                </a:schemeClr>
              </a:solidFill>
            </a:endParaRPr>
          </a:p>
        </p:txBody>
      </p:sp>
      <p:sp>
        <p:nvSpPr>
          <p:cNvPr id="19" name="Прямокутник 18"/>
          <p:cNvSpPr/>
          <p:nvPr/>
        </p:nvSpPr>
        <p:spPr>
          <a:xfrm>
            <a:off x="4794563" y="4809002"/>
            <a:ext cx="3809885" cy="1754326"/>
          </a:xfrm>
          <a:prstGeom prst="rect">
            <a:avLst/>
          </a:prstGeom>
        </p:spPr>
        <p:txBody>
          <a:bodyPr wrap="square">
            <a:spAutoFit/>
          </a:bodyPr>
          <a:lstStyle/>
          <a:p>
            <a:r>
              <a:rPr lang="uk-UA" dirty="0" smtClean="0">
                <a:solidFill>
                  <a:srgbClr val="7030A0"/>
                </a:solidFill>
              </a:rPr>
              <a:t>педагогу-наставнику призначається</a:t>
            </a:r>
          </a:p>
          <a:p>
            <a:r>
              <a:rPr lang="uk-UA" dirty="0" smtClean="0">
                <a:solidFill>
                  <a:srgbClr val="7030A0"/>
                </a:solidFill>
              </a:rPr>
              <a:t>доплата в межах 20% </a:t>
            </a:r>
            <a:r>
              <a:rPr lang="ru-RU" dirty="0" smtClean="0">
                <a:solidFill>
                  <a:srgbClr val="7030A0"/>
                </a:solidFill>
              </a:rPr>
              <a:t>його </a:t>
            </a:r>
            <a:r>
              <a:rPr lang="ru-RU" dirty="0">
                <a:solidFill>
                  <a:srgbClr val="7030A0"/>
                </a:solidFill>
              </a:rPr>
              <a:t>посадового окладу (ставки заробітної плати) в межах фонду оплати праці закладу освіти</a:t>
            </a:r>
            <a:endParaRPr lang="uk-UA" dirty="0">
              <a:solidFill>
                <a:srgbClr val="7030A0"/>
              </a:solidFill>
            </a:endParaRPr>
          </a:p>
        </p:txBody>
      </p:sp>
      <p:pic>
        <p:nvPicPr>
          <p:cNvPr id="3" name="Рисунок 2"/>
          <p:cNvPicPr>
            <a:picLocks noChangeAspect="1"/>
          </p:cNvPicPr>
          <p:nvPr/>
        </p:nvPicPr>
        <p:blipFill>
          <a:blip r:embed="rId8"/>
          <a:stretch>
            <a:fillRect/>
          </a:stretch>
        </p:blipFill>
        <p:spPr>
          <a:xfrm>
            <a:off x="5826264" y="169736"/>
            <a:ext cx="2514600" cy="1819275"/>
          </a:xfrm>
          <a:prstGeom prst="rect">
            <a:avLst/>
          </a:prstGeom>
        </p:spPr>
      </p:pic>
    </p:spTree>
    <p:extLst>
      <p:ext uri="{BB962C8B-B14F-4D97-AF65-F5344CB8AC3E}">
        <p14:creationId xmlns:p14="http://schemas.microsoft.com/office/powerpoint/2010/main" val="19523931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3210</TotalTime>
  <Words>2330</Words>
  <Application>Microsoft Office PowerPoint</Application>
  <PresentationFormat>Екран (4:3)</PresentationFormat>
  <Paragraphs>254</Paragraphs>
  <Slides>29</Slides>
  <Notes>13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29</vt:i4>
      </vt:variant>
    </vt:vector>
  </HeadingPairs>
  <TitlesOfParts>
    <vt:vector size="36" baseType="lpstr">
      <vt:lpstr>Arial</vt:lpstr>
      <vt:lpstr>Calibri</vt:lpstr>
      <vt:lpstr>Century Schoolbook</vt:lpstr>
      <vt:lpstr>Times New Roman</vt:lpstr>
      <vt:lpstr>Wingdings</vt:lpstr>
      <vt:lpstr>Wingdings 2</vt:lpstr>
      <vt:lpstr>Эркер</vt:lpstr>
      <vt:lpstr>   «Педагогічна інтернатура:  теорія та практика» </vt:lpstr>
      <vt:lpstr>Презентація PowerPoint</vt:lpstr>
      <vt:lpstr>2. Педагогічна інтернатура  організовується відповідно до наказу керівника закладу освіти, що видається в день призначення особи на посаду педагогічного працівника. Педагогічна інтернатура має передбачати заходи, що забезпечать здобуття та/або вдосконалення професійних компетентностей і педагогічної майстерності протягом першого року професійної діяльності педагогічного працівника, зокрема: супровід та підтримка у педагогічній діяльності з боку досвідченого педагогічного працівника (педагога-наставника); різні форми професійного розвитку (відвідування навчальних занять, опрацювання відповідної літератури тощо). 3. Виконання обов’язків педагога-наставника покладається на педагогічного працівника з досвідом педагогічної діяльності, як правило, не менше п’яти років за відповідною спеціальністю (такою самою або спорідненою предметною спеціальністю або спеціалізацією). 4. Відповідно до рішення керівника закладу освіти педагогічному працівникові за виконання обов’язків педагога-наставника призначається доплата у граничному розмірі 20 відсотків його посадового окладу (ставки заробітної плати) в межах фонду оплати праці закладу освіти.  </vt:lpstr>
      <vt:lpstr>2. ПОЛОЖЕННЯ «про педагогічну інтернатуру»  затверджено наказом МОН від 25 жовтня 2021 року № 1128   </vt:lpstr>
      <vt:lpstr>Основним завданням педагогічної інтернатури є: </vt:lpstr>
      <vt:lpstr>Презентація PowerPoint</vt:lpstr>
      <vt:lpstr>Інтерн хто він? </vt:lpstr>
      <vt:lpstr>Педагогічний працівник зобов’язаний: </vt:lpstr>
      <vt:lpstr>Обов’язки педагога-наставника:</vt:lpstr>
      <vt:lpstr>педагог-наставник</vt:lpstr>
      <vt:lpstr>НАКАЗ  «Про організацію педагогічної інтернатури»</vt:lpstr>
      <vt:lpstr>Програма педагогічної інтернатури</vt:lpstr>
      <vt:lpstr>Програма педагогічної інтернатури</vt:lpstr>
      <vt:lpstr>Презентація PowerPoint</vt:lpstr>
      <vt:lpstr>Презентація PowerPoint</vt:lpstr>
      <vt:lpstr>Основні заходи педагогічної інтернатури</vt:lpstr>
      <vt:lpstr>Презентація PowerPoint</vt:lpstr>
      <vt:lpstr>Презентація PowerPoint</vt:lpstr>
      <vt:lpstr>Презентація PowerPoint</vt:lpstr>
      <vt:lpstr>Шляхи вирішення проблем між педагогом–наставником та інтерном</vt:lpstr>
      <vt:lpstr>Набуття компетентностей</vt:lpstr>
      <vt:lpstr>Загальні компетентності вчителя </vt:lpstr>
      <vt:lpstr>Професійні компетентності вчителя</vt:lpstr>
      <vt:lpstr>Опис трудових функцій та відповідних професійних компетентностей</vt:lpstr>
      <vt:lpstr>Кодифікація Профстандарту</vt:lpstr>
      <vt:lpstr>Презентація PowerPoint</vt:lpstr>
      <vt:lpstr>Презентація PowerPoint</vt:lpstr>
      <vt:lpstr>Презентація PowerPoint</vt:lpstr>
      <vt:lpstr>Науково-методична підтримка організації заходів педагогічної інтернатури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Стратегія розвитку закладу освіти</dc:title>
  <dc:creator>Користувач Windows</dc:creator>
  <cp:lastModifiedBy>ZavCR</cp:lastModifiedBy>
  <cp:revision>450</cp:revision>
  <cp:lastPrinted>2020-10-28T14:43:50Z</cp:lastPrinted>
  <dcterms:created xsi:type="dcterms:W3CDTF">2020-09-16T08:18:20Z</dcterms:created>
  <dcterms:modified xsi:type="dcterms:W3CDTF">2022-10-24T08:27:05Z</dcterms:modified>
</cp:coreProperties>
</file>