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4" r:id="rId5"/>
    <p:sldId id="275" r:id="rId6"/>
    <p:sldId id="258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9" r:id="rId18"/>
    <p:sldId id="271" r:id="rId19"/>
    <p:sldId id="272" r:id="rId20"/>
    <p:sldId id="270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CCCCFF"/>
    <a:srgbClr val="CCFFF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2B45C-FB39-4AC1-8EAE-4E5A02476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59F211-DAB6-4FD1-B8EA-14F618ECA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A6D06-51F7-4CA6-84BD-39A8AE17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BA727-47A3-4667-B5C6-94BA2642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3F95F-92D4-498D-A3D8-8DCF16F7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2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FB059-6210-4588-9A8B-A4EBBF97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C9E6AF-B224-4939-BD4D-39A657C45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4E65D-AFF5-4DB5-9E79-57DF3007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AC2C3-15DA-473F-9BC0-2C9DF6D6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8195D-3AC8-4EC8-B343-84052236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007995-42AF-4E8C-B9EE-0B4737354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9B6CFA-DDE9-47D9-8D75-8B999A82A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A0147-418D-40C6-98C9-58BB55CC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68986-B298-41C4-9E9D-D9259F1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9D502-0425-4D89-BF71-34D9973E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4B471-E7E1-4C4D-9117-10F2D2EF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B93CC-3591-4FF4-91A7-481C38D7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84E42-CD49-4B71-9C59-CD32540C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C80-30CA-4BD9-9F76-37321F13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74B70-D6B3-469B-BB88-FEFC85A6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64EF-52AA-4270-9F81-6FAC8C7E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2E0115-77C2-46BB-AF11-9C56AB10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DC3EC-0776-40DA-9387-FBD3072C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8D563-0194-4C08-9C84-415B13B4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AF1AF-CB89-4AD1-8A96-C058912F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8257C-CEC8-4424-B10A-32788329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AAF81-92DB-4010-AC84-684D75306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FE9DDC-B925-4184-B230-3AA95AFD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135CE-2B59-41C1-B059-EFFFE83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A6932-5FED-411C-A1F9-87DB0709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73E02-6414-4DE4-85AD-BADD9A2C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5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A88BE-5017-4698-8B43-4D387C8B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AEDFC-7C65-471F-9629-308A6A4E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E1EE9-B6A7-4DC0-A0E3-2440C9690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D1EC3E-2858-4069-B47C-2D3BE3B3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D52377-FFA6-4011-882C-FD441717B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62C871-2848-4D8F-9DC2-4669760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EF4163-8049-4D93-A3BF-8C74AFF2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882D13-B79C-4DD5-A0C8-7CD1AA5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03108-72B3-4A76-BE1B-C2E04970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2689B2-D784-491F-948F-B82F7B37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272DDD-F6A6-4052-BE42-2FA21B07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C10524-AC33-4AF2-8225-E8AF5A5D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EEB6AB-1B7C-487B-AEC6-B4FDCA81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83CAF5-2B16-4C1C-AAFB-C89D8965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942A88-2D7F-4924-BC75-9450703E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5CED1-974C-4EE5-BD68-91F8CF10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2C339-884C-4B36-A7AF-76174D773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8B55DA-01C2-4F52-906A-78A13ED60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2B21F1-39C2-43E8-9B54-B1BF2837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DE616-5934-4C03-8171-DE493115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26EF0-EF53-4578-ADFB-53E7EEC1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9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8495-463F-49B4-8730-FB5BBA29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6D0FEB-5C3C-4192-B5C5-2F6C74291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819D62-E0BA-4935-9754-F886D47BA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467114-6B82-44F9-A148-6B696897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8E736-CC41-453C-8B14-2DF27FA0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A1E759-32E8-416B-B407-2722D3B2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30630-286A-434F-9294-85DF51A6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A76940-59BE-4E1D-94E4-C3061841C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FEAD6-555B-4D27-8D33-30EC8CCB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AB37-7DCC-4EE8-8260-76925C66E5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DEBC7-7DE6-41D7-8BFB-B236283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EEC61-FD3B-4C1B-864A-C47EB07F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ms.e-school.net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osvita.ua/school/8642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school/86420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vso_rozklad_bo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imobi.org.ua/u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mobi.org.ua.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55D49-84FD-4F2D-9BD4-E999F579EADB}"/>
              </a:ext>
            </a:extLst>
          </p:cNvPr>
          <p:cNvSpPr txBox="1"/>
          <p:nvPr/>
        </p:nvSpPr>
        <p:spPr>
          <a:xfrm>
            <a:off x="747250" y="860743"/>
            <a:ext cx="10874477" cy="156966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потребами?</a:t>
            </a:r>
          </a:p>
        </p:txBody>
      </p:sp>
      <p:pic>
        <p:nvPicPr>
          <p:cNvPr id="1026" name="Picture 2" descr="Інклюзивне навчання дітей з ООП: організація освітнього процесу та його  компоненти">
            <a:extLst>
              <a:ext uri="{FF2B5EF4-FFF2-40B4-BE49-F238E27FC236}">
                <a16:creationId xmlns:a16="http://schemas.microsoft.com/office/drawing/2014/main" id="{3B92464B-23B8-46AD-A5A4-4983095E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08" y="2479689"/>
            <a:ext cx="8379542" cy="437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3CA8A-A734-40CC-AD0F-03329B34E2FC}"/>
              </a:ext>
            </a:extLst>
          </p:cNvPr>
          <p:cNvSpPr txBox="1"/>
          <p:nvPr/>
        </p:nvSpPr>
        <p:spPr>
          <a:xfrm>
            <a:off x="3156437" y="369277"/>
            <a:ext cx="8607859" cy="612475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Зарядка 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нового уроку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приділіть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підійдуть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Symbol" panose="05050102010706020507" pitchFamily="18" charset="2"/>
              <a:buChar char="·"/>
            </a:pP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 квадрату»: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малюючи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квадрат,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гранях робимо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паузи;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пауза –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пауза);</a:t>
            </a:r>
          </a:p>
          <a:p>
            <a:pPr algn="l">
              <a:buFont typeface="Symbol" panose="05050102010706020507" pitchFamily="18" charset="2"/>
              <a:buChar char="·"/>
            </a:pP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тягнемося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стоячи, як дерево, і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видихом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нахиляємося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вниз; стоячи,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плескаємо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праву руку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тупочемо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ногами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неспокою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роздратування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2" y="51288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9" y="385029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B880D-B031-44E3-8E43-13604209823E}"/>
              </a:ext>
            </a:extLst>
          </p:cNvPr>
          <p:cNvSpPr txBox="1"/>
          <p:nvPr/>
        </p:nvSpPr>
        <p:spPr>
          <a:xfrm>
            <a:off x="349044" y="838394"/>
            <a:ext cx="5884607" cy="483209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Дозвольте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страхи,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змушуйте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зараз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розпачу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безсилля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дратуватися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Запитайте на початку дня: «Як минув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спали?». </a:t>
            </a:r>
          </a:p>
        </p:txBody>
      </p:sp>
      <p:pic>
        <p:nvPicPr>
          <p:cNvPr id="4098" name="Picture 2" descr="Почему смайлики в рабочих письмах — это признак некомпетентности">
            <a:extLst>
              <a:ext uri="{FF2B5EF4-FFF2-40B4-BE49-F238E27FC236}">
                <a16:creationId xmlns:a16="http://schemas.microsoft.com/office/drawing/2014/main" id="{5BF3C5A8-AB3F-4FF1-94E0-750B8BDE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4" y="1277117"/>
            <a:ext cx="5540143" cy="39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B79D58-96B9-4D0E-A8EF-BCBCEC4FD729}"/>
              </a:ext>
            </a:extLst>
          </p:cNvPr>
          <p:cNvSpPr txBox="1"/>
          <p:nvPr/>
        </p:nvSpPr>
        <p:spPr>
          <a:xfrm>
            <a:off x="609599" y="645141"/>
            <a:ext cx="11100619" cy="2677656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короткими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 те,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сирена, й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пояснить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122" name="Picture 2" descr="Як навчати дітей з ООП внаслідок війни">
            <a:extLst>
              <a:ext uri="{FF2B5EF4-FFF2-40B4-BE49-F238E27FC236}">
                <a16:creationId xmlns:a16="http://schemas.microsoft.com/office/drawing/2014/main" id="{ACC90FDA-758A-48A9-B20B-FD2DCFFA2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404"/>
          <a:stretch/>
        </p:blipFill>
        <p:spPr bwMode="auto">
          <a:xfrm>
            <a:off x="2723536" y="3429000"/>
            <a:ext cx="6971070" cy="325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6A78B47-004C-4547-8A3E-4CE87E32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93" y="138427"/>
            <a:ext cx="9294556" cy="658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11939-5699-408A-AD7A-793AA3CA9871}"/>
              </a:ext>
            </a:extLst>
          </p:cNvPr>
          <p:cNvSpPr txBox="1"/>
          <p:nvPr/>
        </p:nvSpPr>
        <p:spPr>
          <a:xfrm>
            <a:off x="516194" y="354179"/>
            <a:ext cx="11159612" cy="273921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почасти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проговорювати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 </a:t>
            </a:r>
            <a:r>
              <a:rPr lang="ru-RU" sz="2800" b="0" i="0" u="none" strike="noStrike" baseline="0" dirty="0">
                <a:solidFill>
                  <a:srgbClr val="8C828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800" b="0" i="0" u="none" strike="noStrike" baseline="0" dirty="0" err="1">
                <a:solidFill>
                  <a:srgbClr val="8C828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Всеукраїнська</a:t>
            </a:r>
            <a:r>
              <a:rPr lang="ru-RU" sz="2800" b="0" i="0" u="none" strike="noStrike" baseline="0" dirty="0">
                <a:solidFill>
                  <a:srgbClr val="8C828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школа онлайн»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змішаного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дистанційного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5-11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класів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1E7C8-C150-4081-A8C4-8F9001365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1" r="9194" b="5165"/>
          <a:stretch/>
        </p:blipFill>
        <p:spPr>
          <a:xfrm>
            <a:off x="516193" y="3168033"/>
            <a:ext cx="5579807" cy="357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3487EB-DC16-481B-936A-9DA596CC7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69" t="11183" r="8790" b="5165"/>
          <a:stretch/>
        </p:blipFill>
        <p:spPr>
          <a:xfrm>
            <a:off x="6253316" y="3193340"/>
            <a:ext cx="5422489" cy="352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1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90B094-6AB4-4852-9621-7E796189B0C8}"/>
              </a:ext>
            </a:extLst>
          </p:cNvPr>
          <p:cNvSpPr txBox="1"/>
          <p:nvPr/>
        </p:nvSpPr>
        <p:spPr>
          <a:xfrm>
            <a:off x="452283" y="459176"/>
            <a:ext cx="11493910" cy="2677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платформою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педагогам. Вони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легкого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переклад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Платформа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підгрупи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Посібник «Індивідуальне оцінювання навчальних досягнень учнів з особливими  освітніми потребами в інклюзивному класі» – Центр Знаний">
            <a:extLst>
              <a:ext uri="{FF2B5EF4-FFF2-40B4-BE49-F238E27FC236}">
                <a16:creationId xmlns:a16="http://schemas.microsoft.com/office/drawing/2014/main" id="{AF2B4734-8E29-4FE0-BA51-E5FE2C5B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38" y="3136832"/>
            <a:ext cx="6005147" cy="355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62B10-FA02-405F-AD8C-3A42D12A8996}"/>
              </a:ext>
            </a:extLst>
          </p:cNvPr>
          <p:cNvSpPr txBox="1"/>
          <p:nvPr/>
        </p:nvSpPr>
        <p:spPr>
          <a:xfrm>
            <a:off x="465992" y="457199"/>
            <a:ext cx="6743700" cy="353943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травні 2022 року представники Українського інституту розвитку освіти презентували 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Путівник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по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Всеукраїнській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школі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онлайн». </a:t>
            </a:r>
            <a:endParaRPr lang="ru-RU" sz="2800" b="0" i="0" u="none" strike="noStrike" baseline="0" dirty="0" smtClean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0" i="0" u="none" strike="noStrike" baseline="0" dirty="0" smtClean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u="none" strike="noStrike" baseline="0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Він</a:t>
            </a:r>
            <a:r>
              <a:rPr lang="ru-RU" sz="2800" b="0" i="0" u="none" strike="noStrike" baseline="0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допоможе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школярам, педагогам та батькам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опанувати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ресурс та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використовувати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його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можливості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</a:t>
            </a:r>
            <a:r>
              <a:rPr lang="uk-UA" sz="2800" b="0" i="0" u="none" strike="noStrike" baseline="0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82" y="457200"/>
            <a:ext cx="3633787" cy="274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4281854"/>
            <a:ext cx="3780694" cy="21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66ED0-0FA2-4B52-BC6B-E9E1F07CB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" t="10466" r="807" b="5806"/>
          <a:stretch/>
        </p:blipFill>
        <p:spPr>
          <a:xfrm>
            <a:off x="439615" y="1657357"/>
            <a:ext cx="4950070" cy="400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013938" y="518746"/>
            <a:ext cx="5521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У 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пригоді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може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стати 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також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створений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волонтерами сайту 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Освіта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</a:t>
            </a:r>
            <a:r>
              <a:rPr lang="en-US" sz="280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 </a:t>
            </a:r>
            <a:r>
              <a:rPr lang="en-US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Telegram-</a:t>
            </a:r>
            <a:r>
              <a:rPr lang="ru-RU" sz="28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бот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</a:t>
            </a: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кожного уроку на платформі існує транскрипт усного мовлення вчителя з синхронним підсвіченням кожної репліки. Ним можуть скористатися учні та учениці з порушеннями слуху. А школярі з порушенням зору зможуть слухати аудіодискрипції – детальні описи предметів та процесів на відео. </a:t>
            </a:r>
          </a:p>
        </p:txBody>
      </p:sp>
    </p:spTree>
    <p:extLst>
      <p:ext uri="{BB962C8B-B14F-4D97-AF65-F5344CB8AC3E}">
        <p14:creationId xmlns:p14="http://schemas.microsoft.com/office/powerpoint/2010/main" val="7810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4" y="694592"/>
            <a:ext cx="7016261" cy="615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GB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GB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en-GB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з'явився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українськомовний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«Digital Inclusion»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піктограмами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альтернативній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додатковій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аутизмом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аутистичного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знадобитися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дозволять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учителеві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комунікувати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Картки можуть бути кольоровими для дітей, які ще вчаться читати, або тактильними для дітей з порушеннями зору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i="1" dirty="0" smtClean="0"/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5" y="1239715"/>
            <a:ext cx="334986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4" y="369277"/>
            <a:ext cx="6629398" cy="6383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9016" y="369275"/>
            <a:ext cx="4994030" cy="573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i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i="1" dirty="0" smtClean="0"/>
              <a:t>Завдяки </a:t>
            </a:r>
            <a:r>
              <a:rPr lang="uk-UA" sz="2400" i="1" dirty="0"/>
              <a:t>сучасним технологіям, зокрема мобільному додатку </a:t>
            </a:r>
            <a:r>
              <a:rPr lang="en-GB" sz="2400" i="1" dirty="0"/>
              <a:t>Digital Inclusion, </a:t>
            </a:r>
            <a:r>
              <a:rPr lang="uk-UA" sz="2400" i="1" dirty="0"/>
              <a:t>ми зможемо розкрити таланти, змінити долю, створити нове майбутнє для дітей з особливими освітніми </a:t>
            </a:r>
            <a:r>
              <a:rPr lang="uk-UA" sz="2400" i="1" dirty="0" smtClean="0"/>
              <a:t>потребами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Мобільний додаток під назвою</a:t>
            </a:r>
            <a:r>
              <a:rPr lang="ru-RU" sz="2400" b="1" dirty="0"/>
              <a:t> Digital Inclusion </a:t>
            </a:r>
            <a:r>
              <a:rPr lang="ru-RU" sz="2400" dirty="0"/>
              <a:t>можна завантажити на телефони та планшети (на всіх операційних системах). Також створено вебверсію</a:t>
            </a:r>
            <a:r>
              <a:rPr lang="ru-RU" sz="2400" dirty="0">
                <a:hlinkClick r:id="rId3"/>
              </a:rPr>
              <a:t> </a:t>
            </a:r>
            <a:r>
              <a:rPr lang="ru-RU" sz="2400" b="1" dirty="0">
                <a:hlinkClick r:id="rId3"/>
              </a:rPr>
              <a:t>www.dimobi.org.ua.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8A223-469F-4EF4-A7F7-0E5087A9F11F}"/>
              </a:ext>
            </a:extLst>
          </p:cNvPr>
          <p:cNvSpPr txBox="1"/>
          <p:nvPr/>
        </p:nvSpPr>
        <p:spPr>
          <a:xfrm>
            <a:off x="299884" y="226251"/>
            <a:ext cx="11710408" cy="415498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indent="452438" algn="l"/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повітряної тривоги чи вибухів, незнайомий простір, нові обставини викликають страх і тривогу в усіх дітей, у тому числі в дітей з особливими освітніми потребами</a:t>
            </a:r>
            <a:r>
              <a:rPr lang="ru-RU" sz="2400" b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indent="452438" algn="l"/>
            <a:endParaRPr lang="ru-RU" sz="2400" b="1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l"/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війни діти втрачають своє базове відчуття безпеки, а це, </a:t>
            </a:r>
            <a:r>
              <a:rPr lang="uk-UA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чергу, 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 впливає на їхній настрій, емоційний стан, здатність навчатися та взаємодіяти з іншими.  </a:t>
            </a:r>
          </a:p>
          <a:p>
            <a:pPr indent="452438" algn="l"/>
            <a:r>
              <a:rPr lang="uk-UA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має бути освітній процес для таких дітей у воєнний час, чому важливо відновити звичні рутини та на що звернути увагу педагогам?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l"/>
            <a:endParaRPr lang="ru-RU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ограма “Дитина не сама”: понад 1 000 українців пройшли навчання та готові  прийняти у свою сім'ю дитину під час війни - Київська обласна військова  адміністрація">
            <a:extLst>
              <a:ext uri="{FF2B5EF4-FFF2-40B4-BE49-F238E27FC236}">
                <a16:creationId xmlns:a16="http://schemas.microsoft.com/office/drawing/2014/main" id="{3595C2A1-0D6C-437B-A76D-B021A468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4941277"/>
            <a:ext cx="3299043" cy="1838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64" y="5275905"/>
            <a:ext cx="35528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215778"/>
            <a:ext cx="6846277" cy="6505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78"/>
            <a:ext cx="5345723" cy="65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62" y="351692"/>
            <a:ext cx="8343900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3" y="70338"/>
            <a:ext cx="8335107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" y="448408"/>
            <a:ext cx="8581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Якою має бути структура онлайн-уроку в умовах воєнного стану? Що допоможе підтримати ефективність навчання</a:t>
            </a:r>
            <a:r>
              <a:rPr lang="uk-UA" sz="2400" b="1" dirty="0" smtClean="0"/>
              <a:t>?</a:t>
            </a:r>
          </a:p>
          <a:p>
            <a:endParaRPr lang="uk-UA" b="1" dirty="0"/>
          </a:p>
          <a:p>
            <a:r>
              <a:rPr lang="uk-UA" b="1" dirty="0"/>
              <a:t>Початок заняття</a:t>
            </a:r>
          </a:p>
          <a:p>
            <a:pPr algn="just"/>
            <a:r>
              <a:rPr lang="uk-UA" dirty="0"/>
              <a:t>Починати урок у нових реаліях варто не з повторення вивченого, а з дружнього спілкування та підтримки. Усім своїм виглядом педагог повинен випромінювати спокій, впевненість, добродушність та готовність вислухати й розрадити. Насамперед скажіть учням, які ви раді бачити їх живими та здоровими, наголосіть, що пишаєтеся їхньою стійкістю й умінням справлятися з труднощами. Добре було б для кожної дитини підібрати особливі слова похвали, які підкреслювали б її найкращі риси, а наприкінці – додати, що всі ваші учні для вас супергерої. </a:t>
            </a:r>
          </a:p>
          <a:p>
            <a:r>
              <a:rPr lang="uk-UA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6776" y="3807068"/>
            <a:ext cx="8651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Другий блок уроку</a:t>
            </a:r>
          </a:p>
          <a:p>
            <a:pPr algn="just"/>
            <a:r>
              <a:rPr lang="uk-UA" dirty="0"/>
              <a:t>Присвятіть 4-5 хв психологічним практикам для активізації парасимпатичної нервової системи. В основному ці вправи спрямовані на стабілізацію дихання й усунення відчуття тривоги. Наприклад, запропонуйте дітям: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читати скоромовки на видиху;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проказати «б-р-р-р», зображуючи різноманітні гримаси;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дмухати на великий палець, ніби на свічку, роблячи короткий вдих і тривалий видих;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відчути своє тіло у просторі, опору під ногами й описати свої зорові, нюхові, смакові, тактильні відчуття тощо. </a:t>
            </a:r>
          </a:p>
          <a:p>
            <a:pPr algn="just"/>
            <a:r>
              <a:rPr lang="uk-UA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4303959"/>
            <a:ext cx="2374392" cy="186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85" y="1167813"/>
            <a:ext cx="21240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146" y="298938"/>
            <a:ext cx="79042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Третій блок – навчальний матеріал</a:t>
            </a:r>
          </a:p>
          <a:p>
            <a:pPr algn="just"/>
            <a:r>
              <a:rPr lang="uk-UA" dirty="0"/>
              <a:t>У будь-якій темі опирайтеся на основи, які діти мали надійно засвоїти раніше. Починайте з найпростішого, аби створити в учнів відчуття легкості й розуміння. Ось найголовніші поради: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організуйте повторення у вигляді цікавої дискусії або вікторини;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пояснюйте матеріал чітко та лаконічно, використовуйте інфографіку та відеофрагменти. Можна відразу дати короткий тест на перевірку засвоєння інформації;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пропонуйте навчальні завдання у форматі ігор та спільних проєктів. В середньому це 2-3 завдання різного типу;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/>
              <a:t>підсумуйте, запитавши у кожного, що було цікавого та що запам’яталося з уроку.</a:t>
            </a:r>
          </a:p>
          <a:p>
            <a:r>
              <a:rPr lang="uk-UA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0123" y="3727938"/>
            <a:ext cx="5644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Четвертий блок – домашнє завдання</a:t>
            </a:r>
          </a:p>
          <a:p>
            <a:pPr algn="just"/>
            <a:r>
              <a:rPr lang="uk-UA" dirty="0"/>
              <a:t>Не перевантажуйте дітей надто складними чи об’ємними завданнями. Обов’язково застосовуйте індивідуальний підхід у доборі завдань. На загал підберіть 1-2 вправи з можливістю наочно демонструвати результат: написати есе, намалювати та описати свій малюнок, скласти таблицю тощо. </a:t>
            </a:r>
          </a:p>
          <a:p>
            <a:pPr algn="just"/>
            <a:r>
              <a:rPr lang="uk-UA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" y="3795060"/>
            <a:ext cx="4352191" cy="2596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82" y="720969"/>
            <a:ext cx="2899263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E40344-7CA4-4AFC-8CFA-91E1F98BFA89}"/>
              </a:ext>
            </a:extLst>
          </p:cNvPr>
          <p:cNvSpPr txBox="1"/>
          <p:nvPr/>
        </p:nvSpPr>
        <p:spPr>
          <a:xfrm>
            <a:off x="703386" y="457201"/>
            <a:ext cx="10876084" cy="273921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</a:t>
            </a:r>
            <a:endParaRPr lang="ru-RU" sz="3200" b="1" i="0" u="none" strike="noStrike" baseline="0" dirty="0">
              <a:solidFill>
                <a:srgbClr val="F06E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Максимчук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l"/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7" y="3543300"/>
            <a:ext cx="7658100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D8F7D7-0532-456E-AC94-E5A0BE2C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51" y="58366"/>
            <a:ext cx="9520698" cy="674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72BB4A-229A-44A2-9308-86EEB30D6C7B}"/>
              </a:ext>
            </a:extLst>
          </p:cNvPr>
          <p:cNvSpPr txBox="1"/>
          <p:nvPr/>
        </p:nvSpPr>
        <p:spPr>
          <a:xfrm>
            <a:off x="207724" y="181957"/>
            <a:ext cx="6271734" cy="649408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ритуали</a:t>
            </a:r>
            <a:endParaRPr lang="ru-RU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відновіть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учителем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руханка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уроками,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довоєнного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будь-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учневі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опору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Як організувати інклюзивне навчання на час війни? - LexInform: Правові та  юридичні новини, юридична практика, коментарі">
            <a:extLst>
              <a:ext uri="{FF2B5EF4-FFF2-40B4-BE49-F238E27FC236}">
                <a16:creationId xmlns:a16="http://schemas.microsoft.com/office/drawing/2014/main" id="{2063D0C0-1829-4723-B915-F7789F5F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48" y="1583723"/>
            <a:ext cx="5378228" cy="3479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850A0-13D9-4FEF-812C-458E33A78702}"/>
              </a:ext>
            </a:extLst>
          </p:cNvPr>
          <p:cNvSpPr txBox="1"/>
          <p:nvPr/>
        </p:nvSpPr>
        <p:spPr>
          <a:xfrm>
            <a:off x="5456903" y="469515"/>
            <a:ext cx="6435212" cy="61247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ритуали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ритуалом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дня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 </a:t>
            </a: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зарядку», коли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запах, смак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Або ж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предмету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звуку,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зараз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544024"/>
            <a:ext cx="3604845" cy="253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3868616"/>
            <a:ext cx="3604845" cy="24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1250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Полина</dc:creator>
  <cp:lastModifiedBy>Andriy Bohdanets</cp:lastModifiedBy>
  <cp:revision>40</cp:revision>
  <dcterms:created xsi:type="dcterms:W3CDTF">2022-12-26T17:31:35Z</dcterms:created>
  <dcterms:modified xsi:type="dcterms:W3CDTF">2023-05-15T09:01:34Z</dcterms:modified>
</cp:coreProperties>
</file>