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304" r:id="rId3"/>
    <p:sldId id="305" r:id="rId4"/>
    <p:sldId id="306" r:id="rId5"/>
    <p:sldId id="308" r:id="rId6"/>
    <p:sldId id="309" r:id="rId7"/>
    <p:sldId id="311" r:id="rId8"/>
    <p:sldId id="313" r:id="rId9"/>
    <p:sldId id="312" r:id="rId10"/>
    <p:sldId id="318" r:id="rId11"/>
    <p:sldId id="31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73" d="100"/>
          <a:sy n="73" d="100"/>
        </p:scale>
        <p:origin x="-1026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6EE1A-D7C8-4DD1-95A2-0CB277100B44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FF88B-9FD9-40C4-8953-51B870106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94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17C0D1-9E2E-4A65-B446-4BED9FB414F7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FECECA-6E3A-40A4-BC01-3A67F84C361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116" y="5877272"/>
            <a:ext cx="5010739" cy="710444"/>
          </a:xfrm>
        </p:spPr>
        <p:txBody>
          <a:bodyPr>
            <a:noAutofit/>
          </a:bodyPr>
          <a:lstStyle/>
          <a:p>
            <a:pPr algn="ctr"/>
            <a:r>
              <a:rPr lang="uk-UA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Карпилівський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 дошкільної освіти комбінованого типу «Барвінок» </a:t>
            </a:r>
            <a:r>
              <a:rPr lang="uk-UA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Рокитнівської</a:t>
            </a: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селищної ради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755576" y="-459432"/>
            <a:ext cx="8014998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3600" dirty="0" err="1" smtClean="0">
                <a:solidFill>
                  <a:srgbClr val="000000"/>
                </a:solidFill>
                <a:latin typeface="Times new roman"/>
              </a:rPr>
              <a:t>Сім’я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, як 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партнер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</a:rPr>
              <a:t>педагогів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</a:rPr>
              <a:t>формуванні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</a:rPr>
              <a:t>ціннісних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</a:rPr>
              <a:t>орієнтацій</a:t>
            </a:r>
            <a:r>
              <a:rPr lang="ru-RU" sz="36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/>
              </a:rPr>
              <a:t>дитини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08712" cy="39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397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Щеплення від байдужості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Щоб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сформувати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дитини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здатність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робити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добро й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перетворити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потребу і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цінність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потрібні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неабиякі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вольові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зусилля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з боку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батьків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Адже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саме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воля й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душевне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напруження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допомагають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боротися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проти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зла, яке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народжується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бездіяльності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пасивності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й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невтручання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у те, «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мене не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стосується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». Не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варто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забувати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дитяче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серце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байдужіє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дуже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швидко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Для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цього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достатньо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кілька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разів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знехтувати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благородні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пориви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дитячої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душі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Утім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відгукується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серце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дитини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на добро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теж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швидко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У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відповідь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воно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здатне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активно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випромінювати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позитивні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емоції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Підтримуючи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вогник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дитячого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серця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дорослі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незабаром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відчують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як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дитина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стане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чутливою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і до добра, і до зла. 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гуманні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взаємини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між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членами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родини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допоможуть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закріпити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цю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ціннісну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орієнтацію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lvl="0" indent="0">
              <a:buClr>
                <a:srgbClr val="F0A22E"/>
              </a:buClr>
              <a:buNone/>
            </a:pPr>
            <a:endParaRPr lang="ru-RU" sz="800" dirty="0">
              <a:solidFill>
                <a:srgbClr val="4E3B3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06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Правильний стиль поведінки дорослого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Clr>
                <a:srgbClr val="F0A22E"/>
              </a:buClr>
              <a:buNone/>
            </a:pPr>
            <a:r>
              <a:rPr lang="ru-RU" sz="2800" dirty="0" err="1">
                <a:solidFill>
                  <a:srgbClr val="4E3B30"/>
                </a:solidFill>
              </a:rPr>
              <a:t>Навчити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дитину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розпізнавати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емоційний</a:t>
            </a:r>
            <a:r>
              <a:rPr lang="ru-RU" sz="2800" dirty="0">
                <a:solidFill>
                  <a:srgbClr val="4E3B30"/>
                </a:solidFill>
              </a:rPr>
              <a:t> стан і </a:t>
            </a:r>
            <a:r>
              <a:rPr lang="ru-RU" sz="2800" dirty="0" err="1">
                <a:solidFill>
                  <a:srgbClr val="4E3B30"/>
                </a:solidFill>
              </a:rPr>
              <a:t>керувати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можна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лише</a:t>
            </a:r>
            <a:r>
              <a:rPr lang="ru-RU" sz="2800" dirty="0">
                <a:solidFill>
                  <a:srgbClr val="4E3B30"/>
                </a:solidFill>
              </a:rPr>
              <a:t> за </a:t>
            </a:r>
            <a:r>
              <a:rPr lang="ru-RU" sz="2800" dirty="0" err="1">
                <a:solidFill>
                  <a:srgbClr val="4E3B30"/>
                </a:solidFill>
              </a:rPr>
              <a:t>умови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терплячого</a:t>
            </a:r>
            <a:r>
              <a:rPr lang="ru-RU" sz="2800" dirty="0">
                <a:solidFill>
                  <a:srgbClr val="4E3B30"/>
                </a:solidFill>
              </a:rPr>
              <a:t>, систематичного й </a:t>
            </a:r>
            <a:r>
              <a:rPr lang="ru-RU" sz="2800" dirty="0" err="1">
                <a:solidFill>
                  <a:srgbClr val="4E3B30"/>
                </a:solidFill>
              </a:rPr>
              <a:t>тривалого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повторення</a:t>
            </a:r>
            <a:r>
              <a:rPr lang="ru-RU" sz="2800" dirty="0">
                <a:solidFill>
                  <a:srgbClr val="4E3B30"/>
                </a:solidFill>
              </a:rPr>
              <a:t>. </a:t>
            </a:r>
            <a:r>
              <a:rPr lang="ru-RU" sz="2800" dirty="0" err="1">
                <a:solidFill>
                  <a:srgbClr val="4E3B30"/>
                </a:solidFill>
              </a:rPr>
              <a:t>Дорослі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мають</a:t>
            </a:r>
            <a:r>
              <a:rPr lang="ru-RU" sz="2800" dirty="0">
                <a:solidFill>
                  <a:srgbClr val="4E3B30"/>
                </a:solidFill>
              </a:rPr>
              <a:t> бути </a:t>
            </a:r>
            <a:r>
              <a:rPr lang="ru-RU" sz="2800" dirty="0" err="1">
                <a:solidFill>
                  <a:srgbClr val="4E3B30"/>
                </a:solidFill>
              </a:rPr>
              <a:t>готовими</a:t>
            </a:r>
            <a:r>
              <a:rPr lang="ru-RU" sz="2800" dirty="0">
                <a:solidFill>
                  <a:srgbClr val="4E3B30"/>
                </a:solidFill>
              </a:rPr>
              <a:t> до того, </a:t>
            </a:r>
            <a:r>
              <a:rPr lang="ru-RU" sz="2800" dirty="0" err="1">
                <a:solidFill>
                  <a:srgbClr val="4E3B30"/>
                </a:solidFill>
              </a:rPr>
              <a:t>що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дитина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тривалий</a:t>
            </a:r>
            <a:r>
              <a:rPr lang="ru-RU" sz="2800" dirty="0">
                <a:solidFill>
                  <a:srgbClr val="4E3B30"/>
                </a:solidFill>
              </a:rPr>
              <a:t> час </a:t>
            </a:r>
            <a:r>
              <a:rPr lang="ru-RU" sz="2800" dirty="0" err="1">
                <a:solidFill>
                  <a:srgbClr val="4E3B30"/>
                </a:solidFill>
              </a:rPr>
              <a:t>залишатиметься</a:t>
            </a:r>
            <a:r>
              <a:rPr lang="ru-RU" sz="2800" dirty="0">
                <a:solidFill>
                  <a:srgbClr val="4E3B30"/>
                </a:solidFill>
              </a:rPr>
              <a:t> «глухою» до </a:t>
            </a:r>
            <a:r>
              <a:rPr lang="ru-RU" sz="2800" dirty="0" err="1">
                <a:solidFill>
                  <a:srgbClr val="4E3B30"/>
                </a:solidFill>
              </a:rPr>
              <a:t>їхніх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порад</a:t>
            </a:r>
            <a:r>
              <a:rPr lang="ru-RU" sz="2800" dirty="0">
                <a:solidFill>
                  <a:srgbClr val="4E3B30"/>
                </a:solidFill>
              </a:rPr>
              <a:t> і </a:t>
            </a:r>
            <a:r>
              <a:rPr lang="ru-RU" sz="2800" dirty="0" err="1">
                <a:solidFill>
                  <a:srgbClr val="4E3B30"/>
                </a:solidFill>
              </a:rPr>
              <a:t>пояснень</a:t>
            </a:r>
            <a:r>
              <a:rPr lang="ru-RU" sz="2800" dirty="0">
                <a:solidFill>
                  <a:srgbClr val="4E3B30"/>
                </a:solidFill>
              </a:rPr>
              <a:t>. Тут </a:t>
            </a:r>
            <a:r>
              <a:rPr lang="ru-RU" sz="2800" dirty="0" err="1">
                <a:solidFill>
                  <a:srgbClr val="4E3B30"/>
                </a:solidFill>
              </a:rPr>
              <a:t>варто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згадати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прислів’я</a:t>
            </a:r>
            <a:r>
              <a:rPr lang="ru-RU" sz="2800" dirty="0">
                <a:solidFill>
                  <a:srgbClr val="4E3B30"/>
                </a:solidFill>
              </a:rPr>
              <a:t>: «</a:t>
            </a:r>
            <a:r>
              <a:rPr lang="ru-RU" sz="2800" dirty="0" err="1">
                <a:solidFill>
                  <a:srgbClr val="4E3B30"/>
                </a:solidFill>
              </a:rPr>
              <a:t>Крапля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камінь</a:t>
            </a:r>
            <a:r>
              <a:rPr lang="ru-RU" sz="2800" dirty="0">
                <a:solidFill>
                  <a:srgbClr val="4E3B30"/>
                </a:solidFill>
              </a:rPr>
              <a:t> точить». Не </a:t>
            </a:r>
            <a:r>
              <a:rPr lang="ru-RU" sz="2800" dirty="0" err="1">
                <a:solidFill>
                  <a:srgbClr val="4E3B30"/>
                </a:solidFill>
              </a:rPr>
              <a:t>слід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показувати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дитині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свого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роздратування</a:t>
            </a:r>
            <a:r>
              <a:rPr lang="ru-RU" sz="2800" dirty="0">
                <a:solidFill>
                  <a:srgbClr val="4E3B30"/>
                </a:solidFill>
              </a:rPr>
              <a:t>, </a:t>
            </a:r>
            <a:r>
              <a:rPr lang="ru-RU" sz="2800" dirty="0" err="1">
                <a:solidFill>
                  <a:srgbClr val="4E3B30"/>
                </a:solidFill>
              </a:rPr>
              <a:t>ліпше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терпляче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прохати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висловити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своє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незадоволення</a:t>
            </a:r>
            <a:r>
              <a:rPr lang="ru-RU" sz="2800" dirty="0">
                <a:solidFill>
                  <a:srgbClr val="4E3B30"/>
                </a:solidFill>
              </a:rPr>
              <a:t>, </a:t>
            </a:r>
            <a:r>
              <a:rPr lang="ru-RU" sz="2800" dirty="0" err="1">
                <a:solidFill>
                  <a:srgbClr val="4E3B30"/>
                </a:solidFill>
              </a:rPr>
              <a:t>вимоги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тощо</a:t>
            </a:r>
            <a:r>
              <a:rPr lang="ru-RU" sz="2800" dirty="0">
                <a:solidFill>
                  <a:srgbClr val="4E3B30"/>
                </a:solidFill>
              </a:rPr>
              <a:t>, </a:t>
            </a:r>
            <a:r>
              <a:rPr lang="ru-RU" sz="2800" dirty="0" err="1">
                <a:solidFill>
                  <a:srgbClr val="4E3B30"/>
                </a:solidFill>
              </a:rPr>
              <a:t>доброзичливо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витлумачувати</a:t>
            </a:r>
            <a:r>
              <a:rPr lang="ru-RU" sz="2800" dirty="0">
                <a:solidFill>
                  <a:srgbClr val="4E3B30"/>
                </a:solidFill>
              </a:rPr>
              <a:t> свою </a:t>
            </a:r>
            <a:r>
              <a:rPr lang="ru-RU" sz="2800" dirty="0" err="1">
                <a:solidFill>
                  <a:srgbClr val="4E3B30"/>
                </a:solidFill>
              </a:rPr>
              <a:t>поведінку</a:t>
            </a:r>
            <a:r>
              <a:rPr lang="ru-RU" sz="2800" dirty="0">
                <a:solidFill>
                  <a:srgbClr val="4E3B30"/>
                </a:solidFill>
              </a:rPr>
              <a:t>, </a:t>
            </a:r>
            <a:r>
              <a:rPr lang="ru-RU" sz="2800" dirty="0" err="1">
                <a:solidFill>
                  <a:srgbClr val="4E3B30"/>
                </a:solidFill>
              </a:rPr>
              <a:t>вірити</a:t>
            </a:r>
            <a:r>
              <a:rPr lang="ru-RU" sz="2800" dirty="0">
                <a:solidFill>
                  <a:srgbClr val="4E3B30"/>
                </a:solidFill>
              </a:rPr>
              <a:t> у </a:t>
            </a:r>
            <a:r>
              <a:rPr lang="ru-RU" sz="2800" dirty="0" err="1">
                <a:solidFill>
                  <a:srgbClr val="4E3B30"/>
                </a:solidFill>
              </a:rPr>
              <a:t>правильність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своїх</a:t>
            </a:r>
            <a:r>
              <a:rPr lang="ru-RU" sz="2800" dirty="0">
                <a:solidFill>
                  <a:srgbClr val="4E3B30"/>
                </a:solidFill>
              </a:rPr>
              <a:t> </a:t>
            </a:r>
            <a:r>
              <a:rPr lang="ru-RU" sz="2800" dirty="0" err="1">
                <a:solidFill>
                  <a:srgbClr val="4E3B30"/>
                </a:solidFill>
              </a:rPr>
              <a:t>намагань</a:t>
            </a:r>
            <a:r>
              <a:rPr lang="ru-RU" sz="2800" dirty="0">
                <a:solidFill>
                  <a:srgbClr val="4E3B30"/>
                </a:solidFill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1774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12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4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748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566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36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361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68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32305" cy="534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10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064896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50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836</TotalTime>
  <Words>234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Валка</vt:lpstr>
      <vt:lpstr>Карпилівський заклад дошкільної освіти комбінованого типу «Барвінок» Рокитнівської селищної 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Щеплення від байдужості</vt:lpstr>
      <vt:lpstr>Правильний стиль поведінки дорослого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NS</cp:lastModifiedBy>
  <cp:revision>71</cp:revision>
  <dcterms:created xsi:type="dcterms:W3CDTF">2023-05-07T14:41:39Z</dcterms:created>
  <dcterms:modified xsi:type="dcterms:W3CDTF">2023-05-22T13:21:27Z</dcterms:modified>
</cp:coreProperties>
</file>