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 snapToGrid="0">
      <p:cViewPr varScale="1">
        <p:scale>
          <a:sx n="80" d="100"/>
          <a:sy n="80" d="100"/>
        </p:scale>
        <p:origin x="-6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80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4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7784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012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462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47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296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28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40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23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64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33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61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80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31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BBF77-1731-4F40-8B98-87071CD553F0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10FFC9-34F4-40A8-98E0-E182BB8BF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5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aashamired.wordpress.com/games/" TargetMode="External"/><Relationship Id="rId7" Type="http://schemas.openxmlformats.org/officeDocument/2006/relationships/hyperlink" Target="https://www.englishwsheets.com/" TargetMode="External"/><Relationship Id="rId2" Type="http://schemas.openxmlformats.org/officeDocument/2006/relationships/hyperlink" Target="https://www.twinkl.com/resources/esl-resources/browse-by-topic-esl-efl-resources/special-educational-needs-activities-interactive-games-esl-resourc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quizlet.com/uk" TargetMode="External"/><Relationship Id="rId5" Type="http://schemas.openxmlformats.org/officeDocument/2006/relationships/hyperlink" Target="https://wordwall.net/" TargetMode="External"/><Relationship Id="rId4" Type="http://schemas.openxmlformats.org/officeDocument/2006/relationships/hyperlink" Target="https://www.liveworksheets.com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40177" y="1245215"/>
            <a:ext cx="1046363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Ефективні методи та форми </a:t>
            </a:r>
          </a:p>
          <a:p>
            <a:pPr algn="ctr"/>
            <a:r>
              <a:rPr lang="uk-UA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Роботи для учнів з ООП</a:t>
            </a:r>
            <a:endParaRPr lang="ru-RU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982" y="3264692"/>
            <a:ext cx="5093403" cy="302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50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Guess </a:t>
            </a:r>
            <a:r>
              <a:rPr lang="en-US" b="1" dirty="0"/>
              <a:t>the Emotion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Мета: </a:t>
            </a:r>
            <a:r>
              <a:rPr lang="ru-RU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покращити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навички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вивчення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мови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т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іла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та виразу 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обличчя,повторити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емоції людини.</a:t>
            </a:r>
          </a:p>
          <a:p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Обладнання: 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флешкартки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  з назвами емоцій </a:t>
            </a:r>
          </a:p>
          <a:p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Хід гри: учень виходить до 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дошки,витягує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одну з карток та демонструє 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емоцію,що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написана на </a:t>
            </a:r>
            <a:r>
              <a:rPr lang="uk-UA" sz="28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картці.Інші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учні називають цю емоцію.</a:t>
            </a:r>
          </a:p>
          <a:p>
            <a:endParaRPr lang="ru-RU" sz="28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9188" y="0"/>
            <a:ext cx="2137191" cy="213719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815" y="4717260"/>
            <a:ext cx="2872154" cy="181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79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r>
              <a:rPr lang="ru-RU" dirty="0" err="1" smtClean="0"/>
              <a:t>Корисн</a:t>
            </a:r>
            <a:r>
              <a:rPr lang="uk-UA" dirty="0" smtClean="0"/>
              <a:t>і сайти для використання: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www.twinkl.com/resources/esl-resources/browse-by-topic-esl-efl-resources/special-educational-needs-activities-interactive-games-esl-resources</a:t>
            </a:r>
            <a:endParaRPr lang="uk-UA" dirty="0" smtClean="0"/>
          </a:p>
          <a:p>
            <a:r>
              <a:rPr lang="en-US" dirty="0">
                <a:hlinkClick r:id="rId3"/>
              </a:rPr>
              <a:t>https://haashamired.wordpress.com/games</a:t>
            </a:r>
            <a:r>
              <a:rPr lang="en-US" dirty="0" smtClean="0">
                <a:hlinkClick r:id="rId3"/>
              </a:rPr>
              <a:t>/</a:t>
            </a:r>
            <a:endParaRPr lang="uk-UA" dirty="0" smtClean="0"/>
          </a:p>
          <a:p>
            <a:r>
              <a:rPr lang="en-US" dirty="0">
                <a:hlinkClick r:id="rId4"/>
              </a:rPr>
              <a:t>https://www.liveworksheets.com</a:t>
            </a:r>
            <a:r>
              <a:rPr lang="en-US" dirty="0" smtClean="0">
                <a:hlinkClick r:id="rId4"/>
              </a:rPr>
              <a:t>/</a:t>
            </a:r>
            <a:endParaRPr lang="uk-UA" dirty="0" smtClean="0"/>
          </a:p>
          <a:p>
            <a:r>
              <a:rPr lang="en-US" dirty="0">
                <a:hlinkClick r:id="rId5"/>
              </a:rPr>
              <a:t>https://wordwall.net</a:t>
            </a:r>
            <a:r>
              <a:rPr lang="en-US" dirty="0" smtClean="0">
                <a:hlinkClick r:id="rId5"/>
              </a:rPr>
              <a:t>/</a:t>
            </a:r>
            <a:endParaRPr lang="uk-UA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quizlet.com/uk</a:t>
            </a:r>
            <a:endParaRPr lang="uk-UA" dirty="0" smtClean="0"/>
          </a:p>
          <a:p>
            <a:r>
              <a:rPr lang="en-US" dirty="0">
                <a:hlinkClick r:id="rId7"/>
              </a:rPr>
              <a:t>https://www.englishwsheets.com</a:t>
            </a:r>
            <a:r>
              <a:rPr lang="en-US" dirty="0" smtClean="0">
                <a:hlinkClick r:id="rId7"/>
              </a:rPr>
              <a:t>/</a:t>
            </a:r>
            <a:endParaRPr lang="uk-UA" dirty="0" smtClean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98738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4" y="0"/>
            <a:ext cx="12174806" cy="6852521"/>
          </a:xfrm>
        </p:spPr>
      </p:pic>
      <p:sp>
        <p:nvSpPr>
          <p:cNvPr id="6" name="Прямоугольник 5"/>
          <p:cNvSpPr/>
          <p:nvPr/>
        </p:nvSpPr>
        <p:spPr>
          <a:xfrm>
            <a:off x="187569" y="2954215"/>
            <a:ext cx="11837304" cy="2598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Дякую за </a:t>
            </a:r>
            <a:r>
              <a:rPr lang="uk-UA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увагу!Гарного</a:t>
            </a:r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всім дня!</a:t>
            </a:r>
          </a:p>
          <a:p>
            <a:pPr algn="ctr"/>
            <a:r>
              <a:rPr lang="uk-UA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Слава Україні!</a:t>
            </a:r>
          </a:p>
          <a:p>
            <a:pPr algn="ctr"/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Героям Слава!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673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Monotype Corsiva" panose="03010101010201010101" pitchFamily="66" charset="0"/>
              </a:rPr>
              <a:t>Інклюзія</a:t>
            </a:r>
            <a:r>
              <a:rPr lang="ru-RU" dirty="0">
                <a:latin typeface="Monotype Corsiva" panose="03010101010201010101" pitchFamily="66" charset="0"/>
              </a:rPr>
              <a:t> – </a:t>
            </a:r>
            <a:r>
              <a:rPr lang="ru-RU" dirty="0" err="1">
                <a:latin typeface="Monotype Corsiva" panose="03010101010201010101" pitchFamily="66" charset="0"/>
              </a:rPr>
              <a:t>це</a:t>
            </a:r>
            <a:r>
              <a:rPr lang="ru-RU" dirty="0">
                <a:latin typeface="Monotype Corsiva" panose="03010101010201010101" pitchFamily="66" charset="0"/>
              </a:rPr>
              <a:t> право </a:t>
            </a:r>
            <a:r>
              <a:rPr lang="ru-RU" dirty="0" err="1">
                <a:latin typeface="Monotype Corsiva" panose="03010101010201010101" pitchFamily="66" charset="0"/>
              </a:rPr>
              <a:t>вибору</a:t>
            </a:r>
            <a:r>
              <a:rPr lang="ru-RU" dirty="0">
                <a:latin typeface="Monotype Corsiva" panose="03010101010201010101" pitchFamily="66" charset="0"/>
              </a:rPr>
              <a:t>:</a:t>
            </a:r>
            <a:br>
              <a:rPr lang="ru-RU" dirty="0">
                <a:latin typeface="Monotype Corsiva" panose="03010101010201010101" pitchFamily="66" charset="0"/>
              </a:rPr>
            </a:br>
            <a:r>
              <a:rPr lang="ru-RU" dirty="0">
                <a:latin typeface="Monotype Corsiva" panose="03010101010201010101" pitchFamily="66" charset="0"/>
              </a:rPr>
              <a:t>де </a:t>
            </a:r>
            <a:r>
              <a:rPr lang="ru-RU" dirty="0" err="1">
                <a:latin typeface="Monotype Corsiva" panose="03010101010201010101" pitchFamily="66" charset="0"/>
              </a:rPr>
              <a:t>саме</a:t>
            </a:r>
            <a:r>
              <a:rPr lang="ru-RU" dirty="0">
                <a:latin typeface="Monotype Corsiva" panose="03010101010201010101" pitchFamily="66" charset="0"/>
              </a:rPr>
              <a:t> </a:t>
            </a:r>
            <a:r>
              <a:rPr lang="ru-RU" dirty="0" err="1">
                <a:latin typeface="Monotype Corsiva" panose="03010101010201010101" pitchFamily="66" charset="0"/>
              </a:rPr>
              <a:t>навчатиметься</a:t>
            </a:r>
            <a:r>
              <a:rPr lang="ru-RU" dirty="0">
                <a:latin typeface="Monotype Corsiva" panose="03010101010201010101" pitchFamily="66" charset="0"/>
              </a:rPr>
              <a:t> твоя </a:t>
            </a:r>
            <a:r>
              <a:rPr lang="ru-RU" dirty="0" err="1">
                <a:latin typeface="Monotype Corsiva" panose="03010101010201010101" pitchFamily="66" charset="0"/>
              </a:rPr>
              <a:t>дитина</a:t>
            </a:r>
            <a:r>
              <a:rPr lang="ru-RU" dirty="0">
                <a:latin typeface="Monotype Corsiva" panose="03010101010201010101" pitchFamily="66" charset="0"/>
              </a:rPr>
              <a:t>. </a:t>
            </a:r>
            <a:r>
              <a:rPr lang="ru-RU" dirty="0" err="1">
                <a:latin typeface="Monotype Corsiva" panose="03010101010201010101" pitchFamily="66" charset="0"/>
              </a:rPr>
              <a:t>Раніше</a:t>
            </a:r>
            <a:r>
              <a:rPr lang="ru-RU" dirty="0">
                <a:latin typeface="Monotype Corsiva" panose="03010101010201010101" pitchFamily="66" charset="0"/>
              </a:rPr>
              <a:t/>
            </a:r>
            <a:br>
              <a:rPr lang="ru-RU" dirty="0">
                <a:latin typeface="Monotype Corsiva" panose="03010101010201010101" pitchFamily="66" charset="0"/>
              </a:rPr>
            </a:br>
            <a:r>
              <a:rPr lang="ru-RU" dirty="0" err="1">
                <a:latin typeface="Monotype Corsiva" panose="03010101010201010101" pitchFamily="66" charset="0"/>
              </a:rPr>
              <a:t>ані</a:t>
            </a:r>
            <a:r>
              <a:rPr lang="ru-RU" dirty="0">
                <a:latin typeface="Monotype Corsiva" panose="03010101010201010101" pitchFamily="66" charset="0"/>
              </a:rPr>
              <a:t> в </a:t>
            </a:r>
            <a:r>
              <a:rPr lang="ru-RU" dirty="0" err="1">
                <a:latin typeface="Monotype Corsiva" panose="03010101010201010101" pitchFamily="66" charset="0"/>
              </a:rPr>
              <a:t>дітей</a:t>
            </a:r>
            <a:r>
              <a:rPr lang="ru-RU" dirty="0">
                <a:latin typeface="Monotype Corsiva" panose="03010101010201010101" pitchFamily="66" charset="0"/>
              </a:rPr>
              <a:t>, </a:t>
            </a:r>
            <a:r>
              <a:rPr lang="ru-RU" dirty="0" err="1">
                <a:latin typeface="Monotype Corsiva" panose="03010101010201010101" pitchFamily="66" charset="0"/>
              </a:rPr>
              <a:t>ані</a:t>
            </a:r>
            <a:r>
              <a:rPr lang="ru-RU" dirty="0">
                <a:latin typeface="Monotype Corsiva" panose="03010101010201010101" pitchFamily="66" charset="0"/>
              </a:rPr>
              <a:t> в </a:t>
            </a:r>
            <a:r>
              <a:rPr lang="ru-RU" dirty="0" err="1">
                <a:latin typeface="Monotype Corsiva" panose="03010101010201010101" pitchFamily="66" charset="0"/>
              </a:rPr>
              <a:t>батьків</a:t>
            </a:r>
            <a:r>
              <a:rPr lang="ru-RU" dirty="0">
                <a:latin typeface="Monotype Corsiva" panose="03010101010201010101" pitchFamily="66" charset="0"/>
              </a:rPr>
              <a:t> такого </a:t>
            </a:r>
            <a:r>
              <a:rPr lang="ru-RU" dirty="0" err="1">
                <a:latin typeface="Monotype Corsiva" panose="03010101010201010101" pitchFamily="66" charset="0"/>
              </a:rPr>
              <a:t>вибору</a:t>
            </a:r>
            <a:r>
              <a:rPr lang="ru-RU" dirty="0">
                <a:latin typeface="Monotype Corsiva" panose="03010101010201010101" pitchFamily="66" charset="0"/>
              </a:rPr>
              <a:t> не </a:t>
            </a:r>
            <a:r>
              <a:rPr lang="ru-RU" dirty="0" err="1">
                <a:latin typeface="Monotype Corsiva" panose="03010101010201010101" pitchFamily="66" charset="0"/>
              </a:rPr>
              <a:t>було</a:t>
            </a:r>
            <a:r>
              <a:rPr lang="ru-RU" dirty="0">
                <a:latin typeface="Monotype Corsiva" panose="03010101010201010101" pitchFamily="66" charset="0"/>
              </a:rPr>
              <a:t>.</a:t>
            </a:r>
            <a:br>
              <a:rPr lang="ru-RU" dirty="0">
                <a:latin typeface="Monotype Corsiva" panose="03010101010201010101" pitchFamily="66" charset="0"/>
              </a:rPr>
            </a:br>
            <a:r>
              <a:rPr lang="ru-RU" dirty="0" smtClean="0">
                <a:latin typeface="Monotype Corsiva" panose="03010101010201010101" pitchFamily="66" charset="0"/>
              </a:rPr>
              <a:t>( </a:t>
            </a:r>
            <a:r>
              <a:rPr lang="ru-RU" dirty="0">
                <a:latin typeface="Monotype Corsiva" panose="03010101010201010101" pitchFamily="66" charset="0"/>
              </a:rPr>
              <a:t>І. О. </a:t>
            </a:r>
            <a:r>
              <a:rPr lang="ru-RU" dirty="0" err="1">
                <a:latin typeface="Monotype Corsiva" panose="03010101010201010101" pitchFamily="66" charset="0"/>
              </a:rPr>
              <a:t>Калініченко</a:t>
            </a:r>
            <a:r>
              <a:rPr lang="ru-RU" dirty="0">
                <a:latin typeface="Monotype Corsiva" panose="03010101010201010101" pitchFamily="66" charset="0"/>
              </a:rPr>
              <a:t>)</a:t>
            </a:r>
            <a:br>
              <a:rPr lang="ru-RU" dirty="0">
                <a:latin typeface="Monotype Corsiva" panose="03010101010201010101" pitchFamily="66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831" y="3081582"/>
            <a:ext cx="5633061" cy="3337396"/>
          </a:xfrm>
        </p:spPr>
      </p:pic>
    </p:spTree>
    <p:extLst>
      <p:ext uri="{BB962C8B-B14F-4D97-AF65-F5344CB8AC3E}">
        <p14:creationId xmlns:p14="http://schemas.microsoft.com/office/powerpoint/2010/main" val="381127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8720" y="762000"/>
            <a:ext cx="4617720" cy="5836920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Концепція інклюзивної освіти ґрунтується на правах людини та правах рівності. Відповідно до неї всі діти мають однакову цінність для суспільства. Для того, щоб вони стали активними та повноцінними його членами, </a:t>
            </a:r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отримали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однакові знання та </a:t>
            </a:r>
            <a:r>
              <a:rPr lang="uk-UA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самореалізувалися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необхідно забезпечити гнучку індивідуалізовану систему навчання в умовах загальноосвітньої школи </a:t>
            </a:r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Окремої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уваги заслуговує конструювання уроку </a:t>
            </a:r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іноземної мови.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 специфіка, на відміну від інших предметів шкільного циклу, полягає в тому, що мовлення (у нашому випадку - іншомовне) служить і метою, і засобом навчання водночас.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241" y="1051559"/>
            <a:ext cx="4251960" cy="513588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7654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1089" y="1465384"/>
            <a:ext cx="5992080" cy="3777622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chemeClr val="bg2">
                    <a:lumMod val="25000"/>
                  </a:schemeClr>
                </a:solidFill>
              </a:rPr>
              <a:t>У зв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язку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з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цим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вчитель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стика</a:t>
            </a:r>
            <a:r>
              <a:rPr lang="uk-UA" sz="2400" b="1" dirty="0" err="1" smtClean="0">
                <a:solidFill>
                  <a:schemeClr val="bg2">
                    <a:lumMod val="25000"/>
                  </a:schemeClr>
                </a:solidFill>
              </a:rPr>
              <a:t>ється</a:t>
            </a:r>
            <a:r>
              <a:rPr lang="uk-UA" sz="2400" b="1" dirty="0" smtClean="0">
                <a:solidFill>
                  <a:schemeClr val="bg2">
                    <a:lumMod val="25000"/>
                  </a:schemeClr>
                </a:solidFill>
              </a:rPr>
              <a:t> з новим завданням-не лише зацікавити учнів  у вивченні іноземної мови, але й підібрати такі форми та методи роботи, використати такі практичні завдання, щоб підійшли для всіх учасників освітнього процесу . При цьому,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учень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з ООП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має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відчувати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себе таким же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активним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 та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впевненим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у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своїх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силах 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</a:rPr>
              <a:t>учасником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uk-UA" sz="24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420" y="2180492"/>
            <a:ext cx="4474629" cy="297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2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9001198" cy="2154259"/>
          </a:xfrm>
        </p:spPr>
        <p:txBody>
          <a:bodyPr>
            <a:no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Для того, щоб вдало та точно підібрати  практичні вправи для уроку англійської мови в класі ,де є дитина з </a:t>
            </a:r>
            <a:r>
              <a:rPr lang="ru-RU" sz="2800" dirty="0" smtClean="0">
                <a:latin typeface="Monotype Corsiva" panose="03010101010201010101" pitchFamily="66" charset="0"/>
              </a:rPr>
              <a:t>ООП </a:t>
            </a:r>
            <a:r>
              <a:rPr lang="uk-UA" sz="2800" dirty="0" smtClean="0">
                <a:latin typeface="Monotype Corsiva" panose="03010101010201010101" pitchFamily="66" charset="0"/>
              </a:rPr>
              <a:t>(</a:t>
            </a:r>
            <a:r>
              <a:rPr lang="en-US" sz="2800" dirty="0" smtClean="0">
                <a:latin typeface="Monotype Corsiva" panose="03010101010201010101" pitchFamily="66" charset="0"/>
              </a:rPr>
              <a:t>SEN-Special Educational Needs)</a:t>
            </a:r>
            <a:r>
              <a:rPr lang="ru-RU" sz="2800" dirty="0" smtClean="0">
                <a:latin typeface="Monotype Corsiva" panose="03010101010201010101" pitchFamily="66" charset="0"/>
              </a:rPr>
              <a:t>, </a:t>
            </a:r>
            <a:r>
              <a:rPr lang="ru-RU" sz="2800" dirty="0" err="1" smtClean="0">
                <a:latin typeface="Monotype Corsiva" panose="03010101010201010101" pitchFamily="66" charset="0"/>
              </a:rPr>
              <a:t>вчитель</a:t>
            </a:r>
            <a:r>
              <a:rPr lang="ru-RU" sz="2800" dirty="0" smtClean="0">
                <a:latin typeface="Monotype Corsiva" panose="03010101010201010101" pitchFamily="66" charset="0"/>
              </a:rPr>
              <a:t> повинен знати </a:t>
            </a:r>
            <a:r>
              <a:rPr lang="ru-RU" sz="2800" dirty="0" err="1" smtClean="0">
                <a:latin typeface="Monotype Corsiva" panose="03010101010201010101" pitchFamily="66" charset="0"/>
              </a:rPr>
              <a:t>особливост</a:t>
            </a:r>
            <a:r>
              <a:rPr lang="uk-UA" sz="2800" dirty="0" smtClean="0">
                <a:latin typeface="Monotype Corsiva" panose="03010101010201010101" pitchFamily="66" charset="0"/>
              </a:rPr>
              <a:t>і цієї </a:t>
            </a:r>
            <a:r>
              <a:rPr lang="uk-UA" sz="2800" dirty="0" err="1" smtClean="0">
                <a:latin typeface="Monotype Corsiva" panose="03010101010201010101" pitchFamily="66" charset="0"/>
              </a:rPr>
              <a:t>дитини,і</a:t>
            </a:r>
            <a:r>
              <a:rPr lang="uk-UA" sz="2800" dirty="0" smtClean="0">
                <a:latin typeface="Monotype Corsiva" panose="03010101010201010101" pitchFamily="66" charset="0"/>
              </a:rPr>
              <a:t> відповідно до цих особливостей підбирати матеріал.</a:t>
            </a:r>
            <a:br>
              <a:rPr lang="uk-UA" sz="2800" dirty="0" smtClean="0">
                <a:latin typeface="Monotype Corsiva" panose="03010101010201010101" pitchFamily="66" charset="0"/>
              </a:rPr>
            </a:br>
            <a:endParaRPr lang="ru-RU" sz="2800" dirty="0">
              <a:latin typeface="Monotype Corsiva" panose="03010101010201010101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976" y="3283438"/>
            <a:ext cx="5859584" cy="2929792"/>
          </a:xfrm>
        </p:spPr>
      </p:pic>
    </p:spTree>
    <p:extLst>
      <p:ext uri="{BB962C8B-B14F-4D97-AF65-F5344CB8AC3E}">
        <p14:creationId xmlns:p14="http://schemas.microsoft.com/office/powerpoint/2010/main" val="69652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272372"/>
            <a:ext cx="8915400" cy="2638849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656" y="2133600"/>
            <a:ext cx="10274821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«</a:t>
            </a:r>
            <a:r>
              <a:rPr lang="en-US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 creative class project</a:t>
            </a:r>
            <a:r>
              <a:rPr lang="ru-RU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»</a:t>
            </a:r>
          </a:p>
          <a:p>
            <a:endParaRPr lang="ru-RU" sz="2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227" y="3350618"/>
            <a:ext cx="3815496" cy="27008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542" y="3500973"/>
            <a:ext cx="2706689" cy="307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05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1970" y="2287396"/>
            <a:ext cx="10402642" cy="3623825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200" dirty="0" err="1" smtClean="0">
                <a:latin typeface="Monotype Corsiva" panose="03010101010201010101" pitchFamily="66" charset="0"/>
              </a:rPr>
              <a:t>Концетрують</a:t>
            </a:r>
            <a:r>
              <a:rPr lang="ru-RU" sz="3200" dirty="0" smtClean="0">
                <a:latin typeface="Monotype Corsiva" panose="03010101010201010101" pitchFamily="66" charset="0"/>
              </a:rPr>
              <a:t>  </a:t>
            </a:r>
            <a:r>
              <a:rPr lang="ru-RU" sz="3200" dirty="0" err="1" smtClean="0">
                <a:latin typeface="Monotype Corsiva" panose="03010101010201010101" pitchFamily="66" charset="0"/>
              </a:rPr>
              <a:t>увагу</a:t>
            </a:r>
            <a:endParaRPr lang="ru-RU" sz="3200" dirty="0" smtClean="0"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32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Допомагають</a:t>
            </a:r>
            <a:r>
              <a:rPr lang="ru-RU" sz="32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пригадувати</a:t>
            </a:r>
            <a:r>
              <a:rPr lang="ru-RU" sz="32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слова</a:t>
            </a:r>
          </a:p>
          <a:p>
            <a:pPr marL="0" indent="0">
              <a:buNone/>
            </a:pPr>
            <a:r>
              <a:rPr lang="ru-RU" sz="3600" dirty="0" err="1" smtClean="0">
                <a:solidFill>
                  <a:srgbClr val="00B050"/>
                </a:solidFill>
                <a:latin typeface="Monotype Corsiva" panose="03010101010201010101" pitchFamily="66" charset="0"/>
              </a:rPr>
              <a:t>Допомагають</a:t>
            </a:r>
            <a:r>
              <a:rPr lang="ru-RU" sz="3600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 </a:t>
            </a:r>
            <a:r>
              <a:rPr lang="ru-RU" sz="3600" dirty="0" err="1" smtClean="0">
                <a:solidFill>
                  <a:srgbClr val="00B050"/>
                </a:solidFill>
                <a:latin typeface="Monotype Corsiva" panose="03010101010201010101" pitchFamily="66" charset="0"/>
              </a:rPr>
              <a:t>краще</a:t>
            </a:r>
            <a:r>
              <a:rPr lang="ru-RU" sz="3600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 </a:t>
            </a:r>
            <a:r>
              <a:rPr lang="ru-RU" sz="3600" dirty="0" err="1" smtClean="0">
                <a:solidFill>
                  <a:srgbClr val="00B050"/>
                </a:solidFill>
                <a:latin typeface="Monotype Corsiva" panose="03010101010201010101" pitchFamily="66" charset="0"/>
              </a:rPr>
              <a:t>засвоювати</a:t>
            </a:r>
            <a:r>
              <a:rPr lang="ru-RU" sz="3600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 лексику </a:t>
            </a:r>
            <a:endParaRPr lang="ru-RU" sz="3600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83657" y="981670"/>
            <a:ext cx="37433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Flashcards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03447" y="2287396"/>
            <a:ext cx="59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883" y="2287396"/>
            <a:ext cx="3162735" cy="3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31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</a:t>
            </a:r>
            <a:r>
              <a:rPr lang="en-US" dirty="0" smtClean="0"/>
              <a:t>Review games </a:t>
            </a:r>
            <a:br>
              <a:rPr lang="en-US" dirty="0" smtClean="0"/>
            </a:br>
            <a:r>
              <a:rPr lang="en-US" dirty="0" smtClean="0"/>
              <a:t>                    (</a:t>
            </a:r>
            <a:r>
              <a:rPr lang="uk-UA" sz="2000" dirty="0" smtClean="0"/>
              <a:t>ІГРИ ДЛЯ ПЕРЕВІРКИ 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8954" y="2133599"/>
            <a:ext cx="7565658" cy="4478215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           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91340" y="2286001"/>
            <a:ext cx="598019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The Wheel of Fortune</a:t>
            </a:r>
            <a:endParaRPr lang="ru-RU" sz="36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73" y="2332139"/>
            <a:ext cx="3134458" cy="417927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77797" y="2967335"/>
            <a:ext cx="303640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The </a:t>
            </a:r>
            <a:r>
              <a:rPr lang="en-US" sz="4000" b="1" cap="none" spc="0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Piramid</a:t>
            </a:r>
            <a:endParaRPr lang="ru-RU" sz="40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4831" y="3895652"/>
            <a:ext cx="4900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Who wants to be a Millionaire?</a:t>
            </a:r>
            <a:endParaRPr lang="ru-RU" sz="28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197" y="4537895"/>
            <a:ext cx="3880338" cy="222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01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         </a:t>
            </a:r>
            <a:r>
              <a:rPr lang="en-US" sz="48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  “The Yellow Ball”</a:t>
            </a:r>
            <a:endParaRPr lang="ru-RU" sz="4800" b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uk-UA" b="1" dirty="0"/>
              <a:t>Гра:«</a:t>
            </a:r>
            <a:r>
              <a:rPr lang="uk-UA" b="1" dirty="0" err="1"/>
              <a:t>Yellow</a:t>
            </a:r>
            <a:r>
              <a:rPr lang="uk-UA" b="1" dirty="0"/>
              <a:t> </a:t>
            </a:r>
            <a:r>
              <a:rPr lang="uk-UA" b="1" dirty="0" err="1"/>
              <a:t>ball</a:t>
            </a:r>
            <a:r>
              <a:rPr lang="uk-UA" b="1" dirty="0"/>
              <a:t>».</a:t>
            </a:r>
            <a:endParaRPr lang="ru-RU" dirty="0"/>
          </a:p>
          <a:p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Мета : формувати навички комунікативної компетенції.</a:t>
            </a:r>
            <a:endParaRPr lang="ru-RU" sz="2400" b="1" dirty="0">
              <a:solidFill>
                <a:schemeClr val="accent2"/>
              </a:solidFill>
              <a:latin typeface="Monotype Corsiva" panose="03010101010201010101" pitchFamily="66" charset="0"/>
            </a:endParaRPr>
          </a:p>
          <a:p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Обладнання : жовтий м’яч.</a:t>
            </a:r>
            <a:endParaRPr lang="ru-RU" sz="2400" b="1" dirty="0">
              <a:solidFill>
                <a:schemeClr val="accent2"/>
              </a:solidFill>
              <a:latin typeface="Monotype Corsiva" panose="03010101010201010101" pitchFamily="66" charset="0"/>
            </a:endParaRPr>
          </a:p>
          <a:p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Хід гри : учитель по черзі кидає м’яч учням , повторюючи “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Hello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!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How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are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you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? Учень має спіймати та кинути м’яч вчителю , відповідаючи “ I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am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fine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.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Thank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you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! Ця гра може проводитися як у режимі :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Teacher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–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Pupil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, так і в режимі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Pupil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1 – </a:t>
            </a:r>
            <a:r>
              <a:rPr lang="uk-UA" sz="2400" b="1" dirty="0" err="1">
                <a:solidFill>
                  <a:schemeClr val="accent2"/>
                </a:solidFill>
                <a:latin typeface="Monotype Corsiva" panose="03010101010201010101" pitchFamily="66" charset="0"/>
              </a:rPr>
              <a:t>Pupil</a:t>
            </a:r>
            <a:r>
              <a:rPr lang="uk-UA" sz="2400" b="1" dirty="0">
                <a:solidFill>
                  <a:schemeClr val="accent2"/>
                </a:solidFill>
                <a:latin typeface="Monotype Corsiva" panose="03010101010201010101" pitchFamily="66" charset="0"/>
              </a:rPr>
              <a:t> 2.</a:t>
            </a:r>
            <a:endParaRPr lang="ru-RU" sz="2400" b="1" dirty="0">
              <a:solidFill>
                <a:schemeClr val="accent2"/>
              </a:solidFill>
              <a:latin typeface="Monotype Corsiva" panose="03010101010201010101" pitchFamily="66" charset="0"/>
            </a:endParaRPr>
          </a:p>
          <a:p>
            <a:r>
              <a:rPr lang="uk-UA" sz="2400" b="1" dirty="0" smtClean="0">
                <a:solidFill>
                  <a:schemeClr val="accent2"/>
                </a:solidFill>
                <a:latin typeface="Monotype Corsiva" panose="03010101010201010101" pitchFamily="66" charset="0"/>
              </a:rPr>
              <a:t>  </a:t>
            </a:r>
            <a:endParaRPr lang="ru-RU" sz="2400" b="1" dirty="0">
              <a:solidFill>
                <a:schemeClr val="accent2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831" y="5065776"/>
            <a:ext cx="3048000" cy="179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375</TotalTime>
  <Words>415</Words>
  <Application>Microsoft Office PowerPoint</Application>
  <PresentationFormat>Произвольный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Легкий дым</vt:lpstr>
      <vt:lpstr>Презентация PowerPoint</vt:lpstr>
      <vt:lpstr>Інклюзія – це право вибору: де саме навчатиметься твоя дитина. Раніше ані в дітей, ані в батьків такого вибору не було. ( І. О. Калініченко)  </vt:lpstr>
      <vt:lpstr>Презентация PowerPoint</vt:lpstr>
      <vt:lpstr>Презентация PowerPoint</vt:lpstr>
      <vt:lpstr>Для того, щоб вдало та точно підібрати  практичні вправи для уроку англійської мови в класі ,де є дитина з ООП (SEN-Special Educational Needs), вчитель повинен знати особливості цієї дитини,і відповідно до цих особливостей підбирати матеріал. </vt:lpstr>
      <vt:lpstr>Презентация PowerPoint</vt:lpstr>
      <vt:lpstr>    </vt:lpstr>
      <vt:lpstr>                   Review games                      (ІГРИ ДЛЯ ПЕРЕВІРКИ )</vt:lpstr>
      <vt:lpstr>           “The Yellow Ball”</vt:lpstr>
      <vt:lpstr>        Guess the Emotion </vt:lpstr>
      <vt:lpstr>  Корисні сайти для використання: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Learner</cp:lastModifiedBy>
  <cp:revision>26</cp:revision>
  <dcterms:created xsi:type="dcterms:W3CDTF">2023-05-17T05:12:43Z</dcterms:created>
  <dcterms:modified xsi:type="dcterms:W3CDTF">2023-05-17T12:22:58Z</dcterms:modified>
</cp:coreProperties>
</file>