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78" r:id="rId3"/>
    <p:sldId id="273" r:id="rId4"/>
    <p:sldId id="274" r:id="rId5"/>
    <p:sldId id="275" r:id="rId6"/>
    <p:sldId id="263" r:id="rId7"/>
    <p:sldId id="257" r:id="rId8"/>
    <p:sldId id="258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59" r:id="rId17"/>
    <p:sldId id="276" r:id="rId18"/>
    <p:sldId id="277" r:id="rId19"/>
    <p:sldId id="270" r:id="rId20"/>
    <p:sldId id="260" r:id="rId21"/>
    <p:sldId id="261" r:id="rId22"/>
    <p:sldId id="262" r:id="rId23"/>
    <p:sldId id="272" r:id="rId2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06A9F7B-8B14-4BC0-9082-C7700F759318}" type="datetimeFigureOut">
              <a:rPr lang="uk-UA" smtClean="0"/>
              <a:pPr/>
              <a:t>15.05.2023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DFDFCE5-1162-4213-9B09-F262DBAA39EA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ircenter.gov.ua/" TargetMode="External"/><Relationship Id="rId2" Type="http://schemas.openxmlformats.org/officeDocument/2006/relationships/hyperlink" Target="https://mon.gov.ua/ua/npa/pro-zatverdzhennya-primirnogo-polozhennya-pro-komandu-psihologo-pedagogichnogo-suprovodu-ditini-z-osoblivimi-osvitnimi-potrebami-v-zakladi-zagalnoyi-serednoyi-ta-doshkilnoyi-osvit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svita.ua/legislation/other/52125/" TargetMode="External"/><Relationship Id="rId2" Type="http://schemas.openxmlformats.org/officeDocument/2006/relationships/hyperlink" Target="http://ru.osvita.ua/legislation/law/2231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928670"/>
            <a:ext cx="6172200" cy="200026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0000FF"/>
                </a:solidFill>
              </a:rPr>
              <a:t>Створення та діяльність Команди психолого-педагогічного супроводу дитини з ООП в закладі дошкільної освіти</a:t>
            </a:r>
            <a:endParaRPr lang="uk-UA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429132"/>
            <a:ext cx="6172200" cy="1357322"/>
          </a:xfrm>
        </p:spPr>
        <p:txBody>
          <a:bodyPr/>
          <a:lstStyle/>
          <a:p>
            <a:pPr algn="r"/>
            <a:r>
              <a:rPr lang="uk-UA" b="0" dirty="0" smtClean="0">
                <a:solidFill>
                  <a:schemeClr val="tx1"/>
                </a:solidFill>
              </a:rPr>
              <a:t>Підготувала: вихователь-методист</a:t>
            </a:r>
          </a:p>
          <a:p>
            <a:pPr algn="r"/>
            <a:r>
              <a:rPr lang="uk-UA" b="0" dirty="0" smtClean="0">
                <a:solidFill>
                  <a:schemeClr val="tx1"/>
                </a:solidFill>
              </a:rPr>
              <a:t> </a:t>
            </a:r>
            <a:r>
              <a:rPr lang="uk-UA" b="0" dirty="0" err="1" smtClean="0">
                <a:solidFill>
                  <a:schemeClr val="tx1"/>
                </a:solidFill>
              </a:rPr>
              <a:t>Рокитнівського</a:t>
            </a:r>
            <a:r>
              <a:rPr lang="uk-UA" b="0" dirty="0" smtClean="0">
                <a:solidFill>
                  <a:schemeClr val="tx1"/>
                </a:solidFill>
              </a:rPr>
              <a:t> ЗДО №3 </a:t>
            </a:r>
            <a:r>
              <a:rPr lang="uk-UA" b="0" dirty="0" err="1" smtClean="0">
                <a:solidFill>
                  <a:schemeClr val="tx1"/>
                </a:solidFill>
              </a:rPr>
              <a:t>“Казка”</a:t>
            </a:r>
            <a:endParaRPr lang="uk-UA" b="0" dirty="0" smtClean="0">
              <a:solidFill>
                <a:schemeClr val="tx1"/>
              </a:solidFill>
            </a:endParaRPr>
          </a:p>
          <a:p>
            <a:pPr algn="r"/>
            <a:r>
              <a:rPr lang="uk-UA" b="0" dirty="0" smtClean="0">
                <a:solidFill>
                  <a:schemeClr val="tx1"/>
                </a:solidFill>
              </a:rPr>
              <a:t>Зубок Н.І.</a:t>
            </a:r>
            <a:endParaRPr lang="uk-UA" b="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Home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4286256"/>
            <a:ext cx="2324106" cy="23693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7467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Практичний психолог</a:t>
            </a:r>
            <a:br>
              <a:rPr lang="uk-U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4643470"/>
          </a:xfrm>
        </p:spPr>
        <p:txBody>
          <a:bodyPr>
            <a:norm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вивчення та моніторинг психічного розвитку дитини з ООП;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психологічний супровід дитини з ООП;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надання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корекційно-розвиткових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послуг дитині з ООП згідно з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надання рекомендацій, консультацій та методичної допомоги педагогічним працівникам закладу освіти у роботі з дитиною з ООП;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консультативна робота з батьками дитини з ООП;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просвітницька робота щодо формування психологічної готовності в учасників освітнього процесу до взаємодії в інклюзивному середовищі.</a:t>
            </a:r>
          </a:p>
          <a:p>
            <a:endParaRPr lang="uk-UA" dirty="0"/>
          </a:p>
        </p:txBody>
      </p:sp>
      <p:pic>
        <p:nvPicPr>
          <p:cNvPr id="6" name="Picture 2" descr="C:\Users\Home\Desktop\завантаженн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80780" y="4786322"/>
            <a:ext cx="3110765" cy="1747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Соціальний педагог</a:t>
            </a:r>
            <a:br>
              <a:rPr lang="uk-UA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972452" cy="53309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соціально-педагогічний патронаж дитини з ООП та її батьків;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виявлення соціальних проблем, які потребують негайного вирішення, при потребі, направлення до відповідних фахівців з метою надання допомоги;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вивчення соціальних умов розвитку дитини з ООП;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соціалізація дитини з ООП, адаптація її у новому колективі;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інформування дитини з ООП та її батьків про мережу закладів позашкільної освіти, залучення дитини до участі в гуртках, секціях з урахуванням її можливостей;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надання рекомендацій учасникам освітнього процесу щодо шляхів ефективної інтеграції дитини з ООП в колектив однолітків, формування позитивного мікроклімату в дитячому колективі, подолання особистісних, міжособистісних конфліктів;</a:t>
            </a:r>
          </a:p>
          <a:p>
            <a:pPr algn="just"/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захист прав дитини з ООП, за відповідним дорученням представлення її інтересів у відповідних органах та службах.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Вихователі групи</a:t>
            </a:r>
            <a:endParaRPr lang="uk-UA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115328" cy="525953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забезпечення освітнього процесу дитини з ООП з урахуванням особливостей її розвитку та ІП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підготовка інформації для учасників засідання Команди супроводу про особливості навчально-пізнавальної діяльності дитини з ООП, її сильні сторони та потреби; результати виконання дитиною навчальної програми/освітнього плану;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участь у підготовці індивідуального навчального плану дитини з ООП;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розробка індивідуального освітнього плану в закладі дошкільної освіти;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визначення спільно з іншими педагогічними працівниками рівня досягнення кінцевих цілей навчання передбачених ІП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створення належного мікроклімату в колективі;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надання інформації батькам про стан засвоєння освітнього плану дитиною з ООП.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Асистент вихователя</a:t>
            </a:r>
            <a:br>
              <a:rPr lang="uk-UA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043890" cy="525953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/>
              <a:t>спостереження за дитиною з метою вивчення її індивідуальних особливостей, схильностей, інтересів та потреб;</a:t>
            </a:r>
          </a:p>
          <a:p>
            <a:pPr algn="just"/>
            <a:r>
              <a:rPr lang="uk-UA" dirty="0" smtClean="0"/>
              <a:t>участь в організації освітнього процесу дитини з ООП;</a:t>
            </a:r>
          </a:p>
          <a:p>
            <a:pPr algn="just"/>
            <a:r>
              <a:rPr lang="uk-UA" dirty="0" smtClean="0"/>
              <a:t>участь у розробці ІП</a:t>
            </a:r>
            <a:r>
              <a:rPr lang="en-US" dirty="0" smtClean="0"/>
              <a:t>P;</a:t>
            </a:r>
          </a:p>
          <a:p>
            <a:pPr algn="just"/>
            <a:r>
              <a:rPr lang="uk-UA" dirty="0" smtClean="0"/>
              <a:t>участь у підготовці індивідуального навчального плану,  індивідуального освітнього плану</a:t>
            </a:r>
          </a:p>
          <a:p>
            <a:pPr algn="just"/>
            <a:r>
              <a:rPr lang="uk-UA" dirty="0" smtClean="0"/>
              <a:t>адаптація освітнього середовища; навчальних матеріалів відповідно до потенційних можливостей та з урахуванням індивідуальних особливостей розвитку дитини з ООП;</a:t>
            </a:r>
          </a:p>
          <a:p>
            <a:pPr algn="just"/>
            <a:r>
              <a:rPr lang="uk-UA" dirty="0" smtClean="0"/>
              <a:t>оцінка спільно вихователем рівня досягнення кінцевих цілей навчання, передбачених ІПР;</a:t>
            </a:r>
          </a:p>
          <a:p>
            <a:pPr algn="just"/>
            <a:r>
              <a:rPr lang="uk-UA" dirty="0" smtClean="0"/>
              <a:t>підготовка інформації для учасників засідання Команди супроводу за результатами спостереження за дитиною щодо її індивідуальних особливостей, інтересів та потреб;</a:t>
            </a:r>
          </a:p>
          <a:p>
            <a:pPr algn="just"/>
            <a:r>
              <a:rPr lang="uk-UA" dirty="0" smtClean="0"/>
              <a:t>надання інформації батькам, педагогічним працівникам щодо особливостей розвитку дитини з ООП.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571472" y="428604"/>
            <a:ext cx="7715304" cy="60452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Батьки дитини з ООП:</a:t>
            </a:r>
            <a:endParaRPr lang="uk-UA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доведення інформації про дитину (стиль, спосіб навчання, успіхи, труднощі у виконанні домашніх завдань);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прийняття участі у роботі Команди супроводу, в тому числі залучення до складання ІП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створення умов для навчання, виховання та розвитку дитини.</a:t>
            </a:r>
          </a:p>
          <a:p>
            <a:pPr algn="just">
              <a:buNone/>
            </a:pPr>
            <a:r>
              <a:rPr lang="uk-UA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Медичний працівник закладу освіти:</a:t>
            </a:r>
            <a:endParaRPr lang="uk-UA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інформування учасників Команди супроводу про стан здоров’я дитини та її психофізичні особливості;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 необхідністю, здійснює збір додаткової інформації від батьків, закладу охорони здоров’я щодо стану здоров’я дитини.</a:t>
            </a:r>
          </a:p>
          <a:p>
            <a:endParaRPr lang="uk-UA" dirty="0"/>
          </a:p>
        </p:txBody>
      </p:sp>
      <p:pic>
        <p:nvPicPr>
          <p:cNvPr id="1026" name="Picture 2" descr="C:\Users\Home\Desktop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429132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57158" y="642918"/>
            <a:ext cx="8072494" cy="583090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Музичний керівник закладу освіти</a:t>
            </a:r>
            <a:endParaRPr lang="uk-UA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забезпечення освітнього процесу з музичної діяльності дитини з ООП з урахуванням особливостей її розвитку та ІПP;</a:t>
            </a:r>
          </a:p>
          <a:p>
            <a:pPr lvl="0"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підготовка інформації для учасників засідання Команди супроводу про творчі здібності дитини з ООП; результати виконання дитиною освітнього плану з музичної діяльності;</a:t>
            </a:r>
          </a:p>
          <a:p>
            <a:pPr lvl="0"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участь у підготовці індивідуального навчального плану дитини з ООП.</a:t>
            </a:r>
          </a:p>
          <a:p>
            <a:pPr algn="just">
              <a:buNone/>
            </a:pPr>
            <a:r>
              <a:rPr lang="uk-UA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Інструктор з фізкультури закладу освіти</a:t>
            </a:r>
            <a:endParaRPr lang="uk-UA" sz="2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забезпечення рухової активності дитини з ООП з урахуванням особливостей її розвитку та ІПP;</a:t>
            </a:r>
          </a:p>
          <a:p>
            <a:pPr lvl="0"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підготовка інформації для учасників засідання Команди супроводу про особливості фізичного розвитку дитини з ООП, її сильні сторони та потреби; результати виконання дитиною освітнього плану;</a:t>
            </a:r>
          </a:p>
          <a:p>
            <a:pPr lvl="0"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участь у підготовці індивідуального навчального плану дитини з ООП.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ОРГАНІЗАЦІЯ РОБОТИ КОМАНДИ ПСИХОЛОГО-ПЕДАГОГІЧНОГО СУПРОВОДУ</a:t>
            </a:r>
            <a:endParaRPr lang="uk-UA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01014" cy="48737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Робота КППС здійснюється в межах основного робочого часу працівників.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Однією з організаційних форм діяльності КППС є засідання її учасників, яке проводиться не менше трьох разів упродовж навчального року. У разі потреби скликаються позачергові засідання. Ініціювати позачергове засідання КППС може будь-хто з її учасників.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Головою засідання КППС є директор або вихователь-методист ЗДО 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Рішення засідання КППС приймаються за результатами колегіального обговорення інформації кожного її учасника відкритим голосуванням (за умови присутності на засіданні не менше 2/3 від загального складу). Рішення засідання КППС оформлюється протоколом, який веде секретар засідання. Протокол засідання підписується головою, секретарем і всіма учасниками засідання. Секретар призначається із числа складу постійних учасників КППС.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Індивідуальна програма розвитку дитини</a:t>
            </a:r>
            <a:endParaRPr lang="uk-UA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  <a:defRPr/>
            </a:pPr>
            <a:r>
              <a:rPr lang="uk-UA" altLang="ru-RU" b="1" dirty="0" smtClean="0">
                <a:latin typeface="Times New Roman" pitchFamily="18" charset="0"/>
                <a:cs typeface="Times New Roman" pitchFamily="18" charset="0"/>
              </a:rPr>
              <a:t>Мета: </a:t>
            </a:r>
            <a:r>
              <a:rPr lang="uk-UA" altLang="ru-RU" dirty="0" smtClean="0">
                <a:latin typeface="Times New Roman" pitchFamily="18" charset="0"/>
                <a:cs typeface="Times New Roman" pitchFamily="18" charset="0"/>
              </a:rPr>
              <a:t>визначення конкретних навчальних стратегій і підходів до навчання/розвитку дитини з особливими освітніми потребами.</a:t>
            </a:r>
          </a:p>
          <a:p>
            <a:pPr algn="just">
              <a:buNone/>
              <a:defRPr/>
            </a:pPr>
            <a:endParaRPr lang="uk-UA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Розробляється на один рік.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Двічі на рік (за потребою частіше) переглядається з метою її коригування. Зокрема, коли у дитини виникають труднощі у засвоєнні визначеного змісту навчального матеріалу, чи навпаки виникає необхідність перейти до наступного рівня складності виконання завдань. 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Структура ІПР</a:t>
            </a:r>
            <a:endParaRPr lang="uk-UA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Складається на основі висновку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ІРЦ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Загальні відомості про дитину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Поточний рівень знань та вмінь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Адаптація чи модифікація програми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Додаткові послуги</a:t>
            </a: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Навчальна програма (визначення цілей та завдань)</a:t>
            </a: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Індивідуальний навчальний план складається, якщо зазначено в висновку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ІРЦ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7467600" cy="70328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Список справ для керівника закладу освіти для створення та забезпечення роботи команди супроводу: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48737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Розробити власне положення про команду психолого-педагогічного супроводу дитини з ООП (на підставі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Примірного положення, затвердженого МОН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Укласти цивільно-правові угоди з фахівцями для надання психолого-педагогічних і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корекційно-розвиткових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послуг. 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Сформувати команду супроводу та затвердити її склад наказом.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Призначити особу, куратора, відповідальну за координацію розробки ІПР.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Затвердити індивідуальну програму розвитку дитини з ООП.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Завантажити ІПР в </a:t>
            </a:r>
            <a:r>
              <a:rPr lang="uk-U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Систему автоматизації роботи інклюзивно-ресурсних центрів</a:t>
            </a:r>
            <a:r>
              <a:rPr lang="uk-U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(кожному закладу освіти орган управління освітою надає індивідуальний код доступу до електронного кабінету у системі; доступ до даних обмежений).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плані роботи на рік передбачити заходи, які б сприяли формуванню дружньої атмосфери, запобіганню будь-яким проявам упередженого ставлення та дискримінації.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00042"/>
            <a:ext cx="778674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КППС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- це взаємоузгоджена комплексна діяльність фахівців за участі батьків дитини з ООП, спрямована на створення необхідних умов в освітньому процесі, з метою розвитку особистості дитини, засвоєння нею знань, умінь і навичок, її самореалізації та соціалізації.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человечки для презентации за столом: 2 тыс изображений найдено в Яндекс  Картинках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3893096"/>
            <a:ext cx="3670349" cy="27506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ОСНОВНІ ПРИНЦИПИ ДІЯЛЬНОСТІ КППС</a:t>
            </a:r>
            <a:endParaRPr lang="uk-UA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86766" cy="518809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повага до індивідуальних особливостей дитини з ООП;</a:t>
            </a: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дотримання інтересів дитини з ООП, недопущення дискримінації та порушення її прав;</a:t>
            </a: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командний підхід;</a:t>
            </a: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активна співпраця з батьками дитини з ООП, залучення їх до освітнього процесу і розробки ІПР;</a:t>
            </a: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міжвідомча співпраця.</a:t>
            </a:r>
          </a:p>
          <a:p>
            <a:pPr algn="just"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Відповідно до висновку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ІРЦ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, індивідуальної програми реабілітації дитини з інвалідністю (за наявності), КППС складає ІПР дитини з ООП упродовж двох тижнів з моменту початку освітнього процесу. ІПР узгоджується з батьками і затверджується керівником закладу освіти.</a:t>
            </a:r>
          </a:p>
          <a:p>
            <a:pPr algn="just"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КППС переглядає ІПР з метою її коригування і визначення прогресу розвитку дитини.</a:t>
            </a:r>
          </a:p>
          <a:p>
            <a:pPr algn="just"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Відповідно до особливостей розвитку дитини з ООП КППС розробляє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ІНП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та ІПР у закладі дошкільної освіти. КППС визначає способи адаптації (у разі потреби модифікації) освітнього середовища, навчальних матеріалів відповідно до потенційних можливостей і з урахуванням індивідуальних особливостей розвитку дитини з ООП.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571472" y="428604"/>
            <a:ext cx="7715304" cy="6045221"/>
          </a:xfrm>
        </p:spPr>
        <p:txBody>
          <a:bodyPr>
            <a:norm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Надання психолого-педагогічних,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корекційно-розвиткових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послуг здійснюється шляхом проведення індивідуальних і групових занять. У разі виникнення труднощів у реалізації ІПР КППС звертається до фахівців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ІРЦ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щодо надання методичної допомоги.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КППС формує та узгоджує з батьками розклад психолого-педагогічних,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корекційно-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розвиткових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занять дитини з ООП, що проводяться педагогічними працівниками закладу освіти та/або залученими фахівцями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ІРЦ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інших установ/закладів, фізичними особами, які мають право здійснювати освітню діяльність у сфері освіти.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Отже, КППС- це взаємоузгоджена комплексна діяльність фахівців за участі батьків дитини з ООП, спрямована на створення необхідних умов в освітньому процесі, з метою розвитку особистості дитини, засвоєння нею знань, умінь і навичок, її самореалізації та соціалізації.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714348" y="571480"/>
            <a:ext cx="7500990" cy="5902345"/>
          </a:xfrm>
        </p:spPr>
        <p:txBody>
          <a:bodyPr>
            <a:norm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Особливістю діяльності КППС є індивідуальний підхід до вирішення завдань особистісного розвитку, навчання і виховання дитини.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Результативність КППС залежить від координованості дій усіх її членів. В основі діяльності КППС є міждисциплінарний підхід, що передбачає взаємодію спеціалістів багатьох галузей (загальна і спеціальна освіта, соціальна педагогіка, психологія тощо) та дає змогу комплексно організувати процеси розвитку, виховання, навчання і соціалізації дитини.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Для досягнення найкращого результату соціалізації та навчання дитини надзвичайно важливо сформувати позитивні стосунки між учасниками КППС.</a:t>
            </a:r>
          </a:p>
          <a:p>
            <a:endParaRPr lang="uk-UA" dirty="0"/>
          </a:p>
        </p:txBody>
      </p:sp>
      <p:sp>
        <p:nvSpPr>
          <p:cNvPr id="7170" name="AutoShape 2" descr="Головна - Міжнародний інститут інклюзії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7171" name="Picture 3" descr="C:\Users\Home\Desktop\5278-1024x625.jpg"/>
          <p:cNvPicPr>
            <a:picLocks noChangeAspect="1" noChangeArrowheads="1"/>
          </p:cNvPicPr>
          <p:nvPr/>
        </p:nvPicPr>
        <p:blipFill>
          <a:blip r:embed="rId2"/>
          <a:srcRect l="9331" r="5140" b="11184"/>
          <a:stretch>
            <a:fillRect/>
          </a:stretch>
        </p:blipFill>
        <p:spPr bwMode="auto">
          <a:xfrm>
            <a:off x="3500430" y="4000504"/>
            <a:ext cx="4071966" cy="25808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467600" cy="1582737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Home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9613" y="1142984"/>
            <a:ext cx="7459511" cy="51387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C:\Users\Home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013" y="1295384"/>
            <a:ext cx="7459511" cy="51387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736"/>
            <a:ext cx="814393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Лист МОН № 1/9-235  від 10.04.2019 р. «Щодо порядку зарахування дітей до інклюзивних та спеціальних груп закладів дошкільної освіти»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Лист МОН № 1/9-691 від 13.11.2018 р. «Щодо організації діяльності інклюзивних груп у закладах дошкільної освіти»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Постанова КМУ № 954  від 14.12.2016 р. «Про внесення зміни до переліку закладів і установ освіти, охорони здоров’я та соціального захисту і посад, робота на яких дає право на пенсію за вислугу років»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Постанова КМУ  № 635  від 29.07.2015 р. «Про внесення змін до постанов Кабінету Міністрів України від 14 квітня 1997 р. № 346 і від 14 червня 2000 р. № 963»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Постанова КМУ № 530 від 29.07.2015 р. «Про внесення змін до Положення про дошкільний навчальний заклад»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Постанова КМУ № 526 від 23.08.2016 р. «Про внесення зміни у додаток 2 до постанови Кабінету Міністрів України від 30 серпня 2002 р. № 1298»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Нормативно-правова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база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дошкільної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endParaRPr lang="uk-UA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00042"/>
            <a:ext cx="81439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Наказ МОН, МОЗ № 240/165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27.03.2006 р.,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зареєстрований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Міністерстві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юстиції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11.04.2006 за № 414/12288 «Про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комплектування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дошкільних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компенсуючого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типу» 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Наказ МОН, МОЗ № 104/52 від 06.02.2015 р., зареєстрований в Міністерстві юстиції України 26.02.2015 за № 224/26669 «Про затвердження Порядку комплектування інклюзивних груп у дошкільних навчальних закладах»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Наказ МОН № 1055 від 04.11.2010 р., зареєстрований в Міністерстві юстиції України 23.11.2010 за № 1157/18452 «Про затвердження Типових штатних нормативів дошкільних навчальних закладів»</a:t>
            </a: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Наказ МОН № 1055 від 04.11.2010 р., зареєстрований в Міністерстві юстиції України 23.11.2010 р. за № 1157/18452 «Про затвердження Типових штатних нормативів дошкільних навчальних закладів»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Наказ МОН № 609 від 08.06.2018 р. «П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затвердження Примірного положення про команду психолого-педагогічного супроводу дитини з особливими освітніми потребами в закладі загальної середньої та дошкільної освіти»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97346"/>
            <a:ext cx="821537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Лист МОН № 1/9-487 від 12.10.2015 р. «Щодо організації діяльності інклюзивних груп у дошкільних навчальних закладах»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Лист МОН № 1/9-414  від 13.08.2014 р. «Про забезпечення безперешкодного доступу до навчальних закладів»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Наказ МОН № 104/52  від 06.02.2015 р. «Про порядок комплектування інклюзивних груп у дошкільних навчальних закладах»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Закон України «Про дошкільну освіту» зі змінами і доповненнями </a:t>
            </a: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Наказ МОН № 544 від 20.05.2016 р., зареєстрований в Міністерстві юстиції України 07.06.2015 р. за № 821/28951 «Про внесення змін до наказу Міністерства освіти і науки України від 04 листопада 2010 року № 1055»</a:t>
            </a:r>
          </a:p>
          <a:p>
            <a:pPr algn="just">
              <a:buFont typeface="Arial" pitchFamily="34" charset="0"/>
              <a:buChar char="•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Наказ МОН №128 від 20.02.2002 р. «Про затвердження нормативів наповнюваності груп дошкільних навчальних закладів (ясел-садків)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компенсуючого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типу, класів спеціальних загальноосвітніх шкіл (шкіл-інтернатів), груп    подовженого дня і виховних груп загальноосвітніх навчальних закладів усіх типів та Порядку поділу класів на групи при вивченні      окремих предметів у загальноосвітніх навчальних закладах»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714348" y="642918"/>
            <a:ext cx="7786742" cy="5830907"/>
          </a:xfrm>
        </p:spPr>
        <p:txBody>
          <a:bodyPr>
            <a:norm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Стаття 20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Закону України «Про освіту»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пункт 4 Положення про Міністерство освіти і науки України, затвердженого постановою Кабінету Міністрів України від 16 жовтня 2014 р.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№ 630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(із змінами),.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Постанова КМУ від 10.04.2019 №530 зі змінами</a:t>
            </a:r>
          </a:p>
          <a:p>
            <a:pPr algn="just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</a:p>
          <a:p>
            <a:pPr algn="just">
              <a:buNone/>
            </a:pP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НАКАЗ</a:t>
            </a:r>
          </a:p>
          <a:p>
            <a:pPr algn="just">
              <a:buNone/>
            </a:pP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№ 609 від 08 червня 2018 року</a:t>
            </a:r>
          </a:p>
          <a:p>
            <a:pPr algn="just">
              <a:buNone/>
            </a:pP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затвердження Примірного положення</a:t>
            </a:r>
            <a:br>
              <a:rPr lang="uk-UA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про команду психолого-педагогічного супроводу</a:t>
            </a:r>
            <a:br>
              <a:rPr lang="uk-UA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дитини з особливими освітніми потребами</a:t>
            </a:r>
            <a:br>
              <a:rPr lang="uk-UA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в закладі загальної середньої та дошкільної освіти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71480"/>
            <a:ext cx="7467600" cy="714380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ЗАВДАННЯ КОМАНДИ ПСИХОЛОГО-ПЕДАГОГІЧНОГО СУПРОВОДУ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86766" cy="518809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З метою забезпечення ефективності освітнього процесу дітей з ООП, які здобувають освіту в умовах інклюзивного навчання в закладах  освіти, утворюється </a:t>
            </a:r>
            <a:r>
              <a:rPr lang="uk-UA" sz="2600" b="1" i="1" dirty="0" smtClean="0">
                <a:latin typeface="Times New Roman" pitchFamily="18" charset="0"/>
                <a:cs typeface="Times New Roman" pitchFamily="18" charset="0"/>
              </a:rPr>
              <a:t>команда психолого-педагогічного супроводу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(КППС).</a:t>
            </a:r>
          </a:p>
          <a:p>
            <a:pPr algn="just"/>
            <a:r>
              <a:rPr lang="uk-UA" sz="2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Психолого-педагогічний супровід</a:t>
            </a:r>
            <a:r>
              <a:rPr lang="uk-UA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– це комплексна система заходів з організації освітнього процесу і розвитку дитини, передбачена ІПР.</a:t>
            </a:r>
          </a:p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збір інформації про особливості розвитку дитини, її інтереси, труднощі, освітні потреби на етапах створення, реалізації та моніторингу виконання ІПР;</a:t>
            </a:r>
          </a:p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визначення напрямів психолого-педагогічних,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корекційно-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розвиткових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 послуг, що можуть бути надані в межах закладу освіти на підставі висновку </a:t>
            </a:r>
            <a:r>
              <a:rPr lang="uk-UA" sz="2600" dirty="0" err="1" smtClean="0">
                <a:latin typeface="Times New Roman" pitchFamily="18" charset="0"/>
                <a:cs typeface="Times New Roman" pitchFamily="18" charset="0"/>
              </a:rPr>
              <a:t>ІРЦ</a:t>
            </a:r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, і забезпечення надання цих послуг; </a:t>
            </a:r>
          </a:p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розроблення ІПР для кожної дитини з ООП і моніторинг її виконання з метою коригування та визначення динаміки розвитку дитини; </a:t>
            </a:r>
          </a:p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надання методичної підтримки педагогічним працівникам закладу освіти з організації інклюзивного навчання; </a:t>
            </a:r>
          </a:p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створення належних умов для інтеграції дітей з ООП в освітнє середовище; </a:t>
            </a:r>
          </a:p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проведення консультативної роботи з батьками дітей з ООП щодо особливостей їхнього розвитку, навчання і виховання; </a:t>
            </a:r>
          </a:p>
          <a:p>
            <a:pPr algn="just"/>
            <a:r>
              <a:rPr lang="uk-UA" sz="2600" dirty="0" smtClean="0">
                <a:latin typeface="Times New Roman" pitchFamily="18" charset="0"/>
                <a:cs typeface="Times New Roman" pitchFamily="18" charset="0"/>
              </a:rPr>
              <a:t>проведення інформаційно-просвітницької роботи у закладі освіти серед педагогічних працівників, батьків і дітей з метою недопущення дискримінації та порушення прав дитини, формування дружнього і неупередженого ставлення до дітей з ООП. 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ctr"/>
            <a:r>
              <a:rPr lang="uk-UA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СКЛАД КОМАНДИ  ПСИХОЛОГО-ПЕДАГОГІЧНОГО СУПРОВОДУ</a:t>
            </a:r>
            <a:endParaRPr lang="uk-UA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478634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Склад КППС визначається з урахуванням освітніх потреб дитини з ООП. </a:t>
            </a:r>
          </a:p>
          <a:p>
            <a:pPr algn="just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постійні учасники: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директор або вихователь-методист, вихователі, асистент вихователя, практичний психолог, соціальний педагог, учитель-дефектолог (з урахуванням освітніх потреб дитини з ООП),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вчитель-реабілітолог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і батьки або законні представники дитини з ООП та інші;</a:t>
            </a:r>
          </a:p>
          <a:p>
            <a:pPr algn="just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залучені фахівці: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медичний працівник закладу освіти, лікар, асистент дитини, спеціалісти системи соціального захисту населення, служби у справах дітей та інші.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Загальне керівництво КППС покладається на директора або вихователя-методиста, який несе </a:t>
            </a: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відповідальність за виконання покладених на КППС завдань і розподіл функцій між її учасниками. </a:t>
            </a:r>
          </a:p>
          <a:p>
            <a:endParaRPr lang="uk-UA" dirty="0"/>
          </a:p>
        </p:txBody>
      </p:sp>
      <p:pic>
        <p:nvPicPr>
          <p:cNvPr id="4" name="Picture 2" descr="C:\Users\Home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4643446"/>
            <a:ext cx="2286016" cy="19594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учасників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супроводу</a:t>
            </a:r>
            <a:endParaRPr lang="uk-UA" sz="2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186766" cy="533096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uk-UA" b="1" dirty="0" smtClean="0"/>
              <a:t>Адміністрація закладу освіти</a:t>
            </a:r>
            <a:r>
              <a:rPr lang="uk-UA" dirty="0" smtClean="0"/>
              <a:t> (директор або вихователь-методист):</a:t>
            </a:r>
          </a:p>
          <a:p>
            <a:pPr algn="just"/>
            <a:r>
              <a:rPr lang="uk-UA" dirty="0" smtClean="0"/>
              <a:t>формування складу Команди супроводу;</a:t>
            </a:r>
          </a:p>
          <a:p>
            <a:pPr algn="just"/>
            <a:r>
              <a:rPr lang="uk-UA" dirty="0" smtClean="0"/>
              <a:t>призначення відповідальної особи щодо координації розроблення ІПР;</a:t>
            </a:r>
          </a:p>
          <a:p>
            <a:pPr algn="just"/>
            <a:r>
              <a:rPr lang="uk-UA" dirty="0" smtClean="0"/>
              <a:t>організація роботи Команди супроводу;</a:t>
            </a:r>
          </a:p>
          <a:p>
            <a:pPr algn="just"/>
            <a:r>
              <a:rPr lang="uk-UA" dirty="0" smtClean="0"/>
              <a:t>контроль за виконанням висновку </a:t>
            </a:r>
            <a:r>
              <a:rPr lang="uk-UA" dirty="0" err="1" smtClean="0"/>
              <a:t>ІРЦ</a:t>
            </a:r>
            <a:r>
              <a:rPr lang="uk-UA" dirty="0" smtClean="0"/>
              <a:t>;</a:t>
            </a:r>
          </a:p>
          <a:p>
            <a:pPr algn="just"/>
            <a:r>
              <a:rPr lang="uk-UA" dirty="0" smtClean="0"/>
              <a:t>залучення фахівців (в тому числі фахівців </a:t>
            </a:r>
            <a:r>
              <a:rPr lang="uk-UA" dirty="0" err="1" smtClean="0"/>
              <a:t>ІРЦ</a:t>
            </a:r>
            <a:r>
              <a:rPr lang="uk-UA" dirty="0" smtClean="0"/>
              <a:t>) для надання психолого-педагогічних та </a:t>
            </a:r>
            <a:r>
              <a:rPr lang="uk-UA" dirty="0" err="1" smtClean="0"/>
              <a:t>корекційно-розвиткових</a:t>
            </a:r>
            <a:r>
              <a:rPr lang="uk-UA" dirty="0" smtClean="0"/>
              <a:t> послуг дітям з ООП;</a:t>
            </a:r>
          </a:p>
          <a:p>
            <a:pPr algn="just"/>
            <a:r>
              <a:rPr lang="uk-UA" dirty="0" smtClean="0"/>
              <a:t>контроль за виконанням завдань учасниками Команди супроводу своїх функцій;</a:t>
            </a:r>
          </a:p>
          <a:p>
            <a:pPr algn="just"/>
            <a:r>
              <a:rPr lang="uk-UA" dirty="0" smtClean="0"/>
              <a:t>розроблення спільно з іншими учасниками Команди супроводу індивідуального навчального плану дитини з ООП;</a:t>
            </a:r>
          </a:p>
          <a:p>
            <a:pPr algn="just"/>
            <a:r>
              <a:rPr lang="uk-UA" dirty="0" smtClean="0"/>
              <a:t>залучення батьків дитини з ООП до розроблення і погодження ІПР;</a:t>
            </a:r>
          </a:p>
          <a:p>
            <a:pPr algn="just"/>
            <a:r>
              <a:rPr lang="uk-UA" dirty="0" smtClean="0"/>
              <a:t>оцінка діяльності педагогічних працівників, залучених до реалізації ІПР;</a:t>
            </a:r>
          </a:p>
          <a:p>
            <a:pPr algn="just"/>
            <a:r>
              <a:rPr lang="uk-UA" dirty="0" smtClean="0"/>
              <a:t>моніторинг виконання ІПР.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1753</Words>
  <Application>Microsoft Office PowerPoint</Application>
  <PresentationFormat>Экран (4:3)</PresentationFormat>
  <Paragraphs>151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Створення та діяльність Команди психолого-педагогічного супроводу дитини з ООП в закладі дошкільної освіти</vt:lpstr>
      <vt:lpstr>Презентация PowerPoint</vt:lpstr>
      <vt:lpstr>Нормативно-правова база з інклюзивного навчання для закладів дошкільної освіти</vt:lpstr>
      <vt:lpstr>Презентация PowerPoint</vt:lpstr>
      <vt:lpstr>Презентация PowerPoint</vt:lpstr>
      <vt:lpstr>Презентация PowerPoint</vt:lpstr>
      <vt:lpstr>ЗАВДАННЯ КОМАНДИ ПСИХОЛОГО-ПЕДАГОГІЧНОГО СУПРОВОДУ </vt:lpstr>
      <vt:lpstr>СКЛАД КОМАНДИ  ПСИХОЛОГО-ПЕДАГОГІЧНОГО СУПРОВОДУ</vt:lpstr>
      <vt:lpstr>Основні функції учасників Команди супроводу</vt:lpstr>
      <vt:lpstr>Практичний психолог </vt:lpstr>
      <vt:lpstr>Соціальний педагог </vt:lpstr>
      <vt:lpstr>Вихователі групи</vt:lpstr>
      <vt:lpstr>Асистент вихователя </vt:lpstr>
      <vt:lpstr>Презентация PowerPoint</vt:lpstr>
      <vt:lpstr>Презентация PowerPoint</vt:lpstr>
      <vt:lpstr>ОРГАНІЗАЦІЯ РОБОТИ КОМАНДИ ПСИХОЛОГО-ПЕДАГОГІЧНОГО СУПРОВОДУ</vt:lpstr>
      <vt:lpstr>Індивідуальна програма розвитку дитини</vt:lpstr>
      <vt:lpstr>Структура ІПР</vt:lpstr>
      <vt:lpstr>  Список справ для керівника закладу освіти для створення та забезпечення роботи команди супроводу: </vt:lpstr>
      <vt:lpstr>ОСНОВНІ ПРИНЦИПИ ДІЯЛЬНОСТІ КППС</vt:lpstr>
      <vt:lpstr>Презентация PowerPoint</vt:lpstr>
      <vt:lpstr>Презентация PowerPoint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Створення та діяльність Команди психолого-педагогічного супроводу дитини з ООП в закладі дошкільної освіти</dc:title>
  <dc:creator>Home</dc:creator>
  <cp:lastModifiedBy>NS</cp:lastModifiedBy>
  <cp:revision>10</cp:revision>
  <dcterms:created xsi:type="dcterms:W3CDTF">2023-04-27T08:53:30Z</dcterms:created>
  <dcterms:modified xsi:type="dcterms:W3CDTF">2023-05-15T13:48:33Z</dcterms:modified>
</cp:coreProperties>
</file>