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80" r:id="rId2"/>
    <p:sldId id="281" r:id="rId3"/>
    <p:sldId id="282" r:id="rId4"/>
    <p:sldId id="270" r:id="rId5"/>
    <p:sldId id="257" r:id="rId6"/>
    <p:sldId id="284" r:id="rId7"/>
    <p:sldId id="285" r:id="rId8"/>
    <p:sldId id="286" r:id="rId9"/>
    <p:sldId id="275" r:id="rId10"/>
    <p:sldId id="287" r:id="rId11"/>
    <p:sldId id="288" r:id="rId12"/>
    <p:sldId id="277" r:id="rId13"/>
    <p:sldId id="274" r:id="rId14"/>
    <p:sldId id="278" r:id="rId15"/>
    <p:sldId id="279" r:id="rId16"/>
    <p:sldId id="289" r:id="rId17"/>
    <p:sldId id="290" r:id="rId18"/>
    <p:sldId id="291" r:id="rId19"/>
    <p:sldId id="258" r:id="rId20"/>
    <p:sldId id="276" r:id="rId21"/>
    <p:sldId id="283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2" r:id="rId32"/>
    <p:sldId id="27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svg"/><Relationship Id="rId9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>
                <a:solidFill>
                  <a:srgbClr val="FFFF00"/>
                </a:solidFill>
                <a:latin typeface="Georgia" panose="02040502050405020303" pitchFamily="18" charset="0"/>
              </a:rPr>
              <a:t>Вас вітають вчителі </a:t>
            </a:r>
            <a:r>
              <a:rPr lang="en-US" sz="2800" dirty="0" smtClean="0">
                <a:solidFill>
                  <a:srgbClr val="FFFF00"/>
                </a:solidFill>
                <a:latin typeface="Georgia" panose="02040502050405020303" pitchFamily="18" charset="0"/>
              </a:rPr>
              <a:t/>
            </a:r>
            <a:br>
              <a:rPr lang="en-US" sz="2800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uk-UA" sz="2800" dirty="0" smtClean="0">
                <a:solidFill>
                  <a:srgbClr val="FFFF00"/>
                </a:solidFill>
                <a:latin typeface="Georgia" panose="02040502050405020303" pitchFamily="18" charset="0"/>
              </a:rPr>
              <a:t>Познанського </a:t>
            </a:r>
            <a:r>
              <a:rPr lang="uk-UA" sz="2800" dirty="0" smtClean="0">
                <a:solidFill>
                  <a:srgbClr val="FFFF00"/>
                </a:solidFill>
                <a:latin typeface="Georgia" panose="02040502050405020303" pitchFamily="18" charset="0"/>
              </a:rPr>
              <a:t>ліцею </a:t>
            </a:r>
            <a:r>
              <a:rPr lang="en-US" sz="2800" dirty="0" smtClean="0">
                <a:solidFill>
                  <a:srgbClr val="FFFF00"/>
                </a:solidFill>
                <a:latin typeface="Georgia" panose="02040502050405020303" pitchFamily="18" charset="0"/>
              </a:rPr>
              <a:t/>
            </a:r>
            <a:br>
              <a:rPr lang="en-US" sz="2800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uk-UA" sz="2800" dirty="0" err="1" smtClean="0">
                <a:solidFill>
                  <a:srgbClr val="FFFF00"/>
                </a:solidFill>
                <a:latin typeface="Georgia" panose="02040502050405020303" pitchFamily="18" charset="0"/>
              </a:rPr>
              <a:t>Березівської</a:t>
            </a:r>
            <a:r>
              <a:rPr lang="uk-UA" sz="2800" dirty="0" smtClean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uk-UA" sz="2800" dirty="0" smtClean="0">
                <a:solidFill>
                  <a:srgbClr val="FFFF00"/>
                </a:solidFill>
                <a:latin typeface="Georgia" panose="02040502050405020303" pitchFamily="18" charset="0"/>
              </a:rPr>
              <a:t>сільської ради</a:t>
            </a:r>
            <a:endParaRPr lang="uk-UA" sz="2800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31824"/>
            <a:ext cx="6048672" cy="5236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4910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288231" cy="5807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193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rgbClr val="FFC000"/>
                </a:solidFill>
                <a:latin typeface="Georgia" panose="02040502050405020303" pitchFamily="18" charset="0"/>
              </a:rPr>
              <a:t>ВИМОГИ ДО </a:t>
            </a:r>
            <a:r>
              <a:rPr lang="uk-UA" dirty="0" smtClean="0">
                <a:solidFill>
                  <a:srgbClr val="FFC000"/>
                </a:solidFill>
                <a:latin typeface="Georgia" panose="02040502050405020303" pitchFamily="18" charset="0"/>
              </a:rPr>
              <a:t>УРОКУ: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11" name="Picture 2" descr="C:\Users\Администратор\Downloads\3D_Figures\3D_Figures\4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0888"/>
            <a:ext cx="339628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87824" y="1556792"/>
            <a:ext cx="4761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Georgia" panose="02040502050405020303" pitchFamily="18" charset="0"/>
              </a:rPr>
              <a:t>ВИМОГИ ДО СТРУКТУРИ </a:t>
            </a:r>
            <a:r>
              <a:rPr lang="uk-UA" dirty="0" smtClean="0">
                <a:latin typeface="Georgia" panose="02040502050405020303" pitchFamily="18" charset="0"/>
              </a:rPr>
              <a:t> УРОКУ</a:t>
            </a:r>
            <a:endParaRPr lang="uk-UA" dirty="0">
              <a:latin typeface="Georgia" panose="020405020504050203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87824" y="2420889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ВИМОГИ ДО </a:t>
            </a:r>
            <a:r>
              <a:rPr lang="ru-RU" dirty="0" smtClean="0">
                <a:latin typeface="Georgia" panose="02040502050405020303" pitchFamily="18" charset="0"/>
              </a:rPr>
              <a:t>ПІДГОТОВКИ  ТА </a:t>
            </a:r>
            <a:r>
              <a:rPr lang="ru-RU" dirty="0">
                <a:latin typeface="Georgia" panose="02040502050405020303" pitchFamily="18" charset="0"/>
              </a:rPr>
              <a:t>ОРГАНІЗАЦІЇ УРОКУ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59832" y="3105835"/>
            <a:ext cx="53285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ВИМОГИ ДО ЗМІСТУ УРОКУ </a:t>
            </a:r>
            <a:r>
              <a:rPr lang="ru-RU" dirty="0" smtClean="0">
                <a:latin typeface="Georgia" panose="02040502050405020303" pitchFamily="18" charset="0"/>
              </a:rPr>
              <a:t>І ПРОЦЕСУ НАВЧАННЯ</a:t>
            </a:r>
          </a:p>
          <a:p>
            <a:endParaRPr lang="ru-RU" dirty="0">
              <a:latin typeface="Georgia" panose="02040502050405020303" pitchFamily="18" charset="0"/>
            </a:endParaRPr>
          </a:p>
          <a:p>
            <a:endParaRPr lang="ru-RU" dirty="0" smtClean="0">
              <a:latin typeface="Georgia" panose="02040502050405020303" pitchFamily="18" charset="0"/>
            </a:endParaRPr>
          </a:p>
          <a:p>
            <a:r>
              <a:rPr lang="ru-RU" dirty="0">
                <a:latin typeface="Georgia" panose="02040502050405020303" pitchFamily="18" charset="0"/>
              </a:rPr>
              <a:t>ВИМОГИ ДО </a:t>
            </a:r>
            <a:r>
              <a:rPr lang="ru-RU" dirty="0" smtClean="0">
                <a:latin typeface="Georgia" panose="02040502050405020303" pitchFamily="18" charset="0"/>
              </a:rPr>
              <a:t>ТЕХНІКИ ПРОВЕДЕННЯ </a:t>
            </a:r>
            <a:r>
              <a:rPr lang="ru-RU" dirty="0">
                <a:latin typeface="Georgia" panose="02040502050405020303" pitchFamily="18" charset="0"/>
              </a:rPr>
              <a:t>УРОКУ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9502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кутник: загнутий кут 27">
            <a:extLst>
              <a:ext uri="{FF2B5EF4-FFF2-40B4-BE49-F238E27FC236}">
                <a16:creationId xmlns:a16="http://schemas.microsoft.com/office/drawing/2014/main" xmlns="" id="{A79C42EE-10EE-47E6-80A7-9F3ED665B7DF}"/>
              </a:ext>
            </a:extLst>
          </p:cNvPr>
          <p:cNvSpPr/>
          <p:nvPr/>
        </p:nvSpPr>
        <p:spPr>
          <a:xfrm rot="21348615">
            <a:off x="389595" y="3121198"/>
            <a:ext cx="3125548" cy="1854519"/>
          </a:xfrm>
          <a:prstGeom prst="foldedCorner">
            <a:avLst/>
          </a:prstGeom>
          <a:ln w="1905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>
              <a:lnSpc>
                <a:spcPct val="150000"/>
              </a:lnSpc>
              <a:spcAft>
                <a:spcPts val="800"/>
              </a:spcAft>
              <a:buSzPts val="1000"/>
              <a:tabLst>
                <a:tab pos="457189" algn="l"/>
                <a:tab pos="630539" algn="l"/>
              </a:tabLst>
            </a:pPr>
            <a:r>
              <a:rPr lang="uk-UA" b="1" i="1" dirty="0"/>
              <a:t>3.Надання необхідної інформації (приблизно 10% часу уроку).</a:t>
            </a:r>
          </a:p>
        </p:txBody>
      </p:sp>
      <p:sp>
        <p:nvSpPr>
          <p:cNvPr id="4" name="Хмара 3">
            <a:extLst>
              <a:ext uri="{FF2B5EF4-FFF2-40B4-BE49-F238E27FC236}">
                <a16:creationId xmlns:a16="http://schemas.microsoft.com/office/drawing/2014/main" xmlns="" id="{CB08CFBC-4D35-4C34-BF04-5BF925DDEE3C}"/>
              </a:ext>
            </a:extLst>
          </p:cNvPr>
          <p:cNvSpPr/>
          <p:nvPr/>
        </p:nvSpPr>
        <p:spPr>
          <a:xfrm>
            <a:off x="2100698" y="168077"/>
            <a:ext cx="6575759" cy="1461553"/>
          </a:xfrm>
          <a:prstGeom prst="cloud">
            <a:avLst/>
          </a:prstGeom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  <a:p>
            <a:pPr algn="ctr"/>
            <a:r>
              <a:rPr lang="uk-UA" sz="3200" b="1" dirty="0">
                <a:solidFill>
                  <a:schemeClr val="bg2">
                    <a:lumMod val="25000"/>
                  </a:schemeClr>
                </a:solidFill>
              </a:rPr>
              <a:t>Структура сучасного уроку</a:t>
            </a:r>
          </a:p>
        </p:txBody>
      </p:sp>
      <p:pic>
        <p:nvPicPr>
          <p:cNvPr id="1028" name="Picture 4" descr="Блоги – ДНЗ ВМР &quot;Журавлик&quot;">
            <a:extLst>
              <a:ext uri="{FF2B5EF4-FFF2-40B4-BE49-F238E27FC236}">
                <a16:creationId xmlns:a16="http://schemas.microsoft.com/office/drawing/2014/main" xmlns="" id="{8199123F-3E26-4BCA-AFB3-381DE457A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36" y="117947"/>
            <a:ext cx="1704283" cy="122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кутник: загнутий кут 30">
            <a:extLst>
              <a:ext uri="{FF2B5EF4-FFF2-40B4-BE49-F238E27FC236}">
                <a16:creationId xmlns:a16="http://schemas.microsoft.com/office/drawing/2014/main" xmlns="" id="{D7B926B7-6EE8-4373-9EA0-28D8A543142C}"/>
              </a:ext>
            </a:extLst>
          </p:cNvPr>
          <p:cNvSpPr/>
          <p:nvPr/>
        </p:nvSpPr>
        <p:spPr>
          <a:xfrm rot="440170">
            <a:off x="382201" y="4964528"/>
            <a:ext cx="3984795" cy="1135323"/>
          </a:xfrm>
          <a:prstGeom prst="foldedCorner">
            <a:avLst/>
          </a:prstGeom>
          <a:ln w="1905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>
              <a:lnSpc>
                <a:spcPct val="150000"/>
              </a:lnSpc>
              <a:spcAft>
                <a:spcPts val="800"/>
              </a:spcAft>
              <a:buSzPts val="1000"/>
              <a:tabLst>
                <a:tab pos="457189" algn="l"/>
                <a:tab pos="630539" algn="l"/>
              </a:tabLst>
            </a:pPr>
            <a:r>
              <a:rPr lang="uk-UA" b="1" i="1" dirty="0"/>
              <a:t>5.Підбиття підсумків, оцінювання результатів уроку (до 15% часу уроку).</a:t>
            </a:r>
          </a:p>
        </p:txBody>
      </p:sp>
      <p:sp>
        <p:nvSpPr>
          <p:cNvPr id="10" name="Прямокутник: загнутий кут 9">
            <a:extLst>
              <a:ext uri="{FF2B5EF4-FFF2-40B4-BE49-F238E27FC236}">
                <a16:creationId xmlns:a16="http://schemas.microsoft.com/office/drawing/2014/main" xmlns="" id="{88E8BDA5-6A41-42A4-8D12-7FFB854C69D1}"/>
              </a:ext>
            </a:extLst>
          </p:cNvPr>
          <p:cNvSpPr/>
          <p:nvPr/>
        </p:nvSpPr>
        <p:spPr>
          <a:xfrm>
            <a:off x="287692" y="1457807"/>
            <a:ext cx="2762019" cy="900683"/>
          </a:xfrm>
          <a:prstGeom prst="foldedCorner">
            <a:avLst/>
          </a:prstGeom>
          <a:ln w="1905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>
              <a:lnSpc>
                <a:spcPct val="150000"/>
              </a:lnSpc>
              <a:spcAft>
                <a:spcPts val="800"/>
              </a:spcAft>
              <a:buSzPts val="1000"/>
              <a:tabLst>
                <a:tab pos="457189" algn="l"/>
                <a:tab pos="630539" algn="l"/>
              </a:tabLst>
            </a:pPr>
            <a:r>
              <a:rPr lang="uk-UA" b="1" i="1" dirty="0"/>
              <a:t>1.Мотивація (5% робочого часу)</a:t>
            </a:r>
          </a:p>
        </p:txBody>
      </p:sp>
      <p:sp>
        <p:nvSpPr>
          <p:cNvPr id="11" name="Прямокутник: загнутий кут 10">
            <a:extLst>
              <a:ext uri="{FF2B5EF4-FFF2-40B4-BE49-F238E27FC236}">
                <a16:creationId xmlns:a16="http://schemas.microsoft.com/office/drawing/2014/main" xmlns="" id="{075B8C63-B6BC-45D6-9A9F-318FFB8AFF59}"/>
              </a:ext>
            </a:extLst>
          </p:cNvPr>
          <p:cNvSpPr/>
          <p:nvPr/>
        </p:nvSpPr>
        <p:spPr>
          <a:xfrm>
            <a:off x="3513063" y="1898216"/>
            <a:ext cx="4104456" cy="1733125"/>
          </a:xfrm>
          <a:prstGeom prst="foldedCorner">
            <a:avLst/>
          </a:prstGeom>
          <a:ln w="1905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>
              <a:lnSpc>
                <a:spcPct val="150000"/>
              </a:lnSpc>
              <a:spcAft>
                <a:spcPts val="800"/>
              </a:spcAft>
              <a:buSzPts val="1000"/>
              <a:tabLst>
                <a:tab pos="457189" algn="l"/>
                <a:tab pos="630539" algn="l"/>
              </a:tabLst>
            </a:pPr>
            <a:r>
              <a:rPr lang="uk-UA" b="1" i="1" dirty="0"/>
              <a:t>2.Представлення теми та очікуваних навчальних результатів (приблизно 5% часу уроку)</a:t>
            </a:r>
          </a:p>
        </p:txBody>
      </p:sp>
      <p:sp>
        <p:nvSpPr>
          <p:cNvPr id="12" name="Прямокутник: загнутий кут 11">
            <a:extLst>
              <a:ext uri="{FF2B5EF4-FFF2-40B4-BE49-F238E27FC236}">
                <a16:creationId xmlns:a16="http://schemas.microsoft.com/office/drawing/2014/main" xmlns="" id="{A48A62A7-1239-4DEF-A961-DF690F32758E}"/>
              </a:ext>
            </a:extLst>
          </p:cNvPr>
          <p:cNvSpPr/>
          <p:nvPr/>
        </p:nvSpPr>
        <p:spPr>
          <a:xfrm>
            <a:off x="5226375" y="3295309"/>
            <a:ext cx="3512632" cy="2010231"/>
          </a:xfrm>
          <a:prstGeom prst="foldedCorner">
            <a:avLst/>
          </a:prstGeom>
          <a:ln w="1905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>
              <a:lnSpc>
                <a:spcPct val="150000"/>
              </a:lnSpc>
              <a:spcAft>
                <a:spcPts val="800"/>
              </a:spcAft>
              <a:buSzPts val="1000"/>
              <a:tabLst>
                <a:tab pos="457189" algn="l"/>
                <a:tab pos="630539" algn="l"/>
              </a:tabLst>
            </a:pPr>
            <a:r>
              <a:rPr lang="uk-UA" b="1" i="1" dirty="0"/>
              <a:t>4.Інтерактивна вправа — центральна частина заняття (як правило, 60% часу на </a:t>
            </a:r>
            <a:r>
              <a:rPr lang="uk-UA" b="1" i="1" dirty="0" err="1"/>
              <a:t>уроці</a:t>
            </a:r>
            <a:r>
              <a:rPr lang="uk-UA" b="1" i="1" dirty="0"/>
              <a:t>).</a:t>
            </a:r>
          </a:p>
        </p:txBody>
      </p:sp>
      <p:pic>
        <p:nvPicPr>
          <p:cNvPr id="3" name="Графіка 2" descr="Стрілка – крива за годинниковою стрілкою">
            <a:extLst>
              <a:ext uri="{FF2B5EF4-FFF2-40B4-BE49-F238E27FC236}">
                <a16:creationId xmlns:a16="http://schemas.microsoft.com/office/drawing/2014/main" xmlns="" id="{F9A1422F-073C-41B2-BCC0-718E37DAE2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8243171">
            <a:off x="3026347" y="1060253"/>
            <a:ext cx="1020804" cy="1128521"/>
          </a:xfrm>
          <a:prstGeom prst="rect">
            <a:avLst/>
          </a:prstGeom>
        </p:spPr>
      </p:pic>
      <p:pic>
        <p:nvPicPr>
          <p:cNvPr id="14" name="Графіка 13" descr="Стрілка – крива за годинниковою стрілкою">
            <a:extLst>
              <a:ext uri="{FF2B5EF4-FFF2-40B4-BE49-F238E27FC236}">
                <a16:creationId xmlns:a16="http://schemas.microsoft.com/office/drawing/2014/main" xmlns="" id="{ED3A163F-C7CA-458E-A428-132B42A922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5868251">
            <a:off x="3581447" y="3186140"/>
            <a:ext cx="914400" cy="914400"/>
          </a:xfrm>
          <a:prstGeom prst="rect">
            <a:avLst/>
          </a:prstGeom>
        </p:spPr>
      </p:pic>
      <p:pic>
        <p:nvPicPr>
          <p:cNvPr id="15" name="Графіка 14" descr="Стрілка – крива за годинниковою стрілкою">
            <a:extLst>
              <a:ext uri="{FF2B5EF4-FFF2-40B4-BE49-F238E27FC236}">
                <a16:creationId xmlns:a16="http://schemas.microsoft.com/office/drawing/2014/main" xmlns="" id="{0B0AD869-98CA-4001-87E0-F06DE41C0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5651123">
            <a:off x="3876227" y="3415107"/>
            <a:ext cx="914400" cy="1850115"/>
          </a:xfrm>
          <a:prstGeom prst="rect">
            <a:avLst/>
          </a:prstGeom>
        </p:spPr>
      </p:pic>
      <p:pic>
        <p:nvPicPr>
          <p:cNvPr id="16" name="Графіка 15" descr="Стрілка – крива за годинниковою стрілкою">
            <a:extLst>
              <a:ext uri="{FF2B5EF4-FFF2-40B4-BE49-F238E27FC236}">
                <a16:creationId xmlns:a16="http://schemas.microsoft.com/office/drawing/2014/main" xmlns="" id="{76700DA0-F51D-4DF4-90F5-45E06DA238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5868251">
            <a:off x="4388201" y="4627453"/>
            <a:ext cx="914400" cy="1137587"/>
          </a:xfrm>
          <a:prstGeom prst="rect">
            <a:avLst/>
          </a:prstGeom>
        </p:spPr>
      </p:pic>
      <p:sp>
        <p:nvSpPr>
          <p:cNvPr id="19" name="Прямокутник: загнутий кут 18">
            <a:extLst>
              <a:ext uri="{FF2B5EF4-FFF2-40B4-BE49-F238E27FC236}">
                <a16:creationId xmlns:a16="http://schemas.microsoft.com/office/drawing/2014/main" xmlns="" id="{BE3477C3-ADA0-4CC3-BD11-1783DB5A8396}"/>
              </a:ext>
            </a:extLst>
          </p:cNvPr>
          <p:cNvSpPr/>
          <p:nvPr/>
        </p:nvSpPr>
        <p:spPr>
          <a:xfrm>
            <a:off x="4729491" y="5490867"/>
            <a:ext cx="4088484" cy="1211764"/>
          </a:xfrm>
          <a:prstGeom prst="foldedCorner">
            <a:avLst/>
          </a:prstGeom>
          <a:ln w="1905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>
              <a:lnSpc>
                <a:spcPct val="150000"/>
              </a:lnSpc>
              <a:spcAft>
                <a:spcPts val="800"/>
              </a:spcAft>
              <a:buSzPts val="1000"/>
              <a:tabLst>
                <a:tab pos="457189" algn="l"/>
                <a:tab pos="630539" algn="l"/>
              </a:tabLst>
            </a:pPr>
            <a:r>
              <a:rPr lang="uk-UA" b="1" i="1" dirty="0"/>
              <a:t>6.Домашнє завдання та інструктаж до нього (5% часу уроку)</a:t>
            </a:r>
          </a:p>
        </p:txBody>
      </p:sp>
      <p:pic>
        <p:nvPicPr>
          <p:cNvPr id="6" name="Графіка 5" descr="Стрілка – невеликий вигин">
            <a:extLst>
              <a:ext uri="{FF2B5EF4-FFF2-40B4-BE49-F238E27FC236}">
                <a16:creationId xmlns:a16="http://schemas.microsoft.com/office/drawing/2014/main" xmlns="" id="{55648C6B-B87E-4396-9182-1CEE8E178D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624618">
            <a:off x="3849569" y="58212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80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кутник: загнутий кут 27">
            <a:extLst>
              <a:ext uri="{FF2B5EF4-FFF2-40B4-BE49-F238E27FC236}">
                <a16:creationId xmlns:a16="http://schemas.microsoft.com/office/drawing/2014/main" xmlns="" id="{A79C42EE-10EE-47E6-80A7-9F3ED665B7DF}"/>
              </a:ext>
            </a:extLst>
          </p:cNvPr>
          <p:cNvSpPr/>
          <p:nvPr/>
        </p:nvSpPr>
        <p:spPr>
          <a:xfrm rot="21382306">
            <a:off x="538131" y="4112874"/>
            <a:ext cx="2808311" cy="696471"/>
          </a:xfrm>
          <a:prstGeom prst="foldedCorner">
            <a:avLst/>
          </a:prstGeom>
          <a:ln w="1905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i="1" dirty="0"/>
              <a:t>Методи навчання</a:t>
            </a:r>
          </a:p>
        </p:txBody>
      </p:sp>
      <p:sp>
        <p:nvSpPr>
          <p:cNvPr id="4" name="Хмара 3">
            <a:extLst>
              <a:ext uri="{FF2B5EF4-FFF2-40B4-BE49-F238E27FC236}">
                <a16:creationId xmlns:a16="http://schemas.microsoft.com/office/drawing/2014/main" xmlns="" id="{CB08CFBC-4D35-4C34-BF04-5BF925DDEE3C}"/>
              </a:ext>
            </a:extLst>
          </p:cNvPr>
          <p:cNvSpPr/>
          <p:nvPr/>
        </p:nvSpPr>
        <p:spPr>
          <a:xfrm>
            <a:off x="268390" y="63625"/>
            <a:ext cx="7976018" cy="1668583"/>
          </a:xfrm>
          <a:prstGeom prst="cloud">
            <a:avLst/>
          </a:prstGeom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  <a:p>
            <a:pPr algn="ctr"/>
            <a:r>
              <a:rPr lang="uk-UA" sz="2600" b="1" i="1" dirty="0">
                <a:solidFill>
                  <a:schemeClr val="accent1">
                    <a:lumMod val="75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Чинники, які впливають на ефективність сучасного уроку</a:t>
            </a:r>
            <a:endParaRPr lang="uk-UA" sz="2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Прямокутник: загнутий кут 19">
            <a:extLst>
              <a:ext uri="{FF2B5EF4-FFF2-40B4-BE49-F238E27FC236}">
                <a16:creationId xmlns:a16="http://schemas.microsoft.com/office/drawing/2014/main" xmlns="" id="{DAD49130-9407-46EF-90C3-5000357B57E8}"/>
              </a:ext>
            </a:extLst>
          </p:cNvPr>
          <p:cNvSpPr/>
          <p:nvPr/>
        </p:nvSpPr>
        <p:spPr>
          <a:xfrm rot="21350324">
            <a:off x="238563" y="2081092"/>
            <a:ext cx="3407446" cy="1230452"/>
          </a:xfrm>
          <a:prstGeom prst="foldedCorner">
            <a:avLst/>
          </a:prstGeom>
          <a:ln w="1905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i="1" dirty="0"/>
              <a:t>Матеріально-технічне забезпечення</a:t>
            </a:r>
          </a:p>
        </p:txBody>
      </p:sp>
      <p:sp>
        <p:nvSpPr>
          <p:cNvPr id="10" name="Прямокутник: загнутий кут 9">
            <a:extLst>
              <a:ext uri="{FF2B5EF4-FFF2-40B4-BE49-F238E27FC236}">
                <a16:creationId xmlns:a16="http://schemas.microsoft.com/office/drawing/2014/main" xmlns="" id="{88E8BDA5-6A41-42A4-8D12-7FFB854C69D1}"/>
              </a:ext>
            </a:extLst>
          </p:cNvPr>
          <p:cNvSpPr/>
          <p:nvPr/>
        </p:nvSpPr>
        <p:spPr>
          <a:xfrm rot="526265">
            <a:off x="5781578" y="2005992"/>
            <a:ext cx="2711975" cy="961487"/>
          </a:xfrm>
          <a:prstGeom prst="foldedCorner">
            <a:avLst/>
          </a:prstGeom>
          <a:ln w="1905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i="1" dirty="0"/>
              <a:t>Навчальні програми</a:t>
            </a:r>
          </a:p>
        </p:txBody>
      </p:sp>
      <p:sp>
        <p:nvSpPr>
          <p:cNvPr id="11" name="Прямокутник: загнутий кут 10">
            <a:extLst>
              <a:ext uri="{FF2B5EF4-FFF2-40B4-BE49-F238E27FC236}">
                <a16:creationId xmlns:a16="http://schemas.microsoft.com/office/drawing/2014/main" xmlns="" id="{075B8C63-B6BC-45D6-9A9F-318FFB8AFF59}"/>
              </a:ext>
            </a:extLst>
          </p:cNvPr>
          <p:cNvSpPr/>
          <p:nvPr/>
        </p:nvSpPr>
        <p:spPr>
          <a:xfrm rot="21220222">
            <a:off x="2328929" y="2991899"/>
            <a:ext cx="3613011" cy="872793"/>
          </a:xfrm>
          <a:prstGeom prst="foldedCorner">
            <a:avLst/>
          </a:prstGeom>
          <a:ln w="1905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i="1" dirty="0"/>
              <a:t>Суспільна значущість навчання</a:t>
            </a:r>
          </a:p>
        </p:txBody>
      </p:sp>
      <p:sp>
        <p:nvSpPr>
          <p:cNvPr id="12" name="Прямокутник: загнутий кут 11">
            <a:extLst>
              <a:ext uri="{FF2B5EF4-FFF2-40B4-BE49-F238E27FC236}">
                <a16:creationId xmlns:a16="http://schemas.microsoft.com/office/drawing/2014/main" xmlns="" id="{A48A62A7-1239-4DEF-A961-DF690F32758E}"/>
              </a:ext>
            </a:extLst>
          </p:cNvPr>
          <p:cNvSpPr/>
          <p:nvPr/>
        </p:nvSpPr>
        <p:spPr>
          <a:xfrm rot="427541">
            <a:off x="5052020" y="3770783"/>
            <a:ext cx="3526103" cy="920142"/>
          </a:xfrm>
          <a:prstGeom prst="foldedCorner">
            <a:avLst/>
          </a:prstGeom>
          <a:ln w="1905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i="1" dirty="0"/>
              <a:t>Форми організації навчання</a:t>
            </a:r>
          </a:p>
        </p:txBody>
      </p:sp>
      <p:sp>
        <p:nvSpPr>
          <p:cNvPr id="16" name="Прямокутник: загнутий кут 15">
            <a:extLst>
              <a:ext uri="{FF2B5EF4-FFF2-40B4-BE49-F238E27FC236}">
                <a16:creationId xmlns:a16="http://schemas.microsoft.com/office/drawing/2014/main" xmlns="" id="{10CB01D0-4552-432B-A8F6-FAE70170FFC0}"/>
              </a:ext>
            </a:extLst>
          </p:cNvPr>
          <p:cNvSpPr/>
          <p:nvPr/>
        </p:nvSpPr>
        <p:spPr>
          <a:xfrm rot="21382306">
            <a:off x="803605" y="5288530"/>
            <a:ext cx="3226718" cy="579465"/>
          </a:xfrm>
          <a:prstGeom prst="foldedCorner">
            <a:avLst/>
          </a:prstGeom>
          <a:ln w="1905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i="1" dirty="0"/>
              <a:t>Емоційний настрій</a:t>
            </a:r>
          </a:p>
        </p:txBody>
      </p:sp>
      <p:sp>
        <p:nvSpPr>
          <p:cNvPr id="17" name="Прямокутник: загнутий кут 16">
            <a:extLst>
              <a:ext uri="{FF2B5EF4-FFF2-40B4-BE49-F238E27FC236}">
                <a16:creationId xmlns:a16="http://schemas.microsoft.com/office/drawing/2014/main" xmlns="" id="{764BD232-53CA-426B-A8F8-CF0D2F396D29}"/>
              </a:ext>
            </a:extLst>
          </p:cNvPr>
          <p:cNvSpPr/>
          <p:nvPr/>
        </p:nvSpPr>
        <p:spPr>
          <a:xfrm rot="381883">
            <a:off x="4756362" y="5447596"/>
            <a:ext cx="3831946" cy="579465"/>
          </a:xfrm>
          <a:prstGeom prst="foldedCorner">
            <a:avLst/>
          </a:prstGeom>
          <a:ln w="1905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i="1" dirty="0"/>
              <a:t>Кадрове забезпечення</a:t>
            </a:r>
          </a:p>
        </p:txBody>
      </p:sp>
    </p:spTree>
    <p:extLst>
      <p:ext uri="{BB962C8B-B14F-4D97-AF65-F5344CB8AC3E}">
        <p14:creationId xmlns:p14="http://schemas.microsoft.com/office/powerpoint/2010/main" val="172015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кутник: загнутий кут 15">
            <a:extLst>
              <a:ext uri="{FF2B5EF4-FFF2-40B4-BE49-F238E27FC236}">
                <a16:creationId xmlns:a16="http://schemas.microsoft.com/office/drawing/2014/main" xmlns="" id="{10CB01D0-4552-432B-A8F6-FAE70170FFC0}"/>
              </a:ext>
            </a:extLst>
          </p:cNvPr>
          <p:cNvSpPr/>
          <p:nvPr/>
        </p:nvSpPr>
        <p:spPr>
          <a:xfrm rot="21382306">
            <a:off x="689412" y="1456082"/>
            <a:ext cx="3226718" cy="286932"/>
          </a:xfrm>
          <a:prstGeom prst="foldedCorner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i="1" dirty="0"/>
              <a:t>Свідоме ставлення</a:t>
            </a:r>
          </a:p>
        </p:txBody>
      </p:sp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xmlns="" id="{2CDD0E02-5DF9-4532-8168-6360BCC11DAB}"/>
              </a:ext>
            </a:extLst>
          </p:cNvPr>
          <p:cNvSpPr/>
          <p:nvPr/>
        </p:nvSpPr>
        <p:spPr>
          <a:xfrm>
            <a:off x="1151620" y="116632"/>
            <a:ext cx="7740860" cy="806683"/>
          </a:xfrm>
          <a:prstGeom prst="roundRect">
            <a:avLst/>
          </a:prstGeom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Aft>
                <a:spcPts val="800"/>
              </a:spcAft>
            </a:pPr>
            <a:r>
              <a:rPr lang="uk-UA" sz="2400" b="1" i="1" dirty="0">
                <a:solidFill>
                  <a:srgbClr val="800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Критерії ефективності сучасного уроку, </a:t>
            </a:r>
            <a:r>
              <a:rPr lang="uk-UA" sz="2400" b="1" i="1" dirty="0">
                <a:solidFill>
                  <a:schemeClr val="accent4">
                    <a:lumMod val="75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 залежать від учня</a:t>
            </a:r>
            <a:endParaRPr lang="uk-UA" sz="2400" dirty="0">
              <a:solidFill>
                <a:schemeClr val="accent4">
                  <a:lumMod val="75000"/>
                </a:schemeClr>
              </a:solidFill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кутник: загнутий кут 13">
            <a:extLst>
              <a:ext uri="{FF2B5EF4-FFF2-40B4-BE49-F238E27FC236}">
                <a16:creationId xmlns:a16="http://schemas.microsoft.com/office/drawing/2014/main" xmlns="" id="{A75B8D10-1BB0-4911-9748-1F3FCF1B964C}"/>
              </a:ext>
            </a:extLst>
          </p:cNvPr>
          <p:cNvSpPr/>
          <p:nvPr/>
        </p:nvSpPr>
        <p:spPr>
          <a:xfrm rot="21382306">
            <a:off x="1810989" y="1959745"/>
            <a:ext cx="3226718" cy="286932"/>
          </a:xfrm>
          <a:prstGeom prst="foldedCorner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i="1" dirty="0"/>
              <a:t>Бажання вчитися</a:t>
            </a:r>
          </a:p>
        </p:txBody>
      </p:sp>
      <p:sp>
        <p:nvSpPr>
          <p:cNvPr id="15" name="Прямокутник: загнутий кут 14">
            <a:extLst>
              <a:ext uri="{FF2B5EF4-FFF2-40B4-BE49-F238E27FC236}">
                <a16:creationId xmlns:a16="http://schemas.microsoft.com/office/drawing/2014/main" xmlns="" id="{594F229A-65FC-4153-8645-AF3AB4BAEF4D}"/>
              </a:ext>
            </a:extLst>
          </p:cNvPr>
          <p:cNvSpPr/>
          <p:nvPr/>
        </p:nvSpPr>
        <p:spPr>
          <a:xfrm rot="21382306">
            <a:off x="473388" y="2627566"/>
            <a:ext cx="3226718" cy="286932"/>
          </a:xfrm>
          <a:prstGeom prst="foldedCorner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i="1" dirty="0"/>
              <a:t>Активність</a:t>
            </a:r>
          </a:p>
        </p:txBody>
      </p:sp>
      <p:sp>
        <p:nvSpPr>
          <p:cNvPr id="18" name="Прямокутник: загнутий кут 17">
            <a:extLst>
              <a:ext uri="{FF2B5EF4-FFF2-40B4-BE49-F238E27FC236}">
                <a16:creationId xmlns:a16="http://schemas.microsoft.com/office/drawing/2014/main" xmlns="" id="{4BFD5A14-A08E-4D73-A324-8A2D384C2D57}"/>
              </a:ext>
            </a:extLst>
          </p:cNvPr>
          <p:cNvSpPr/>
          <p:nvPr/>
        </p:nvSpPr>
        <p:spPr>
          <a:xfrm rot="238678">
            <a:off x="5513949" y="1378464"/>
            <a:ext cx="3226718" cy="286932"/>
          </a:xfrm>
          <a:prstGeom prst="foldedCorner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i="1" dirty="0"/>
              <a:t>Свідоме ставлення</a:t>
            </a:r>
          </a:p>
        </p:txBody>
      </p:sp>
      <p:sp>
        <p:nvSpPr>
          <p:cNvPr id="19" name="Прямокутник: загнутий кут 18">
            <a:extLst>
              <a:ext uri="{FF2B5EF4-FFF2-40B4-BE49-F238E27FC236}">
                <a16:creationId xmlns:a16="http://schemas.microsoft.com/office/drawing/2014/main" xmlns="" id="{9B227D2C-FD12-47B7-90C5-56856A770C45}"/>
              </a:ext>
            </a:extLst>
          </p:cNvPr>
          <p:cNvSpPr/>
          <p:nvPr/>
        </p:nvSpPr>
        <p:spPr>
          <a:xfrm rot="21382306">
            <a:off x="1499151" y="4645101"/>
            <a:ext cx="3226718" cy="844762"/>
          </a:xfrm>
          <a:prstGeom prst="foldedCorner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i="1" dirty="0"/>
              <a:t>Підготовка до уроку</a:t>
            </a:r>
          </a:p>
        </p:txBody>
      </p:sp>
      <p:sp>
        <p:nvSpPr>
          <p:cNvPr id="21" name="Прямокутник: загнутий кут 20">
            <a:extLst>
              <a:ext uri="{FF2B5EF4-FFF2-40B4-BE49-F238E27FC236}">
                <a16:creationId xmlns:a16="http://schemas.microsoft.com/office/drawing/2014/main" xmlns="" id="{DE733368-C2F5-45C4-92EE-619635A45D90}"/>
              </a:ext>
            </a:extLst>
          </p:cNvPr>
          <p:cNvSpPr/>
          <p:nvPr/>
        </p:nvSpPr>
        <p:spPr>
          <a:xfrm rot="21382306">
            <a:off x="480773" y="3943269"/>
            <a:ext cx="3226718" cy="520344"/>
          </a:xfrm>
          <a:prstGeom prst="foldedCorner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i="1" dirty="0"/>
              <a:t>Здібності учнів</a:t>
            </a:r>
          </a:p>
        </p:txBody>
      </p:sp>
      <p:sp>
        <p:nvSpPr>
          <p:cNvPr id="22" name="Прямокутник: загнутий кут 21">
            <a:extLst>
              <a:ext uri="{FF2B5EF4-FFF2-40B4-BE49-F238E27FC236}">
                <a16:creationId xmlns:a16="http://schemas.microsoft.com/office/drawing/2014/main" xmlns="" id="{BBEE8D47-3C2D-4F3A-854D-DD57CD802ACD}"/>
              </a:ext>
            </a:extLst>
          </p:cNvPr>
          <p:cNvSpPr/>
          <p:nvPr/>
        </p:nvSpPr>
        <p:spPr>
          <a:xfrm rot="21382306">
            <a:off x="3423860" y="5692390"/>
            <a:ext cx="3226718" cy="818964"/>
          </a:xfrm>
          <a:prstGeom prst="foldedCorner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i="1" dirty="0"/>
              <a:t>Потреба у нових знаннях</a:t>
            </a:r>
          </a:p>
        </p:txBody>
      </p:sp>
      <p:sp>
        <p:nvSpPr>
          <p:cNvPr id="23" name="Прямокутник: загнутий кут 22">
            <a:extLst>
              <a:ext uri="{FF2B5EF4-FFF2-40B4-BE49-F238E27FC236}">
                <a16:creationId xmlns:a16="http://schemas.microsoft.com/office/drawing/2014/main" xmlns="" id="{5420674D-B257-4E1E-9D53-8F2136C6FF57}"/>
              </a:ext>
            </a:extLst>
          </p:cNvPr>
          <p:cNvSpPr/>
          <p:nvPr/>
        </p:nvSpPr>
        <p:spPr>
          <a:xfrm rot="21382306">
            <a:off x="2092593" y="3117945"/>
            <a:ext cx="3226718" cy="459641"/>
          </a:xfrm>
          <a:prstGeom prst="foldedCorner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i="1" dirty="0"/>
              <a:t>Зацікавленість</a:t>
            </a:r>
          </a:p>
        </p:txBody>
      </p:sp>
      <p:sp>
        <p:nvSpPr>
          <p:cNvPr id="24" name="Прямокутник: загнутий кут 23">
            <a:extLst>
              <a:ext uri="{FF2B5EF4-FFF2-40B4-BE49-F238E27FC236}">
                <a16:creationId xmlns:a16="http://schemas.microsoft.com/office/drawing/2014/main" xmlns="" id="{296A5147-DA39-44B1-8697-88E08C793897}"/>
              </a:ext>
            </a:extLst>
          </p:cNvPr>
          <p:cNvSpPr/>
          <p:nvPr/>
        </p:nvSpPr>
        <p:spPr>
          <a:xfrm rot="348981">
            <a:off x="5017662" y="4752158"/>
            <a:ext cx="3226718" cy="630648"/>
          </a:xfrm>
          <a:prstGeom prst="foldedCorner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i="1" dirty="0"/>
              <a:t>Самоосвіта</a:t>
            </a:r>
          </a:p>
        </p:txBody>
      </p:sp>
      <p:sp>
        <p:nvSpPr>
          <p:cNvPr id="25" name="Прямокутник: загнутий кут 24">
            <a:extLst>
              <a:ext uri="{FF2B5EF4-FFF2-40B4-BE49-F238E27FC236}">
                <a16:creationId xmlns:a16="http://schemas.microsoft.com/office/drawing/2014/main" xmlns="" id="{6EE36428-6397-45F1-A546-08E143C68710}"/>
              </a:ext>
            </a:extLst>
          </p:cNvPr>
          <p:cNvSpPr/>
          <p:nvPr/>
        </p:nvSpPr>
        <p:spPr>
          <a:xfrm rot="186304">
            <a:off x="4583866" y="3778446"/>
            <a:ext cx="3226718" cy="525625"/>
          </a:xfrm>
          <a:prstGeom prst="foldedCorner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i="1" dirty="0"/>
              <a:t>Вміння слухати</a:t>
            </a:r>
          </a:p>
        </p:txBody>
      </p:sp>
      <p:sp>
        <p:nvSpPr>
          <p:cNvPr id="26" name="Прямокутник: загнутий кут 25">
            <a:extLst>
              <a:ext uri="{FF2B5EF4-FFF2-40B4-BE49-F238E27FC236}">
                <a16:creationId xmlns:a16="http://schemas.microsoft.com/office/drawing/2014/main" xmlns="" id="{4FF78DAF-7245-44FB-9DED-87A07955AC84}"/>
              </a:ext>
            </a:extLst>
          </p:cNvPr>
          <p:cNvSpPr/>
          <p:nvPr/>
        </p:nvSpPr>
        <p:spPr>
          <a:xfrm rot="204580">
            <a:off x="4920814" y="1984416"/>
            <a:ext cx="3913359" cy="1248080"/>
          </a:xfrm>
          <a:prstGeom prst="foldedCorner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i="1" dirty="0"/>
              <a:t>Здатність отримувати задоволення від навчання </a:t>
            </a:r>
          </a:p>
        </p:txBody>
      </p:sp>
    </p:spTree>
    <p:extLst>
      <p:ext uri="{BB962C8B-B14F-4D97-AF65-F5344CB8AC3E}">
        <p14:creationId xmlns:p14="http://schemas.microsoft.com/office/powerpoint/2010/main" val="288630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uk-UA" dirty="0" smtClean="0">
                <a:solidFill>
                  <a:srgbClr val="FFFF00"/>
                </a:solidFill>
                <a:latin typeface="Georgia" panose="02040502050405020303" pitchFamily="18" charset="0"/>
              </a:rPr>
              <a:t>У сучасній педагогіці є така цікава педагогічна ідея «Конструктор уроку», що використовується як ефективний засіб для складання уроків.</a:t>
            </a:r>
          </a:p>
          <a:p>
            <a:pPr algn="just"/>
            <a:r>
              <a:rPr lang="uk-UA" dirty="0" smtClean="0">
                <a:solidFill>
                  <a:srgbClr val="FFFF00"/>
                </a:solidFill>
                <a:latin typeface="Georgia" panose="02040502050405020303" pitchFamily="18" charset="0"/>
              </a:rPr>
              <a:t>Будь-який з етапів уроку може бути реалізований різними прийомами або їх комбінаціями, тобто прийоми, по суті, і є елементами конструктору уроку.</a:t>
            </a:r>
          </a:p>
        </p:txBody>
      </p:sp>
    </p:spTree>
    <p:extLst>
      <p:ext uri="{BB962C8B-B14F-4D97-AF65-F5344CB8AC3E}">
        <p14:creationId xmlns:p14="http://schemas.microsoft.com/office/powerpoint/2010/main" val="1787562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82706"/>
            <a:ext cx="8280920" cy="550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9345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24936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990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922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502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071136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266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Проблема над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якою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працює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ШМО:</a:t>
            </a:r>
            <a:endParaRPr lang="uk-UA" dirty="0">
              <a:solidFill>
                <a:schemeClr val="tx1">
                  <a:lumMod val="9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i="1" dirty="0" err="1">
                <a:solidFill>
                  <a:srgbClr val="FFFF00"/>
                </a:solidFill>
                <a:latin typeface="Georgia" panose="02040502050405020303" pitchFamily="18" charset="0"/>
              </a:rPr>
              <a:t>Розвиток</a:t>
            </a:r>
            <a:r>
              <a:rPr lang="ru-RU" sz="3600" i="1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ru-RU" sz="3600" i="1" dirty="0" err="1">
                <a:solidFill>
                  <a:srgbClr val="FFFF00"/>
                </a:solidFill>
                <a:latin typeface="Georgia" panose="02040502050405020303" pitchFamily="18" charset="0"/>
              </a:rPr>
              <a:t>пізнавальних</a:t>
            </a:r>
            <a:r>
              <a:rPr lang="ru-RU" sz="3600" i="1" dirty="0">
                <a:solidFill>
                  <a:srgbClr val="FFFF00"/>
                </a:solidFill>
                <a:latin typeface="Georgia" panose="02040502050405020303" pitchFamily="18" charset="0"/>
              </a:rPr>
              <a:t> і </a:t>
            </a:r>
            <a:r>
              <a:rPr lang="ru-RU" sz="3600" i="1" dirty="0" err="1">
                <a:solidFill>
                  <a:srgbClr val="FFFF00"/>
                </a:solidFill>
                <a:latin typeface="Georgia" panose="02040502050405020303" pitchFamily="18" charset="0"/>
              </a:rPr>
              <a:t>творчих</a:t>
            </a:r>
            <a:r>
              <a:rPr lang="ru-RU" sz="3600" i="1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ru-RU" sz="3600" i="1" dirty="0" err="1">
                <a:solidFill>
                  <a:srgbClr val="FFFF00"/>
                </a:solidFill>
                <a:latin typeface="Georgia" panose="02040502050405020303" pitchFamily="18" charset="0"/>
              </a:rPr>
              <a:t>здібностей</a:t>
            </a:r>
            <a:r>
              <a:rPr lang="ru-RU" sz="3600" i="1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ru-RU" sz="3600" i="1" dirty="0" err="1">
                <a:solidFill>
                  <a:srgbClr val="FFFF00"/>
                </a:solidFill>
                <a:latin typeface="Georgia" panose="02040502050405020303" pitchFamily="18" charset="0"/>
              </a:rPr>
              <a:t>учнів</a:t>
            </a:r>
            <a:r>
              <a:rPr lang="ru-RU" sz="3600" i="1" dirty="0">
                <a:solidFill>
                  <a:srgbClr val="FFFF00"/>
                </a:solidFill>
                <a:latin typeface="Georgia" panose="02040502050405020303" pitchFamily="18" charset="0"/>
              </a:rPr>
              <a:t> на уроках трудового </a:t>
            </a:r>
            <a:r>
              <a:rPr lang="ru-RU" sz="3600" i="1" dirty="0" err="1">
                <a:solidFill>
                  <a:srgbClr val="FFFF00"/>
                </a:solidFill>
                <a:latin typeface="Georgia" panose="02040502050405020303" pitchFamily="18" charset="0"/>
              </a:rPr>
              <a:t>навчання</a:t>
            </a:r>
            <a:r>
              <a:rPr lang="ru-RU" sz="3600" i="1" dirty="0">
                <a:solidFill>
                  <a:srgbClr val="FFFF00"/>
                </a:solidFill>
                <a:latin typeface="Georgia" panose="02040502050405020303" pitchFamily="18" charset="0"/>
              </a:rPr>
              <a:t>, як </a:t>
            </a:r>
            <a:r>
              <a:rPr lang="ru-RU" sz="3600" i="1" dirty="0" err="1">
                <a:solidFill>
                  <a:srgbClr val="FFFF00"/>
                </a:solidFill>
                <a:latin typeface="Georgia" panose="02040502050405020303" pitchFamily="18" charset="0"/>
              </a:rPr>
              <a:t>умова</a:t>
            </a:r>
            <a:r>
              <a:rPr lang="ru-RU" sz="3600" i="1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ru-RU" sz="3600" i="1" dirty="0" err="1">
                <a:solidFill>
                  <a:srgbClr val="FFFF00"/>
                </a:solidFill>
                <a:latin typeface="Georgia" panose="02040502050405020303" pitchFamily="18" charset="0"/>
              </a:rPr>
              <a:t>формування</a:t>
            </a:r>
            <a:r>
              <a:rPr lang="ru-RU" sz="3600" i="1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ru-RU" sz="3600" i="1" dirty="0" err="1">
                <a:solidFill>
                  <a:srgbClr val="FFFF00"/>
                </a:solidFill>
                <a:latin typeface="Georgia" panose="02040502050405020303" pitchFamily="18" charset="0"/>
              </a:rPr>
              <a:t>талановитої</a:t>
            </a:r>
            <a:r>
              <a:rPr lang="ru-RU" sz="3600" i="1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ru-RU" sz="3600" i="1" dirty="0" err="1">
                <a:solidFill>
                  <a:srgbClr val="FFFF00"/>
                </a:solidFill>
                <a:latin typeface="Georgia" panose="02040502050405020303" pitchFamily="18" charset="0"/>
              </a:rPr>
              <a:t>всебічно</a:t>
            </a:r>
            <a:r>
              <a:rPr lang="ru-RU" sz="3600" i="1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ru-RU" sz="3600" i="1" dirty="0" err="1">
                <a:solidFill>
                  <a:srgbClr val="FFFF00"/>
                </a:solidFill>
                <a:latin typeface="Georgia" panose="02040502050405020303" pitchFamily="18" charset="0"/>
              </a:rPr>
              <a:t>розвиненої</a:t>
            </a:r>
            <a:r>
              <a:rPr lang="ru-RU" sz="3600" i="1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ru-RU" sz="3600" i="1" dirty="0" err="1">
                <a:solidFill>
                  <a:srgbClr val="FFFF00"/>
                </a:solidFill>
                <a:latin typeface="Georgia" panose="02040502050405020303" pitchFamily="18" charset="0"/>
              </a:rPr>
              <a:t>особистості</a:t>
            </a:r>
            <a:endParaRPr lang="ru-RU" sz="3600" i="1" dirty="0">
              <a:solidFill>
                <a:srgbClr val="FFFF00"/>
              </a:solidFill>
              <a:latin typeface="Georgia" panose="02040502050405020303" pitchFamily="18" charset="0"/>
            </a:endParaRPr>
          </a:p>
          <a:p>
            <a:pPr algn="ctr"/>
            <a:endParaRPr lang="uk-UA" sz="3600" i="1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925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AutoShape 2" descr="Презентація &quot;ВИМОГИ ДО СУЧАСНОГО УРОКУ ТРУДОВОГО НАВЧАННЯ ТА ТЕХНОЛОГІЙ НА  ОСНОВІ КОМПЕТЕНТНІСНОГО ПІДХОДУ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476672"/>
            <a:ext cx="8216081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208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Як працюють наші діти на </a:t>
            </a:r>
            <a:r>
              <a:rPr lang="uk-UA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уроках</a:t>
            </a:r>
            <a:endParaRPr lang="uk-UA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2448272" cy="327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933056"/>
            <a:ext cx="2247859" cy="3004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340768"/>
            <a:ext cx="2376264" cy="317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340768"/>
            <a:ext cx="2296399" cy="306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33056"/>
            <a:ext cx="2359025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407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2772009" cy="37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068960"/>
            <a:ext cx="2693549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317" y="334389"/>
            <a:ext cx="3400747" cy="410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0258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339093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80728"/>
            <a:ext cx="3398831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58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9"/>
            <a:ext cx="4623925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971" y="3140968"/>
            <a:ext cx="4723904" cy="354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974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442493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078" y="2060848"/>
            <a:ext cx="3958441" cy="464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83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9"/>
            <a:ext cx="4188097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00808"/>
            <a:ext cx="4080030" cy="486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040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3"/>
            <a:ext cx="3528392" cy="470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20756"/>
            <a:ext cx="3754512" cy="500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782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5"/>
            <a:ext cx="3744416" cy="499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887" y="836712"/>
            <a:ext cx="4219674" cy="563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203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3096344" cy="499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3962214" cy="528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53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7920880" cy="559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2318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276872"/>
            <a:ext cx="5426968" cy="407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646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dirty="0" smtClean="0">
                <a:latin typeface="Georgia" panose="02040502050405020303" pitchFamily="18" charset="0"/>
              </a:rPr>
              <a:t>Учень – це таємниця, розгадці якого іноді треба присвятити все життя</a:t>
            </a:r>
            <a:endParaRPr lang="uk-UA" sz="2800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uk-UA" dirty="0" smtClean="0"/>
              <a:t>    </a:t>
            </a:r>
          </a:p>
          <a:p>
            <a:r>
              <a:rPr lang="uk-UA" dirty="0" smtClean="0">
                <a:latin typeface="Georgia" panose="02040502050405020303" pitchFamily="18" charset="0"/>
              </a:rPr>
              <a:t>Творче мислення                                      Творче спілкування</a:t>
            </a:r>
            <a:endParaRPr lang="uk-UA" dirty="0">
              <a:latin typeface="Georgia" panose="02040502050405020303" pitchFamily="18" charset="0"/>
            </a:endParaRPr>
          </a:p>
          <a:p>
            <a:r>
              <a:rPr lang="uk-UA" dirty="0" smtClean="0">
                <a:latin typeface="Georgia" panose="02040502050405020303" pitchFamily="18" charset="0"/>
              </a:rPr>
              <a:t>                                  Творча особистість</a:t>
            </a:r>
          </a:p>
          <a:p>
            <a:endParaRPr lang="uk-UA" dirty="0">
              <a:latin typeface="Georgia" panose="02040502050405020303" pitchFamily="18" charset="0"/>
            </a:endParaRPr>
          </a:p>
          <a:p>
            <a:endParaRPr lang="uk-UA" dirty="0" smtClean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endParaRPr lang="uk-UA" dirty="0" smtClean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endParaRPr lang="uk-UA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uk-UA" dirty="0" smtClean="0">
                <a:latin typeface="Georgia" panose="02040502050405020303" pitchFamily="18" charset="0"/>
              </a:rPr>
              <a:t>     Творчий пошук                                                Творча активність </a:t>
            </a:r>
          </a:p>
          <a:p>
            <a:pPr marL="0" indent="0">
              <a:buNone/>
            </a:pPr>
            <a:endParaRPr lang="uk-UA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uk-UA" dirty="0" smtClean="0">
                <a:latin typeface="Georgia" panose="02040502050405020303" pitchFamily="18" charset="0"/>
              </a:rPr>
              <a:t>                                         Творча діяльність</a:t>
            </a:r>
            <a:endParaRPr lang="uk-UA" dirty="0">
              <a:latin typeface="Georgia" panose="02040502050405020303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140968"/>
            <a:ext cx="2520280" cy="17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05701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658"/>
            <a:ext cx="820891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368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76672"/>
            <a:ext cx="8534400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700" i="1" dirty="0" smtClean="0"/>
              <a:t/>
            </a:r>
            <a:br>
              <a:rPr lang="uk-UA" sz="2700" i="1" dirty="0" smtClean="0"/>
            </a:br>
            <a:r>
              <a:rPr lang="uk-UA" sz="2700" i="1" dirty="0"/>
              <a:t/>
            </a:r>
            <a:br>
              <a:rPr lang="uk-UA" sz="2700" i="1" dirty="0"/>
            </a:br>
            <a:r>
              <a:rPr lang="uk-UA" sz="2700" i="1" dirty="0" smtClean="0"/>
              <a:t/>
            </a:r>
            <a:br>
              <a:rPr lang="uk-UA" sz="2700" i="1" dirty="0" smtClean="0"/>
            </a:br>
            <a:r>
              <a:rPr lang="uk-UA" sz="2700" i="1" dirty="0"/>
              <a:t/>
            </a:r>
            <a:br>
              <a:rPr lang="uk-UA" sz="2700" i="1" dirty="0"/>
            </a:br>
            <a:r>
              <a:rPr lang="uk-UA" sz="2700" i="1" dirty="0" smtClean="0"/>
              <a:t/>
            </a:r>
            <a:br>
              <a:rPr lang="uk-UA" sz="2700" i="1" dirty="0" smtClean="0"/>
            </a:br>
            <a:r>
              <a:rPr lang="uk-UA" i="1" dirty="0"/>
              <a:t/>
            </a:r>
            <a:br>
              <a:rPr lang="uk-UA" i="1" dirty="0"/>
            </a:br>
            <a:r>
              <a:rPr lang="uk-UA" i="1" dirty="0" smtClean="0"/>
              <a:t/>
            </a:r>
            <a:br>
              <a:rPr lang="uk-UA" i="1" dirty="0" smtClean="0"/>
            </a:br>
            <a:r>
              <a:rPr lang="uk-UA" i="1" dirty="0"/>
              <a:t/>
            </a:r>
            <a:br>
              <a:rPr lang="uk-UA" i="1" dirty="0"/>
            </a:br>
            <a:r>
              <a:rPr lang="uk-UA" i="1" dirty="0" smtClean="0"/>
              <a:t/>
            </a:r>
            <a:br>
              <a:rPr lang="uk-UA" i="1" dirty="0" smtClean="0"/>
            </a:br>
            <a:r>
              <a:rPr lang="uk-UA" sz="31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Конструктор </a:t>
            </a:r>
            <a:r>
              <a:rPr lang="uk-UA" sz="3100" b="1" dirty="0">
                <a:solidFill>
                  <a:srgbClr val="FFFF00"/>
                </a:solidFill>
                <a:latin typeface="Georgia" panose="02040502050405020303" pitchFamily="18" charset="0"/>
              </a:rPr>
              <a:t>сучасного уроку трудового навчання в аспекті НУШ</a:t>
            </a:r>
            <a:endParaRPr lang="uk-UA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3068960"/>
            <a:ext cx="6768752" cy="252028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uk-UA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Урок – дзеркало загальної педагогічної культури </a:t>
            </a:r>
            <a:r>
              <a:rPr lang="uk-UA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вчителя,  мірило </a:t>
            </a:r>
            <a:r>
              <a:rPr lang="uk-UA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його інтелектуального багатства</a:t>
            </a:r>
            <a:r>
              <a:rPr lang="uk-UA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,  </a:t>
            </a:r>
            <a:r>
              <a:rPr lang="uk-UA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показник </a:t>
            </a:r>
            <a:r>
              <a:rPr lang="uk-UA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його світогляду,  </a:t>
            </a:r>
            <a:r>
              <a:rPr lang="uk-UA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ерудиції.</a:t>
            </a:r>
          </a:p>
          <a:p>
            <a:pPr algn="ctr"/>
            <a:r>
              <a:rPr lang="uk-UA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До хорошого уроку вчитель готується все життя.</a:t>
            </a:r>
          </a:p>
          <a:p>
            <a:pPr algn="r"/>
            <a:r>
              <a:rPr lang="uk-UA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В. Сухомлинський</a:t>
            </a:r>
          </a:p>
        </p:txBody>
      </p:sp>
    </p:spTree>
    <p:extLst>
      <p:ext uri="{BB962C8B-B14F-4D97-AF65-F5344CB8AC3E}">
        <p14:creationId xmlns:p14="http://schemas.microsoft.com/office/powerpoint/2010/main" val="1518213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>
                <a:latin typeface="Georgia" panose="02040502050405020303" pitchFamily="18" charset="0"/>
              </a:rPr>
              <a:t>Якщо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хочеш</a:t>
            </a:r>
            <a:r>
              <a:rPr lang="ru-RU" dirty="0">
                <a:latin typeface="Georgia" panose="02040502050405020303" pitchFamily="18" charset="0"/>
              </a:rPr>
              <a:t>, </a:t>
            </a:r>
            <a:r>
              <a:rPr lang="ru-RU" dirty="0" err="1">
                <a:latin typeface="Georgia" panose="02040502050405020303" pitchFamily="18" charset="0"/>
              </a:rPr>
              <a:t>щоб</a:t>
            </a:r>
            <a:r>
              <a:rPr lang="ru-RU" dirty="0">
                <a:latin typeface="Georgia" panose="02040502050405020303" pitchFamily="18" charset="0"/>
              </a:rPr>
              <a:t> люди </a:t>
            </a:r>
            <a:r>
              <a:rPr lang="ru-RU" dirty="0" err="1">
                <a:latin typeface="Georgia" panose="02040502050405020303" pitchFamily="18" charset="0"/>
              </a:rPr>
              <a:t>збудували</a:t>
            </a:r>
            <a:r>
              <a:rPr lang="ru-RU" dirty="0">
                <a:latin typeface="Georgia" panose="02040502050405020303" pitchFamily="18" charset="0"/>
              </a:rPr>
              <a:t>  </a:t>
            </a:r>
            <a:r>
              <a:rPr lang="ru-RU" dirty="0" err="1">
                <a:latin typeface="Georgia" panose="02040502050405020303" pitchFamily="18" charset="0"/>
              </a:rPr>
              <a:t>корабель</a:t>
            </a:r>
            <a:r>
              <a:rPr lang="ru-RU" dirty="0">
                <a:latin typeface="Georgia" panose="02040502050405020303" pitchFamily="18" charset="0"/>
              </a:rPr>
              <a:t>,</a:t>
            </a:r>
          </a:p>
          <a:p>
            <a:r>
              <a:rPr lang="ru-RU" dirty="0">
                <a:latin typeface="Georgia" panose="02040502050405020303" pitchFamily="18" charset="0"/>
              </a:rPr>
              <a:t>  не </a:t>
            </a:r>
            <a:r>
              <a:rPr lang="ru-RU" dirty="0" err="1">
                <a:latin typeface="Georgia" panose="02040502050405020303" pitchFamily="18" charset="0"/>
              </a:rPr>
              <a:t>наказуй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їм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іти</a:t>
            </a:r>
            <a:r>
              <a:rPr lang="ru-RU" dirty="0">
                <a:latin typeface="Georgia" panose="02040502050405020303" pitchFamily="18" charset="0"/>
              </a:rPr>
              <a:t> в </a:t>
            </a:r>
            <a:r>
              <a:rPr lang="ru-RU" dirty="0" err="1">
                <a:latin typeface="Georgia" panose="02040502050405020303" pitchFamily="18" charset="0"/>
              </a:rPr>
              <a:t>ліс</a:t>
            </a:r>
            <a:r>
              <a:rPr lang="ru-RU" dirty="0">
                <a:latin typeface="Georgia" panose="02040502050405020303" pitchFamily="18" charset="0"/>
              </a:rPr>
              <a:t> та </a:t>
            </a:r>
            <a:r>
              <a:rPr lang="ru-RU" dirty="0" err="1">
                <a:latin typeface="Georgia" panose="02040502050405020303" pitchFamily="18" charset="0"/>
              </a:rPr>
              <a:t>заготовляти</a:t>
            </a:r>
            <a:r>
              <a:rPr lang="ru-RU" dirty="0">
                <a:latin typeface="Georgia" panose="02040502050405020303" pitchFamily="18" charset="0"/>
              </a:rPr>
              <a:t> деревину.</a:t>
            </a:r>
          </a:p>
          <a:p>
            <a:r>
              <a:rPr lang="ru-RU" dirty="0">
                <a:latin typeface="Georgia" panose="02040502050405020303" pitchFamily="18" charset="0"/>
              </a:rPr>
              <a:t> </a:t>
            </a:r>
            <a:r>
              <a:rPr lang="ru-RU" dirty="0" err="1">
                <a:latin typeface="Georgia" panose="02040502050405020303" pitchFamily="18" charset="0"/>
              </a:rPr>
              <a:t>Зроби</a:t>
            </a:r>
            <a:r>
              <a:rPr lang="ru-RU" dirty="0">
                <a:latin typeface="Georgia" panose="02040502050405020303" pitchFamily="18" charset="0"/>
              </a:rPr>
              <a:t> так,  </a:t>
            </a:r>
            <a:r>
              <a:rPr lang="ru-RU" dirty="0" err="1">
                <a:latin typeface="Georgia" panose="02040502050405020303" pitchFamily="18" charset="0"/>
              </a:rPr>
              <a:t>щоб</a:t>
            </a:r>
            <a:r>
              <a:rPr lang="ru-RU" dirty="0">
                <a:latin typeface="Georgia" panose="02040502050405020303" pitchFamily="18" charset="0"/>
              </a:rPr>
              <a:t> вони полюбили море.</a:t>
            </a:r>
          </a:p>
          <a:p>
            <a:r>
              <a:rPr lang="ru-RU" dirty="0">
                <a:latin typeface="Georgia" panose="02040502050405020303" pitchFamily="18" charset="0"/>
              </a:rPr>
              <a:t>                                                    </a:t>
            </a:r>
            <a:r>
              <a:rPr lang="ru-RU" dirty="0" smtClean="0">
                <a:latin typeface="Georgia" panose="02040502050405020303" pitchFamily="18" charset="0"/>
              </a:rPr>
              <a:t>Антуан </a:t>
            </a:r>
            <a:r>
              <a:rPr lang="ru-RU" dirty="0">
                <a:latin typeface="Georgia" panose="02040502050405020303" pitchFamily="18" charset="0"/>
              </a:rPr>
              <a:t>де </a:t>
            </a:r>
            <a:r>
              <a:rPr lang="ru-RU" dirty="0" err="1">
                <a:latin typeface="Georgia" panose="02040502050405020303" pitchFamily="18" charset="0"/>
              </a:rPr>
              <a:t>Сент-Екзюпері</a:t>
            </a:r>
            <a:endParaRPr lang="ru-RU" dirty="0">
              <a:latin typeface="Georgia" panose="02040502050405020303" pitchFamily="18" charset="0"/>
            </a:endParaRPr>
          </a:p>
          <a:p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29001"/>
            <a:ext cx="3960440" cy="30845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047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720840"/>
            <a:ext cx="75608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Georgia" panose="02040502050405020303" pitchFamily="18" charset="0"/>
                <a:ea typeface="Times New Roman"/>
              </a:rPr>
              <a:t>Під поняттям </a:t>
            </a:r>
            <a:r>
              <a:rPr lang="uk-UA" sz="2400" b="1" i="1" dirty="0" err="1">
                <a:solidFill>
                  <a:srgbClr val="FFC000"/>
                </a:solidFill>
                <a:latin typeface="Georgia" panose="02040502050405020303" pitchFamily="18" charset="0"/>
                <a:ea typeface="Times New Roman"/>
              </a:rPr>
              <a:t>компетентнісний</a:t>
            </a:r>
            <a:r>
              <a:rPr lang="uk-UA" sz="2400" b="1" i="1" dirty="0">
                <a:solidFill>
                  <a:srgbClr val="FFC000"/>
                </a:solidFill>
                <a:latin typeface="Georgia" panose="02040502050405020303" pitchFamily="18" charset="0"/>
                <a:ea typeface="Times New Roman"/>
              </a:rPr>
              <a:t> підхід </a:t>
            </a:r>
            <a:r>
              <a:rPr lang="uk-UA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Georgia" panose="02040502050405020303" pitchFamily="18" charset="0"/>
                <a:ea typeface="Times New Roman"/>
              </a:rPr>
              <a:t>розуміють спрямованість освітнього процесу на формування й розвиток </a:t>
            </a:r>
            <a:r>
              <a:rPr lang="uk-UA" sz="2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Georgia" panose="02040502050405020303" pitchFamily="18" charset="0"/>
                <a:ea typeface="Times New Roman"/>
              </a:rPr>
              <a:t>ключових</a:t>
            </a:r>
            <a:r>
              <a:rPr lang="uk-UA" sz="2400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Georgia" panose="02040502050405020303" pitchFamily="18" charset="0"/>
                <a:ea typeface="Times New Roman"/>
              </a:rPr>
              <a:t> </a:t>
            </a:r>
            <a:r>
              <a:rPr lang="uk-UA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Georgia" panose="02040502050405020303" pitchFamily="18" charset="0"/>
                <a:ea typeface="Times New Roman"/>
              </a:rPr>
              <a:t>і</a:t>
            </a:r>
            <a:r>
              <a:rPr lang="uk-UA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Georgia" panose="02040502050405020303" pitchFamily="18" charset="0"/>
                <a:ea typeface="Times New Roman"/>
              </a:rPr>
              <a:t> </a:t>
            </a:r>
            <a:r>
              <a:rPr lang="uk-UA" sz="2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Georgia" panose="02040502050405020303" pitchFamily="18" charset="0"/>
                <a:ea typeface="Times New Roman"/>
              </a:rPr>
              <a:t>предметних </a:t>
            </a:r>
            <a:r>
              <a:rPr lang="uk-UA" sz="24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eorgia" panose="02040502050405020303" pitchFamily="18" charset="0"/>
                <a:ea typeface="Times New Roman"/>
              </a:rPr>
              <a:t>компетентностей</a:t>
            </a:r>
            <a:r>
              <a:rPr lang="uk-UA" sz="2400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Georgia" panose="02040502050405020303" pitchFamily="18" charset="0"/>
                <a:ea typeface="Times New Roman"/>
              </a:rPr>
              <a:t> </a:t>
            </a:r>
            <a:r>
              <a:rPr lang="uk-UA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Georgia" panose="02040502050405020303" pitchFamily="18" charset="0"/>
                <a:ea typeface="Times New Roman"/>
              </a:rPr>
              <a:t>особистості, </a:t>
            </a:r>
            <a:r>
              <a:rPr lang="uk-UA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які покликані наблизити процес трудового навчання до життєвих потреб учня, його інтересів та природних здібностей</a:t>
            </a:r>
            <a:r>
              <a:rPr lang="uk-UA" sz="2400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.</a:t>
            </a:r>
          </a:p>
          <a:p>
            <a:pPr indent="450215" algn="just"/>
            <a:endParaRPr lang="en-US" sz="2400" b="1" i="1" dirty="0">
              <a:solidFill>
                <a:schemeClr val="accent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  <a:p>
            <a:pPr indent="450215" algn="just"/>
            <a:r>
              <a:rPr lang="uk-UA" sz="2400" b="1" i="1" dirty="0">
                <a:solidFill>
                  <a:srgbClr val="FFC000"/>
                </a:solidFill>
                <a:latin typeface="Georgia" panose="02040502050405020303" pitchFamily="18" charset="0"/>
              </a:rPr>
              <a:t>Ключова компетентність</a:t>
            </a:r>
            <a:r>
              <a:rPr lang="uk-UA" sz="2400" dirty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uk-UA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– це знання, уміння і навички у комплексі зі сформованою життєвою позицією учня. </a:t>
            </a:r>
            <a:endParaRPr lang="ru-RU" sz="2400" dirty="0">
              <a:solidFill>
                <a:schemeClr val="accent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647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  <a:tabLst/>
            </a:pPr>
            <a:r>
              <a:rPr lang="uk-UA" sz="2000" spc="0" dirty="0">
                <a:ln>
                  <a:noFill/>
                </a:ln>
                <a:solidFill>
                  <a:srgbClr val="FFC000"/>
                </a:solidFill>
                <a:latin typeface="Georgia" panose="02040502050405020303" pitchFamily="18" charset="0"/>
                <a:ea typeface="+mn-ea"/>
                <a:cs typeface="+mn-cs"/>
              </a:rPr>
              <a:t>У КОНЦЕПЦІЇ НОВОЇ УКРАЇНСЬКОЇ ШКОЛИ </a:t>
            </a:r>
            <a:r>
              <a:rPr lang="en-US" sz="2000" spc="0" dirty="0">
                <a:ln>
                  <a:noFill/>
                </a:ln>
                <a:solidFill>
                  <a:srgbClr val="FFC000"/>
                </a:solidFill>
                <a:latin typeface="Georgia" panose="02040502050405020303" pitchFamily="18" charset="0"/>
                <a:ea typeface="+mn-ea"/>
                <a:cs typeface="+mn-cs"/>
              </a:rPr>
              <a:t/>
            </a:r>
            <a:br>
              <a:rPr lang="en-US" sz="2000" spc="0" dirty="0">
                <a:ln>
                  <a:noFill/>
                </a:ln>
                <a:solidFill>
                  <a:srgbClr val="FFC000"/>
                </a:solidFill>
                <a:latin typeface="Georgia" panose="02040502050405020303" pitchFamily="18" charset="0"/>
                <a:ea typeface="+mn-ea"/>
                <a:cs typeface="+mn-cs"/>
              </a:rPr>
            </a:br>
            <a:r>
              <a:rPr lang="uk-UA" sz="2000" spc="0" dirty="0">
                <a:ln>
                  <a:noFill/>
                </a:ln>
                <a:solidFill>
                  <a:srgbClr val="FFC000"/>
                </a:solidFill>
                <a:latin typeface="Georgia" panose="02040502050405020303" pitchFamily="18" charset="0"/>
                <a:ea typeface="+mn-ea"/>
                <a:cs typeface="+mn-cs"/>
              </a:rPr>
              <a:t>ВИОКРЕМЛЮЮТЬ ТАКІ КЛЮЧОВІ КОМПЕТЕНТНОСТІ:</a:t>
            </a:r>
            <a:br>
              <a:rPr lang="uk-UA" sz="2000" spc="0" dirty="0">
                <a:ln>
                  <a:noFill/>
                </a:ln>
                <a:solidFill>
                  <a:srgbClr val="FFC000"/>
                </a:solidFill>
                <a:latin typeface="Georgia" panose="02040502050405020303" pitchFamily="18" charset="0"/>
                <a:ea typeface="+mn-ea"/>
                <a:cs typeface="+mn-cs"/>
              </a:rPr>
            </a:br>
            <a:endParaRPr lang="uk-UA" dirty="0">
              <a:solidFill>
                <a:srgbClr val="FFC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lnSpcReduction="10000"/>
          </a:bodyPr>
          <a:lstStyle/>
          <a:p>
            <a:r>
              <a:rPr lang="ru-RU" dirty="0" err="1">
                <a:latin typeface="Georgia" panose="02040502050405020303" pitchFamily="18" charset="0"/>
              </a:rPr>
              <a:t>Спілкування</a:t>
            </a:r>
            <a:r>
              <a:rPr lang="ru-RU" dirty="0">
                <a:latin typeface="Georgia" panose="02040502050405020303" pitchFamily="18" charset="0"/>
              </a:rPr>
              <a:t> державною </a:t>
            </a:r>
            <a:r>
              <a:rPr lang="ru-RU" dirty="0" smtClean="0">
                <a:latin typeface="Georgia" panose="02040502050405020303" pitchFamily="18" charset="0"/>
              </a:rPr>
              <a:t>(</a:t>
            </a:r>
            <a:r>
              <a:rPr lang="ru-RU" dirty="0">
                <a:latin typeface="Georgia" panose="02040502050405020303" pitchFamily="18" charset="0"/>
              </a:rPr>
              <a:t>і </a:t>
            </a:r>
            <a:r>
              <a:rPr lang="ru-RU" dirty="0" err="1">
                <a:latin typeface="Georgia" panose="02040502050405020303" pitchFamily="18" charset="0"/>
              </a:rPr>
              <a:t>рідною</a:t>
            </a:r>
            <a:r>
              <a:rPr lang="ru-RU" dirty="0">
                <a:latin typeface="Georgia" panose="02040502050405020303" pitchFamily="18" charset="0"/>
              </a:rPr>
              <a:t> у </a:t>
            </a:r>
            <a:r>
              <a:rPr lang="ru-RU" dirty="0" err="1">
                <a:latin typeface="Georgia" panose="02040502050405020303" pitchFamily="18" charset="0"/>
              </a:rPr>
              <a:t>разі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відмінності</a:t>
            </a:r>
            <a:r>
              <a:rPr lang="ru-RU" dirty="0">
                <a:latin typeface="Georgia" panose="02040502050405020303" pitchFamily="18" charset="0"/>
              </a:rPr>
              <a:t>) </a:t>
            </a:r>
            <a:r>
              <a:rPr lang="ru-RU" dirty="0" err="1" smtClean="0">
                <a:latin typeface="Georgia" panose="02040502050405020303" pitchFamily="18" charset="0"/>
              </a:rPr>
              <a:t>мовами</a:t>
            </a:r>
            <a:endParaRPr lang="ru-RU" dirty="0" smtClean="0">
              <a:latin typeface="Georgia" panose="02040502050405020303" pitchFamily="18" charset="0"/>
            </a:endParaRPr>
          </a:p>
          <a:p>
            <a:r>
              <a:rPr lang="ru-RU" dirty="0" err="1">
                <a:latin typeface="Georgia" panose="02040502050405020303" pitchFamily="18" charset="0"/>
              </a:rPr>
              <a:t>Основні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компетентності</a:t>
            </a:r>
            <a:r>
              <a:rPr lang="ru-RU" dirty="0">
                <a:latin typeface="Georgia" panose="02040502050405020303" pitchFamily="18" charset="0"/>
              </a:rPr>
              <a:t> у </a:t>
            </a:r>
            <a:r>
              <a:rPr lang="ru-RU" dirty="0" err="1">
                <a:latin typeface="Georgia" panose="02040502050405020303" pitchFamily="18" charset="0"/>
              </a:rPr>
              <a:t>природничих</a:t>
            </a:r>
            <a:r>
              <a:rPr lang="ru-RU" dirty="0">
                <a:latin typeface="Georgia" panose="02040502050405020303" pitchFamily="18" charset="0"/>
              </a:rPr>
              <a:t> науках і </a:t>
            </a:r>
            <a:r>
              <a:rPr lang="ru-RU" dirty="0" err="1">
                <a:latin typeface="Georgia" panose="02040502050405020303" pitchFamily="18" charset="0"/>
              </a:rPr>
              <a:t>технологіях</a:t>
            </a:r>
            <a:endParaRPr lang="ru-RU" dirty="0">
              <a:latin typeface="Georgia" panose="02040502050405020303" pitchFamily="18" charset="0"/>
            </a:endParaRPr>
          </a:p>
          <a:p>
            <a:r>
              <a:rPr lang="ru-RU" dirty="0" err="1">
                <a:latin typeface="Georgia" panose="02040502050405020303" pitchFamily="18" charset="0"/>
              </a:rPr>
              <a:t>Інформаційно-цифрова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компетентність</a:t>
            </a:r>
            <a:r>
              <a:rPr lang="ru-RU" dirty="0">
                <a:latin typeface="Georgia" panose="02040502050405020303" pitchFamily="18" charset="0"/>
              </a:rPr>
              <a:t> </a:t>
            </a:r>
          </a:p>
          <a:p>
            <a:r>
              <a:rPr lang="ru-RU" dirty="0" err="1">
                <a:latin typeface="Georgia" panose="02040502050405020303" pitchFamily="18" charset="0"/>
              </a:rPr>
              <a:t>Уміння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навчатися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впродовж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життя</a:t>
            </a:r>
            <a:endParaRPr lang="ru-RU" dirty="0">
              <a:latin typeface="Georgia" panose="02040502050405020303" pitchFamily="18" charset="0"/>
            </a:endParaRPr>
          </a:p>
          <a:p>
            <a:r>
              <a:rPr lang="ru-RU" dirty="0" err="1">
                <a:latin typeface="Georgia" panose="02040502050405020303" pitchFamily="18" charset="0"/>
              </a:rPr>
              <a:t>Спілкування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іноземними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мовами</a:t>
            </a:r>
            <a:endParaRPr lang="ru-RU" dirty="0">
              <a:latin typeface="Georgia" panose="02040502050405020303" pitchFamily="18" charset="0"/>
            </a:endParaRPr>
          </a:p>
          <a:p>
            <a:r>
              <a:rPr lang="ru-RU" dirty="0" err="1">
                <a:latin typeface="Georgia" panose="02040502050405020303" pitchFamily="18" charset="0"/>
              </a:rPr>
              <a:t>Спілкування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іноземними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мовами</a:t>
            </a:r>
            <a:endParaRPr lang="ru-RU" dirty="0">
              <a:latin typeface="Georgia" panose="02040502050405020303" pitchFamily="18" charset="0"/>
            </a:endParaRPr>
          </a:p>
          <a:p>
            <a:r>
              <a:rPr lang="ru-RU" dirty="0" err="1">
                <a:latin typeface="Georgia" panose="02040502050405020303" pitchFamily="18" charset="0"/>
              </a:rPr>
              <a:t>Ініціативність</a:t>
            </a:r>
            <a:r>
              <a:rPr lang="ru-RU" dirty="0">
                <a:latin typeface="Georgia" panose="02040502050405020303" pitchFamily="18" charset="0"/>
              </a:rPr>
              <a:t> і </a:t>
            </a:r>
            <a:r>
              <a:rPr lang="ru-RU" dirty="0" err="1">
                <a:latin typeface="Georgia" panose="02040502050405020303" pitchFamily="18" charset="0"/>
              </a:rPr>
              <a:t>підприємливість</a:t>
            </a:r>
            <a:endParaRPr lang="ru-RU" dirty="0">
              <a:latin typeface="Georgia" panose="02040502050405020303" pitchFamily="18" charset="0"/>
            </a:endParaRPr>
          </a:p>
          <a:p>
            <a:r>
              <a:rPr lang="ru-RU" dirty="0" err="1">
                <a:latin typeface="Georgia" panose="02040502050405020303" pitchFamily="18" charset="0"/>
              </a:rPr>
              <a:t>Обізнаність</a:t>
            </a:r>
            <a:r>
              <a:rPr lang="ru-RU" dirty="0">
                <a:latin typeface="Georgia" panose="02040502050405020303" pitchFamily="18" charset="0"/>
              </a:rPr>
              <a:t> та </a:t>
            </a:r>
            <a:r>
              <a:rPr lang="ru-RU" dirty="0" err="1">
                <a:latin typeface="Georgia" panose="02040502050405020303" pitchFamily="18" charset="0"/>
              </a:rPr>
              <a:t>самовираження</a:t>
            </a:r>
            <a:r>
              <a:rPr lang="ru-RU" dirty="0">
                <a:latin typeface="Georgia" panose="02040502050405020303" pitchFamily="18" charset="0"/>
              </a:rPr>
              <a:t> у </a:t>
            </a:r>
            <a:r>
              <a:rPr lang="ru-RU" dirty="0" err="1">
                <a:latin typeface="Georgia" panose="02040502050405020303" pitchFamily="18" charset="0"/>
              </a:rPr>
              <a:t>сфері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культури</a:t>
            </a:r>
            <a:endParaRPr lang="ru-RU" dirty="0">
              <a:latin typeface="Georgia" panose="02040502050405020303" pitchFamily="18" charset="0"/>
            </a:endParaRPr>
          </a:p>
          <a:p>
            <a:r>
              <a:rPr lang="ru-RU" dirty="0" err="1">
                <a:latin typeface="Georgia" panose="02040502050405020303" pitchFamily="18" charset="0"/>
              </a:rPr>
              <a:t>Екологічна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грамотність</a:t>
            </a:r>
            <a:r>
              <a:rPr lang="ru-RU" dirty="0">
                <a:latin typeface="Georgia" panose="02040502050405020303" pitchFamily="18" charset="0"/>
              </a:rPr>
              <a:t> і здоровий </a:t>
            </a:r>
            <a:r>
              <a:rPr lang="ru-RU" dirty="0" err="1">
                <a:latin typeface="Georgia" panose="02040502050405020303" pitchFamily="18" charset="0"/>
              </a:rPr>
              <a:t>спосіб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 smtClean="0">
                <a:latin typeface="Georgia" panose="02040502050405020303" pitchFamily="18" charset="0"/>
              </a:rPr>
              <a:t>життя</a:t>
            </a:r>
            <a:endParaRPr lang="ru-RU" dirty="0" smtClean="0">
              <a:latin typeface="Georgia" panose="02040502050405020303" pitchFamily="18" charset="0"/>
            </a:endParaRPr>
          </a:p>
          <a:p>
            <a:r>
              <a:rPr lang="ru-RU" dirty="0" err="1">
                <a:latin typeface="Georgia" panose="02040502050405020303" pitchFamily="18" charset="0"/>
              </a:rPr>
              <a:t>Соціальна</a:t>
            </a:r>
            <a:r>
              <a:rPr lang="ru-RU" dirty="0">
                <a:latin typeface="Georgia" panose="02040502050405020303" pitchFamily="18" charset="0"/>
              </a:rPr>
              <a:t> та </a:t>
            </a:r>
            <a:r>
              <a:rPr lang="ru-RU" dirty="0" err="1">
                <a:latin typeface="Georgia" panose="02040502050405020303" pitchFamily="18" charset="0"/>
              </a:rPr>
              <a:t>громадянська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компетентності</a:t>
            </a:r>
            <a:endParaRPr lang="ru-RU" dirty="0">
              <a:latin typeface="Georgia" panose="02040502050405020303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72895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>
                <a:solidFill>
                  <a:srgbClr val="FFC000"/>
                </a:solidFill>
                <a:latin typeface="Georgia" panose="02040502050405020303" pitchFamily="18" charset="0"/>
              </a:rPr>
              <a:t>Спеціальні методичні компетенції:</a:t>
            </a:r>
          </a:p>
          <a:p>
            <a:endParaRPr lang="uk-UA" dirty="0">
              <a:latin typeface="Georgia" panose="02040502050405020303" pitchFamily="18" charset="0"/>
            </a:endParaRPr>
          </a:p>
          <a:p>
            <a:r>
              <a:rPr lang="uk-UA" dirty="0">
                <a:latin typeface="Georgia" panose="02040502050405020303" pitchFamily="18" charset="0"/>
              </a:rPr>
              <a:t>цільова (уміння педагога визначати цілі навчання); </a:t>
            </a:r>
          </a:p>
          <a:p>
            <a:r>
              <a:rPr lang="uk-UA" dirty="0">
                <a:latin typeface="Georgia" panose="02040502050405020303" pitchFamily="18" charset="0"/>
              </a:rPr>
              <a:t>змістовна (уміння визначати зміст навчання);</a:t>
            </a:r>
          </a:p>
          <a:p>
            <a:r>
              <a:rPr lang="uk-UA" dirty="0">
                <a:latin typeface="Georgia" panose="02040502050405020303" pitchFamily="18" charset="0"/>
              </a:rPr>
              <a:t>проектувальна (уміння проектувати освітній процес); </a:t>
            </a:r>
          </a:p>
          <a:p>
            <a:r>
              <a:rPr lang="uk-UA" dirty="0">
                <a:latin typeface="Georgia" panose="02040502050405020303" pitchFamily="18" charset="0"/>
              </a:rPr>
              <a:t>рефлексивна (уміння обґрунтовувати ефективність обраних методичних підходів); </a:t>
            </a:r>
          </a:p>
          <a:p>
            <a:r>
              <a:rPr lang="uk-UA" dirty="0">
                <a:latin typeface="Georgia" panose="02040502050405020303" pitchFamily="18" charset="0"/>
              </a:rPr>
              <a:t>моніторингова (уміння відслідковувати результати навчання).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08563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кутник: загнутий кут 27">
            <a:extLst>
              <a:ext uri="{FF2B5EF4-FFF2-40B4-BE49-F238E27FC236}">
                <a16:creationId xmlns:a16="http://schemas.microsoft.com/office/drawing/2014/main" xmlns="" id="{A79C42EE-10EE-47E6-80A7-9F3ED665B7DF}"/>
              </a:ext>
            </a:extLst>
          </p:cNvPr>
          <p:cNvSpPr/>
          <p:nvPr/>
        </p:nvSpPr>
        <p:spPr>
          <a:xfrm rot="709325">
            <a:off x="3299289" y="196505"/>
            <a:ext cx="2808311" cy="1854519"/>
          </a:xfrm>
          <a:prstGeom prst="foldedCorner">
            <a:avLst/>
          </a:prstGeom>
          <a:ln w="1905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i="1" dirty="0"/>
              <a:t>Ретельно розрахований відповідно до поставленої мети й наявних можливостей.</a:t>
            </a:r>
          </a:p>
        </p:txBody>
      </p:sp>
      <p:sp>
        <p:nvSpPr>
          <p:cNvPr id="4" name="Хмара 3">
            <a:extLst>
              <a:ext uri="{FF2B5EF4-FFF2-40B4-BE49-F238E27FC236}">
                <a16:creationId xmlns:a16="http://schemas.microsoft.com/office/drawing/2014/main" xmlns="" id="{CB08CFBC-4D35-4C34-BF04-5BF925DDEE3C}"/>
              </a:ext>
            </a:extLst>
          </p:cNvPr>
          <p:cNvSpPr/>
          <p:nvPr/>
        </p:nvSpPr>
        <p:spPr>
          <a:xfrm>
            <a:off x="1619672" y="1809845"/>
            <a:ext cx="5040560" cy="2376264"/>
          </a:xfrm>
          <a:prstGeom prst="cloud">
            <a:avLst/>
          </a:prstGeom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  <a:p>
            <a:r>
              <a:rPr lang="uk-UA" sz="3600" b="1" dirty="0">
                <a:solidFill>
                  <a:schemeClr val="bg2">
                    <a:lumMod val="25000"/>
                  </a:schemeClr>
                </a:solidFill>
              </a:rPr>
              <a:t>Сучасний урок</a:t>
            </a:r>
          </a:p>
        </p:txBody>
      </p:sp>
      <p:pic>
        <p:nvPicPr>
          <p:cNvPr id="1028" name="Picture 4" descr="Блоги – ДНЗ ВМР &quot;Журавлик&quot;">
            <a:extLst>
              <a:ext uri="{FF2B5EF4-FFF2-40B4-BE49-F238E27FC236}">
                <a16:creationId xmlns:a16="http://schemas.microsoft.com/office/drawing/2014/main" xmlns="" id="{8199123F-3E26-4BCA-AFB3-381DE457A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237" y="2312033"/>
            <a:ext cx="1704283" cy="122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Якщо закінчується контракт з районною радою, якої вже немає. Юридичні  консультації з діяльності друкованих ЗМІ – Прес-клуб">
            <a:extLst>
              <a:ext uri="{FF2B5EF4-FFF2-40B4-BE49-F238E27FC236}">
                <a16:creationId xmlns:a16="http://schemas.microsoft.com/office/drawing/2014/main" xmlns="" id="{2518EC9F-9D30-40E7-AF22-0F401D796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644"/>
            <a:ext cx="1584176" cy="133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Графіка 17" descr="Одна шестерня">
            <a:extLst>
              <a:ext uri="{FF2B5EF4-FFF2-40B4-BE49-F238E27FC236}">
                <a16:creationId xmlns:a16="http://schemas.microsoft.com/office/drawing/2014/main" xmlns="" id="{B4570C06-0F02-4042-9A1B-0F76523120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795228" y="188640"/>
            <a:ext cx="241176" cy="241176"/>
          </a:xfrm>
          <a:prstGeom prst="rect">
            <a:avLst/>
          </a:prstGeom>
        </p:spPr>
      </p:pic>
      <p:sp>
        <p:nvSpPr>
          <p:cNvPr id="20" name="Прямокутник: загнутий кут 19">
            <a:extLst>
              <a:ext uri="{FF2B5EF4-FFF2-40B4-BE49-F238E27FC236}">
                <a16:creationId xmlns:a16="http://schemas.microsoft.com/office/drawing/2014/main" xmlns="" id="{DAD49130-9407-46EF-90C3-5000357B57E8}"/>
              </a:ext>
            </a:extLst>
          </p:cNvPr>
          <p:cNvSpPr/>
          <p:nvPr/>
        </p:nvSpPr>
        <p:spPr>
          <a:xfrm rot="19925577">
            <a:off x="1365363" y="1478872"/>
            <a:ext cx="1872208" cy="661947"/>
          </a:xfrm>
          <a:prstGeom prst="foldedCorner">
            <a:avLst/>
          </a:prstGeom>
          <a:ln w="1905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i="1" dirty="0"/>
              <a:t>Добре підготовлений</a:t>
            </a:r>
          </a:p>
        </p:txBody>
      </p:sp>
      <p:sp>
        <p:nvSpPr>
          <p:cNvPr id="31" name="Прямокутник: загнутий кут 30">
            <a:extLst>
              <a:ext uri="{FF2B5EF4-FFF2-40B4-BE49-F238E27FC236}">
                <a16:creationId xmlns:a16="http://schemas.microsoft.com/office/drawing/2014/main" xmlns="" id="{D7B926B7-6EE8-4373-9EA0-28D8A543142C}"/>
              </a:ext>
            </a:extLst>
          </p:cNvPr>
          <p:cNvSpPr/>
          <p:nvPr/>
        </p:nvSpPr>
        <p:spPr>
          <a:xfrm rot="1952647">
            <a:off x="6376623" y="1355495"/>
            <a:ext cx="1872208" cy="887256"/>
          </a:xfrm>
          <a:prstGeom prst="foldedCorner">
            <a:avLst/>
          </a:prstGeom>
          <a:ln w="1905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i="1" dirty="0"/>
              <a:t>Проводиться не для учнів, а разом з ними</a:t>
            </a:r>
          </a:p>
        </p:txBody>
      </p:sp>
      <p:sp>
        <p:nvSpPr>
          <p:cNvPr id="10" name="Прямокутник: загнутий кут 9">
            <a:extLst>
              <a:ext uri="{FF2B5EF4-FFF2-40B4-BE49-F238E27FC236}">
                <a16:creationId xmlns:a16="http://schemas.microsoft.com/office/drawing/2014/main" xmlns="" id="{88E8BDA5-6A41-42A4-8D12-7FFB854C69D1}"/>
              </a:ext>
            </a:extLst>
          </p:cNvPr>
          <p:cNvSpPr/>
          <p:nvPr/>
        </p:nvSpPr>
        <p:spPr>
          <a:xfrm>
            <a:off x="655118" y="4194775"/>
            <a:ext cx="2352836" cy="1331123"/>
          </a:xfrm>
          <a:prstGeom prst="foldedCorner">
            <a:avLst/>
          </a:prstGeom>
          <a:ln w="1905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i="1" dirty="0"/>
              <a:t>Немає місця нудьзі, страху і злості від безсилля</a:t>
            </a:r>
          </a:p>
        </p:txBody>
      </p:sp>
      <p:sp>
        <p:nvSpPr>
          <p:cNvPr id="11" name="Прямокутник: загнутий кут 10">
            <a:extLst>
              <a:ext uri="{FF2B5EF4-FFF2-40B4-BE49-F238E27FC236}">
                <a16:creationId xmlns:a16="http://schemas.microsoft.com/office/drawing/2014/main" xmlns="" id="{075B8C63-B6BC-45D6-9A9F-318FFB8AFF59}"/>
              </a:ext>
            </a:extLst>
          </p:cNvPr>
          <p:cNvSpPr/>
          <p:nvPr/>
        </p:nvSpPr>
        <p:spPr>
          <a:xfrm>
            <a:off x="3761143" y="4239117"/>
            <a:ext cx="2352836" cy="1331123"/>
          </a:xfrm>
          <a:prstGeom prst="foldedCorner">
            <a:avLst/>
          </a:prstGeom>
          <a:ln w="1905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i="1" dirty="0"/>
              <a:t>Панує атмосфера інтересу, довіри і співробітництва</a:t>
            </a:r>
          </a:p>
        </p:txBody>
      </p:sp>
      <p:sp>
        <p:nvSpPr>
          <p:cNvPr id="12" name="Прямокутник: загнутий кут 11">
            <a:extLst>
              <a:ext uri="{FF2B5EF4-FFF2-40B4-BE49-F238E27FC236}">
                <a16:creationId xmlns:a16="http://schemas.microsoft.com/office/drawing/2014/main" xmlns="" id="{A48A62A7-1239-4DEF-A961-DF690F32758E}"/>
              </a:ext>
            </a:extLst>
          </p:cNvPr>
          <p:cNvSpPr/>
          <p:nvPr/>
        </p:nvSpPr>
        <p:spPr>
          <a:xfrm>
            <a:off x="6660233" y="3434994"/>
            <a:ext cx="2352836" cy="2010231"/>
          </a:xfrm>
          <a:prstGeom prst="foldedCorner">
            <a:avLst/>
          </a:prstGeom>
          <a:ln w="1905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i="1" dirty="0"/>
              <a:t>Місце кожної дитині, тому що сучасний урок – запорука його успіху в майбутньому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CB3D8A9-01A6-47EC-91B0-5D254E874345}"/>
              </a:ext>
            </a:extLst>
          </p:cNvPr>
          <p:cNvSpPr txBox="1"/>
          <p:nvPr/>
        </p:nvSpPr>
        <p:spPr>
          <a:xfrm>
            <a:off x="827584" y="5927790"/>
            <a:ext cx="6984776" cy="587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Aft>
                <a:spcPts val="800"/>
              </a:spcAft>
            </a:pPr>
            <a:r>
              <a:rPr lang="uk-UA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Сучасний урок = Учитель + Учень</a:t>
            </a:r>
            <a:endParaRPr lang="uk-UA" sz="2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235024"/>
      </p:ext>
    </p:extLst>
  </p:cSld>
  <p:clrMapOvr>
    <a:masterClrMapping/>
  </p:clrMapOvr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575</TotalTime>
  <Words>507</Words>
  <Application>Microsoft Office PowerPoint</Application>
  <PresentationFormat>Экран (4:3)</PresentationFormat>
  <Paragraphs>92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Паркет</vt:lpstr>
      <vt:lpstr>Вас вітають вчителі  Познанського ліцею  Березівської сільської ради</vt:lpstr>
      <vt:lpstr>Проблема над якою працює ШМО:</vt:lpstr>
      <vt:lpstr>Презентация PowerPoint</vt:lpstr>
      <vt:lpstr>         Конструктор сучасного уроку трудового навчання в аспекті НУШ</vt:lpstr>
      <vt:lpstr>Презентация PowerPoint</vt:lpstr>
      <vt:lpstr>Презентация PowerPoint</vt:lpstr>
      <vt:lpstr>У КОНЦЕПЦІЇ НОВОЇ УКРАЇНСЬКОЇ ШКОЛИ  ВИОКРЕМЛЮЮТЬ ТАКІ КЛЮЧОВІ КОМПЕТЕНТНОСТІ: </vt:lpstr>
      <vt:lpstr>Презентация PowerPoint</vt:lpstr>
      <vt:lpstr>Презентация PowerPoint</vt:lpstr>
      <vt:lpstr>Презентация PowerPoint</vt:lpstr>
      <vt:lpstr>ВИМОГИ ДО УРОКУ: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Як працюють наші діти на уроках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Учень – це таємниця, розгадці якого іноді треба присвятити все життя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Конструктор сучасного уроку трудового навчання в аспекті НУШ</dc:title>
  <dc:creator>TPCUser</dc:creator>
  <cp:lastModifiedBy>TPCUser</cp:lastModifiedBy>
  <cp:revision>25</cp:revision>
  <dcterms:created xsi:type="dcterms:W3CDTF">2023-02-16T10:08:04Z</dcterms:created>
  <dcterms:modified xsi:type="dcterms:W3CDTF">2023-02-20T17:16:05Z</dcterms:modified>
</cp:coreProperties>
</file>