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8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EA7D7-EF7E-4771-95F3-7C0E09525CC4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F70E1A1D-A4E1-4B6C-B654-3301B060C224}">
      <dgm:prSet phldrT="[Текст]"/>
      <dgm:spPr/>
      <dgm:t>
        <a:bodyPr/>
        <a:lstStyle/>
        <a:p>
          <a:r>
            <a: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Заняття групові, індивідуальні, </a:t>
          </a:r>
          <a:r>
            <a:rPr lang="uk-UA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корекційно-розвиткові</a:t>
          </a:r>
          <a:endParaRPr lang="uk-UA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936C76B-603A-47F3-8194-317D6C3DD342}" type="parTrans" cxnId="{F4294281-60A0-4AAB-B651-276A6CD1B5E4}">
      <dgm:prSet/>
      <dgm:spPr/>
      <dgm:t>
        <a:bodyPr/>
        <a:lstStyle/>
        <a:p>
          <a:endParaRPr lang="uk-UA"/>
        </a:p>
      </dgm:t>
    </dgm:pt>
    <dgm:pt modelId="{20946325-DB9F-43B1-9BF4-9417EE8CF0F8}" type="sibTrans" cxnId="{F4294281-60A0-4AAB-B651-276A6CD1B5E4}">
      <dgm:prSet/>
      <dgm:spPr/>
      <dgm:t>
        <a:bodyPr/>
        <a:lstStyle/>
        <a:p>
          <a:endParaRPr lang="uk-UA"/>
        </a:p>
      </dgm:t>
    </dgm:pt>
    <dgm:pt modelId="{E5D18398-92F7-4EE7-A568-A74D14DCF6FD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Переконання</a:t>
          </a:r>
        </a:p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Розгляд проблемних ситуацій</a:t>
          </a:r>
          <a:endParaRPr lang="uk-UA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A79E63-3A52-4DE2-A1D6-9F7816979B15}" type="parTrans" cxnId="{4814439B-4A28-4AC2-85A6-5C18F1F95C34}">
      <dgm:prSet/>
      <dgm:spPr/>
      <dgm:t>
        <a:bodyPr/>
        <a:lstStyle/>
        <a:p>
          <a:endParaRPr lang="uk-UA"/>
        </a:p>
      </dgm:t>
    </dgm:pt>
    <dgm:pt modelId="{26CD06B0-D3B7-443F-80C4-825C86E7515E}" type="sibTrans" cxnId="{4814439B-4A28-4AC2-85A6-5C18F1F95C34}">
      <dgm:prSet/>
      <dgm:spPr/>
      <dgm:t>
        <a:bodyPr/>
        <a:lstStyle/>
        <a:p>
          <a:endParaRPr lang="uk-UA"/>
        </a:p>
      </dgm:t>
    </dgm:pt>
    <dgm:pt modelId="{4C61C7F1-990B-401C-B910-DCD8A3A2ACB7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Ігрова діяльність</a:t>
          </a:r>
          <a:endParaRPr lang="uk-UA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C7CFDD-1718-4D74-8628-22364933CCB7}" type="parTrans" cxnId="{915062D9-2F3D-4FCA-808C-2E82DCB34CD7}">
      <dgm:prSet/>
      <dgm:spPr/>
      <dgm:t>
        <a:bodyPr/>
        <a:lstStyle/>
        <a:p>
          <a:endParaRPr lang="uk-UA"/>
        </a:p>
      </dgm:t>
    </dgm:pt>
    <dgm:pt modelId="{2A218437-D2CC-473D-97C1-16E6A00A6ED6}" type="sibTrans" cxnId="{915062D9-2F3D-4FCA-808C-2E82DCB34CD7}">
      <dgm:prSet/>
      <dgm:spPr/>
      <dgm:t>
        <a:bodyPr/>
        <a:lstStyle/>
        <a:p>
          <a:endParaRPr lang="uk-UA"/>
        </a:p>
      </dgm:t>
    </dgm:pt>
    <dgm:pt modelId="{0082168C-F472-4933-8303-06E59F43C2F0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Художньо-продуктивна діяльність</a:t>
          </a:r>
          <a:endParaRPr lang="uk-UA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786033-548F-43EE-A766-514B8A5A99A0}" type="parTrans" cxnId="{489F0A94-8994-4DCC-85C9-4769E059B37F}">
      <dgm:prSet/>
      <dgm:spPr/>
      <dgm:t>
        <a:bodyPr/>
        <a:lstStyle/>
        <a:p>
          <a:endParaRPr lang="uk-UA"/>
        </a:p>
      </dgm:t>
    </dgm:pt>
    <dgm:pt modelId="{79D5E795-F74A-4919-B4A6-33550BECDBD8}" type="sibTrans" cxnId="{489F0A94-8994-4DCC-85C9-4769E059B37F}">
      <dgm:prSet/>
      <dgm:spPr/>
      <dgm:t>
        <a:bodyPr/>
        <a:lstStyle/>
        <a:p>
          <a:endParaRPr lang="uk-UA"/>
        </a:p>
      </dgm:t>
    </dgm:pt>
    <dgm:pt modelId="{0F1566E0-CFE3-47D9-8074-94D44EC57B7A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Бесіди</a:t>
          </a:r>
          <a:endParaRPr lang="uk-UA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C92A14-1343-497A-B24F-57C9A7CDF60E}" type="parTrans" cxnId="{F3FCFEAD-1B98-4386-8E36-CD79C3D6B608}">
      <dgm:prSet/>
      <dgm:spPr/>
      <dgm:t>
        <a:bodyPr/>
        <a:lstStyle/>
        <a:p>
          <a:endParaRPr lang="uk-UA"/>
        </a:p>
      </dgm:t>
    </dgm:pt>
    <dgm:pt modelId="{19143D94-7B00-455F-B6AC-0DFA2B1D5DA9}" type="sibTrans" cxnId="{F3FCFEAD-1B98-4386-8E36-CD79C3D6B608}">
      <dgm:prSet/>
      <dgm:spPr/>
      <dgm:t>
        <a:bodyPr/>
        <a:lstStyle/>
        <a:p>
          <a:endParaRPr lang="uk-UA"/>
        </a:p>
      </dgm:t>
    </dgm:pt>
    <dgm:pt modelId="{FD56645E-439F-4034-BAF1-048DBD4D2481}">
      <dgm:prSet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Перегляд відеофільмів</a:t>
          </a:r>
          <a:endParaRPr lang="uk-UA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3BCBF2-7FCA-4A9F-AF83-96ED28BE1857}" type="parTrans" cxnId="{8D2DD447-B254-4C40-B21D-C5A01309A73F}">
      <dgm:prSet/>
      <dgm:spPr/>
      <dgm:t>
        <a:bodyPr/>
        <a:lstStyle/>
        <a:p>
          <a:endParaRPr lang="uk-UA"/>
        </a:p>
      </dgm:t>
    </dgm:pt>
    <dgm:pt modelId="{8CBC67EE-40DC-4F97-8167-3F732ACA515B}" type="sibTrans" cxnId="{8D2DD447-B254-4C40-B21D-C5A01309A73F}">
      <dgm:prSet/>
      <dgm:spPr/>
      <dgm:t>
        <a:bodyPr/>
        <a:lstStyle/>
        <a:p>
          <a:endParaRPr lang="uk-UA"/>
        </a:p>
      </dgm:t>
    </dgm:pt>
    <dgm:pt modelId="{9C51A486-E0FF-40CB-AEB3-539743CC6622}" type="pres">
      <dgm:prSet presAssocID="{7BAEA7D7-EF7E-4771-95F3-7C0E09525CC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17E9AD4-CE65-4BC3-A0FC-79039397ABED}" type="pres">
      <dgm:prSet presAssocID="{F70E1A1D-A4E1-4B6C-B654-3301B060C224}" presName="node" presStyleLbl="node1" presStyleIdx="0" presStyleCnt="6" custScaleX="27010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E1F4569-BF1B-4C61-8A74-FF710ECC279D}" type="pres">
      <dgm:prSet presAssocID="{20946325-DB9F-43B1-9BF4-9417EE8CF0F8}" presName="sibTrans" presStyleLbl="sibTrans2D1" presStyleIdx="0" presStyleCnt="6"/>
      <dgm:spPr/>
      <dgm:t>
        <a:bodyPr/>
        <a:lstStyle/>
        <a:p>
          <a:endParaRPr lang="uk-UA"/>
        </a:p>
      </dgm:t>
    </dgm:pt>
    <dgm:pt modelId="{46F81C00-7E10-4AC9-85B4-EBC3F4F78D60}" type="pres">
      <dgm:prSet presAssocID="{20946325-DB9F-43B1-9BF4-9417EE8CF0F8}" presName="connectorText" presStyleLbl="sibTrans2D1" presStyleIdx="0" presStyleCnt="6"/>
      <dgm:spPr/>
      <dgm:t>
        <a:bodyPr/>
        <a:lstStyle/>
        <a:p>
          <a:endParaRPr lang="uk-UA"/>
        </a:p>
      </dgm:t>
    </dgm:pt>
    <dgm:pt modelId="{13EA5331-427B-436D-8126-D9880346B437}" type="pres">
      <dgm:prSet presAssocID="{E5D18398-92F7-4EE7-A568-A74D14DCF6FD}" presName="node" presStyleLbl="node1" presStyleIdx="1" presStyleCnt="6" custScaleX="211830" custScaleY="169518" custRadScaleRad="146158" custRadScaleInc="3402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C12F2A-3A9A-475A-A210-1CA57BF17300}" type="pres">
      <dgm:prSet presAssocID="{26CD06B0-D3B7-443F-80C4-825C86E7515E}" presName="sibTrans" presStyleLbl="sibTrans2D1" presStyleIdx="1" presStyleCnt="6"/>
      <dgm:spPr/>
      <dgm:t>
        <a:bodyPr/>
        <a:lstStyle/>
        <a:p>
          <a:endParaRPr lang="uk-UA"/>
        </a:p>
      </dgm:t>
    </dgm:pt>
    <dgm:pt modelId="{77AB26D0-16E1-4615-AFB3-938553E0EF16}" type="pres">
      <dgm:prSet presAssocID="{26CD06B0-D3B7-443F-80C4-825C86E7515E}" presName="connectorText" presStyleLbl="sibTrans2D1" presStyleIdx="1" presStyleCnt="6"/>
      <dgm:spPr/>
      <dgm:t>
        <a:bodyPr/>
        <a:lstStyle/>
        <a:p>
          <a:endParaRPr lang="uk-UA"/>
        </a:p>
      </dgm:t>
    </dgm:pt>
    <dgm:pt modelId="{74A0A135-B108-49E5-BFD5-3ED852D23811}" type="pres">
      <dgm:prSet presAssocID="{4C61C7F1-990B-401C-B910-DCD8A3A2ACB7}" presName="node" presStyleLbl="node1" presStyleIdx="2" presStyleCnt="6" custScaleX="183543" custScaleY="138178" custRadScaleRad="156206" custRadScaleInc="-1189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3A468B1-6EFE-430C-846D-AE92B147A222}" type="pres">
      <dgm:prSet presAssocID="{2A218437-D2CC-473D-97C1-16E6A00A6ED6}" presName="sibTrans" presStyleLbl="sibTrans2D1" presStyleIdx="2" presStyleCnt="6"/>
      <dgm:spPr/>
      <dgm:t>
        <a:bodyPr/>
        <a:lstStyle/>
        <a:p>
          <a:endParaRPr lang="uk-UA"/>
        </a:p>
      </dgm:t>
    </dgm:pt>
    <dgm:pt modelId="{EE7B78A0-7EA3-4219-B0EE-FA5A6668CEC4}" type="pres">
      <dgm:prSet presAssocID="{2A218437-D2CC-473D-97C1-16E6A00A6ED6}" presName="connectorText" presStyleLbl="sibTrans2D1" presStyleIdx="2" presStyleCnt="6"/>
      <dgm:spPr/>
      <dgm:t>
        <a:bodyPr/>
        <a:lstStyle/>
        <a:p>
          <a:endParaRPr lang="uk-UA"/>
        </a:p>
      </dgm:t>
    </dgm:pt>
    <dgm:pt modelId="{23762914-7F1F-4EA2-80B9-4CAA05C6FE53}" type="pres">
      <dgm:prSet presAssocID="{0082168C-F472-4933-8303-06E59F43C2F0}" presName="node" presStyleLbl="node1" presStyleIdx="3" presStyleCnt="6" custScaleX="184308" custScaleY="159278" custRadScaleRad="90547" custRadScaleInc="-1272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55176AA-C2FC-43BB-A0A5-FC3E975D0F9D}" type="pres">
      <dgm:prSet presAssocID="{79D5E795-F74A-4919-B4A6-33550BECDBD8}" presName="sibTrans" presStyleLbl="sibTrans2D1" presStyleIdx="3" presStyleCnt="6"/>
      <dgm:spPr/>
      <dgm:t>
        <a:bodyPr/>
        <a:lstStyle/>
        <a:p>
          <a:endParaRPr lang="uk-UA"/>
        </a:p>
      </dgm:t>
    </dgm:pt>
    <dgm:pt modelId="{1BB625FB-7979-4838-B2C7-3C58D5FBC798}" type="pres">
      <dgm:prSet presAssocID="{79D5E795-F74A-4919-B4A6-33550BECDBD8}" presName="connectorText" presStyleLbl="sibTrans2D1" presStyleIdx="3" presStyleCnt="6"/>
      <dgm:spPr/>
      <dgm:t>
        <a:bodyPr/>
        <a:lstStyle/>
        <a:p>
          <a:endParaRPr lang="uk-UA"/>
        </a:p>
      </dgm:t>
    </dgm:pt>
    <dgm:pt modelId="{23FDFB42-B0FE-4CC1-920B-C11AB2E4A8F0}" type="pres">
      <dgm:prSet presAssocID="{FD56645E-439F-4034-BAF1-048DBD4D2481}" presName="node" presStyleLbl="node1" presStyleIdx="4" presStyleCnt="6" custScaleX="155313" custScaleY="150208" custRadScaleRad="103459" custRadScaleInc="-362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6FAB5F-973F-4B53-B554-1128C1094994}" type="pres">
      <dgm:prSet presAssocID="{8CBC67EE-40DC-4F97-8167-3F732ACA515B}" presName="sibTrans" presStyleLbl="sibTrans2D1" presStyleIdx="4" presStyleCnt="6"/>
      <dgm:spPr/>
      <dgm:t>
        <a:bodyPr/>
        <a:lstStyle/>
        <a:p>
          <a:endParaRPr lang="uk-UA"/>
        </a:p>
      </dgm:t>
    </dgm:pt>
    <dgm:pt modelId="{A093EE13-E8E8-42F9-A4CB-3E65F47429D4}" type="pres">
      <dgm:prSet presAssocID="{8CBC67EE-40DC-4F97-8167-3F732ACA515B}" presName="connectorText" presStyleLbl="sibTrans2D1" presStyleIdx="4" presStyleCnt="6"/>
      <dgm:spPr/>
      <dgm:t>
        <a:bodyPr/>
        <a:lstStyle/>
        <a:p>
          <a:endParaRPr lang="uk-UA"/>
        </a:p>
      </dgm:t>
    </dgm:pt>
    <dgm:pt modelId="{D22731FA-0659-4143-B09E-B87D5FB9E12F}" type="pres">
      <dgm:prSet presAssocID="{0F1566E0-CFE3-47D9-8074-94D44EC57B7A}" presName="node" presStyleLbl="node1" presStyleIdx="5" presStyleCnt="6" custScaleX="202827" custScaleY="153246" custRadScaleRad="51891" custRadScaleInc="148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63E5AD-5599-4DF7-B4D3-DCF91904716A}" type="pres">
      <dgm:prSet presAssocID="{19143D94-7B00-455F-B6AC-0DFA2B1D5DA9}" presName="sibTrans" presStyleLbl="sibTrans2D1" presStyleIdx="5" presStyleCnt="6"/>
      <dgm:spPr/>
      <dgm:t>
        <a:bodyPr/>
        <a:lstStyle/>
        <a:p>
          <a:endParaRPr lang="uk-UA"/>
        </a:p>
      </dgm:t>
    </dgm:pt>
    <dgm:pt modelId="{08B7E6E6-9B64-4FBC-96D0-C2415C794F1A}" type="pres">
      <dgm:prSet presAssocID="{19143D94-7B00-455F-B6AC-0DFA2B1D5DA9}" presName="connectorText" presStyleLbl="sibTrans2D1" presStyleIdx="5" presStyleCnt="6"/>
      <dgm:spPr/>
      <dgm:t>
        <a:bodyPr/>
        <a:lstStyle/>
        <a:p>
          <a:endParaRPr lang="uk-UA"/>
        </a:p>
      </dgm:t>
    </dgm:pt>
  </dgm:ptLst>
  <dgm:cxnLst>
    <dgm:cxn modelId="{4814439B-4A28-4AC2-85A6-5C18F1F95C34}" srcId="{7BAEA7D7-EF7E-4771-95F3-7C0E09525CC4}" destId="{E5D18398-92F7-4EE7-A568-A74D14DCF6FD}" srcOrd="1" destOrd="0" parTransId="{FBA79E63-3A52-4DE2-A1D6-9F7816979B15}" sibTransId="{26CD06B0-D3B7-443F-80C4-825C86E7515E}"/>
    <dgm:cxn modelId="{92240B6B-79FE-4C74-9B54-5B08832B5AC0}" type="presOf" srcId="{0082168C-F472-4933-8303-06E59F43C2F0}" destId="{23762914-7F1F-4EA2-80B9-4CAA05C6FE53}" srcOrd="0" destOrd="0" presId="urn:microsoft.com/office/officeart/2005/8/layout/cycle2"/>
    <dgm:cxn modelId="{6DB96B5D-5197-4D0C-9D11-E515CF368D2B}" type="presOf" srcId="{20946325-DB9F-43B1-9BF4-9417EE8CF0F8}" destId="{2E1F4569-BF1B-4C61-8A74-FF710ECC279D}" srcOrd="0" destOrd="0" presId="urn:microsoft.com/office/officeart/2005/8/layout/cycle2"/>
    <dgm:cxn modelId="{C78F1E10-9D9E-4D40-B970-E571C3DE1254}" type="presOf" srcId="{19143D94-7B00-455F-B6AC-0DFA2B1D5DA9}" destId="{08B7E6E6-9B64-4FBC-96D0-C2415C794F1A}" srcOrd="1" destOrd="0" presId="urn:microsoft.com/office/officeart/2005/8/layout/cycle2"/>
    <dgm:cxn modelId="{8D2DD447-B254-4C40-B21D-C5A01309A73F}" srcId="{7BAEA7D7-EF7E-4771-95F3-7C0E09525CC4}" destId="{FD56645E-439F-4034-BAF1-048DBD4D2481}" srcOrd="4" destOrd="0" parTransId="{323BCBF2-7FCA-4A9F-AF83-96ED28BE1857}" sibTransId="{8CBC67EE-40DC-4F97-8167-3F732ACA515B}"/>
    <dgm:cxn modelId="{6DB51F1C-88D6-498A-9EAF-FD179AC0E4C5}" type="presOf" srcId="{79D5E795-F74A-4919-B4A6-33550BECDBD8}" destId="{F55176AA-C2FC-43BB-A0A5-FC3E975D0F9D}" srcOrd="0" destOrd="0" presId="urn:microsoft.com/office/officeart/2005/8/layout/cycle2"/>
    <dgm:cxn modelId="{241DBAFC-A526-4D5B-9EC6-CD0D983AB6DD}" type="presOf" srcId="{20946325-DB9F-43B1-9BF4-9417EE8CF0F8}" destId="{46F81C00-7E10-4AC9-85B4-EBC3F4F78D60}" srcOrd="1" destOrd="0" presId="urn:microsoft.com/office/officeart/2005/8/layout/cycle2"/>
    <dgm:cxn modelId="{45E77497-1670-4FC8-BAF1-B5058E70E369}" type="presOf" srcId="{19143D94-7B00-455F-B6AC-0DFA2B1D5DA9}" destId="{1463E5AD-5599-4DF7-B4D3-DCF91904716A}" srcOrd="0" destOrd="0" presId="urn:microsoft.com/office/officeart/2005/8/layout/cycle2"/>
    <dgm:cxn modelId="{2624C610-7191-41D5-94CD-9F7E808C3FCA}" type="presOf" srcId="{0F1566E0-CFE3-47D9-8074-94D44EC57B7A}" destId="{D22731FA-0659-4143-B09E-B87D5FB9E12F}" srcOrd="0" destOrd="0" presId="urn:microsoft.com/office/officeart/2005/8/layout/cycle2"/>
    <dgm:cxn modelId="{3B3C9CF3-0C9E-47C3-9A3D-AEF5C27A9E0E}" type="presOf" srcId="{4C61C7F1-990B-401C-B910-DCD8A3A2ACB7}" destId="{74A0A135-B108-49E5-BFD5-3ED852D23811}" srcOrd="0" destOrd="0" presId="urn:microsoft.com/office/officeart/2005/8/layout/cycle2"/>
    <dgm:cxn modelId="{CF48170F-A732-4698-8580-022B4599028A}" type="presOf" srcId="{26CD06B0-D3B7-443F-80C4-825C86E7515E}" destId="{BAC12F2A-3A9A-475A-A210-1CA57BF17300}" srcOrd="0" destOrd="0" presId="urn:microsoft.com/office/officeart/2005/8/layout/cycle2"/>
    <dgm:cxn modelId="{A5ABFC65-97C5-46AD-A00E-7568A073F6EB}" type="presOf" srcId="{2A218437-D2CC-473D-97C1-16E6A00A6ED6}" destId="{03A468B1-6EFE-430C-846D-AE92B147A222}" srcOrd="0" destOrd="0" presId="urn:microsoft.com/office/officeart/2005/8/layout/cycle2"/>
    <dgm:cxn modelId="{BEE4B649-7810-485F-9180-2678EFABC072}" type="presOf" srcId="{F70E1A1D-A4E1-4B6C-B654-3301B060C224}" destId="{017E9AD4-CE65-4BC3-A0FC-79039397ABED}" srcOrd="0" destOrd="0" presId="urn:microsoft.com/office/officeart/2005/8/layout/cycle2"/>
    <dgm:cxn modelId="{F4294281-60A0-4AAB-B651-276A6CD1B5E4}" srcId="{7BAEA7D7-EF7E-4771-95F3-7C0E09525CC4}" destId="{F70E1A1D-A4E1-4B6C-B654-3301B060C224}" srcOrd="0" destOrd="0" parTransId="{5936C76B-603A-47F3-8194-317D6C3DD342}" sibTransId="{20946325-DB9F-43B1-9BF4-9417EE8CF0F8}"/>
    <dgm:cxn modelId="{949A4842-633E-4E68-9989-AE46A5550F01}" type="presOf" srcId="{7BAEA7D7-EF7E-4771-95F3-7C0E09525CC4}" destId="{9C51A486-E0FF-40CB-AEB3-539743CC6622}" srcOrd="0" destOrd="0" presId="urn:microsoft.com/office/officeart/2005/8/layout/cycle2"/>
    <dgm:cxn modelId="{911597F4-2CB1-407C-B852-DF432D00E50F}" type="presOf" srcId="{8CBC67EE-40DC-4F97-8167-3F732ACA515B}" destId="{A093EE13-E8E8-42F9-A4CB-3E65F47429D4}" srcOrd="1" destOrd="0" presId="urn:microsoft.com/office/officeart/2005/8/layout/cycle2"/>
    <dgm:cxn modelId="{83852BE7-B0B6-4080-80A0-D6DEBEBF9B9D}" type="presOf" srcId="{8CBC67EE-40DC-4F97-8167-3F732ACA515B}" destId="{AF6FAB5F-973F-4B53-B554-1128C1094994}" srcOrd="0" destOrd="0" presId="urn:microsoft.com/office/officeart/2005/8/layout/cycle2"/>
    <dgm:cxn modelId="{F3FCFEAD-1B98-4386-8E36-CD79C3D6B608}" srcId="{7BAEA7D7-EF7E-4771-95F3-7C0E09525CC4}" destId="{0F1566E0-CFE3-47D9-8074-94D44EC57B7A}" srcOrd="5" destOrd="0" parTransId="{E0C92A14-1343-497A-B24F-57C9A7CDF60E}" sibTransId="{19143D94-7B00-455F-B6AC-0DFA2B1D5DA9}"/>
    <dgm:cxn modelId="{EA2A4AC7-5C14-448B-9AAE-FF4B3E809151}" type="presOf" srcId="{79D5E795-F74A-4919-B4A6-33550BECDBD8}" destId="{1BB625FB-7979-4838-B2C7-3C58D5FBC798}" srcOrd="1" destOrd="0" presId="urn:microsoft.com/office/officeart/2005/8/layout/cycle2"/>
    <dgm:cxn modelId="{22789205-1ED7-481E-8DD3-001F90964EB3}" type="presOf" srcId="{26CD06B0-D3B7-443F-80C4-825C86E7515E}" destId="{77AB26D0-16E1-4615-AFB3-938553E0EF16}" srcOrd="1" destOrd="0" presId="urn:microsoft.com/office/officeart/2005/8/layout/cycle2"/>
    <dgm:cxn modelId="{E938F304-8353-43BD-90D4-659A7C0E3AA0}" type="presOf" srcId="{2A218437-D2CC-473D-97C1-16E6A00A6ED6}" destId="{EE7B78A0-7EA3-4219-B0EE-FA5A6668CEC4}" srcOrd="1" destOrd="0" presId="urn:microsoft.com/office/officeart/2005/8/layout/cycle2"/>
    <dgm:cxn modelId="{915062D9-2F3D-4FCA-808C-2E82DCB34CD7}" srcId="{7BAEA7D7-EF7E-4771-95F3-7C0E09525CC4}" destId="{4C61C7F1-990B-401C-B910-DCD8A3A2ACB7}" srcOrd="2" destOrd="0" parTransId="{55C7CFDD-1718-4D74-8628-22364933CCB7}" sibTransId="{2A218437-D2CC-473D-97C1-16E6A00A6ED6}"/>
    <dgm:cxn modelId="{98E0243D-742A-4CCF-B55F-F164B95CB8C0}" type="presOf" srcId="{E5D18398-92F7-4EE7-A568-A74D14DCF6FD}" destId="{13EA5331-427B-436D-8126-D9880346B437}" srcOrd="0" destOrd="0" presId="urn:microsoft.com/office/officeart/2005/8/layout/cycle2"/>
    <dgm:cxn modelId="{57CEEBD6-90FE-45E2-81AC-953BE769F4F7}" type="presOf" srcId="{FD56645E-439F-4034-BAF1-048DBD4D2481}" destId="{23FDFB42-B0FE-4CC1-920B-C11AB2E4A8F0}" srcOrd="0" destOrd="0" presId="urn:microsoft.com/office/officeart/2005/8/layout/cycle2"/>
    <dgm:cxn modelId="{489F0A94-8994-4DCC-85C9-4769E059B37F}" srcId="{7BAEA7D7-EF7E-4771-95F3-7C0E09525CC4}" destId="{0082168C-F472-4933-8303-06E59F43C2F0}" srcOrd="3" destOrd="0" parTransId="{7A786033-548F-43EE-A766-514B8A5A99A0}" sibTransId="{79D5E795-F74A-4919-B4A6-33550BECDBD8}"/>
    <dgm:cxn modelId="{B9BDB42F-7DA1-437A-88A0-1C7C0D2296F1}" type="presParOf" srcId="{9C51A486-E0FF-40CB-AEB3-539743CC6622}" destId="{017E9AD4-CE65-4BC3-A0FC-79039397ABED}" srcOrd="0" destOrd="0" presId="urn:microsoft.com/office/officeart/2005/8/layout/cycle2"/>
    <dgm:cxn modelId="{A49D18D9-E8D2-4084-9CDD-67778CB90E5D}" type="presParOf" srcId="{9C51A486-E0FF-40CB-AEB3-539743CC6622}" destId="{2E1F4569-BF1B-4C61-8A74-FF710ECC279D}" srcOrd="1" destOrd="0" presId="urn:microsoft.com/office/officeart/2005/8/layout/cycle2"/>
    <dgm:cxn modelId="{382989D4-5A5B-4B78-8083-C4012FF96ED0}" type="presParOf" srcId="{2E1F4569-BF1B-4C61-8A74-FF710ECC279D}" destId="{46F81C00-7E10-4AC9-85B4-EBC3F4F78D60}" srcOrd="0" destOrd="0" presId="urn:microsoft.com/office/officeart/2005/8/layout/cycle2"/>
    <dgm:cxn modelId="{3DEF2B1A-D33E-47B2-A1A6-14DB375D4FAC}" type="presParOf" srcId="{9C51A486-E0FF-40CB-AEB3-539743CC6622}" destId="{13EA5331-427B-436D-8126-D9880346B437}" srcOrd="2" destOrd="0" presId="urn:microsoft.com/office/officeart/2005/8/layout/cycle2"/>
    <dgm:cxn modelId="{F5A73368-73A4-4EF3-8DCC-BA2D3E08F2BF}" type="presParOf" srcId="{9C51A486-E0FF-40CB-AEB3-539743CC6622}" destId="{BAC12F2A-3A9A-475A-A210-1CA57BF17300}" srcOrd="3" destOrd="0" presId="urn:microsoft.com/office/officeart/2005/8/layout/cycle2"/>
    <dgm:cxn modelId="{6DA206EA-9A8D-4922-ACB6-BC627F0C2B46}" type="presParOf" srcId="{BAC12F2A-3A9A-475A-A210-1CA57BF17300}" destId="{77AB26D0-16E1-4615-AFB3-938553E0EF16}" srcOrd="0" destOrd="0" presId="urn:microsoft.com/office/officeart/2005/8/layout/cycle2"/>
    <dgm:cxn modelId="{F26931AF-ED2F-4A6C-951B-1A6E67CAA90D}" type="presParOf" srcId="{9C51A486-E0FF-40CB-AEB3-539743CC6622}" destId="{74A0A135-B108-49E5-BFD5-3ED852D23811}" srcOrd="4" destOrd="0" presId="urn:microsoft.com/office/officeart/2005/8/layout/cycle2"/>
    <dgm:cxn modelId="{2E01286A-9269-46C1-B793-DAB04DD7E1BC}" type="presParOf" srcId="{9C51A486-E0FF-40CB-AEB3-539743CC6622}" destId="{03A468B1-6EFE-430C-846D-AE92B147A222}" srcOrd="5" destOrd="0" presId="urn:microsoft.com/office/officeart/2005/8/layout/cycle2"/>
    <dgm:cxn modelId="{76EC50AD-8445-42D8-85AA-7049E406AEA4}" type="presParOf" srcId="{03A468B1-6EFE-430C-846D-AE92B147A222}" destId="{EE7B78A0-7EA3-4219-B0EE-FA5A6668CEC4}" srcOrd="0" destOrd="0" presId="urn:microsoft.com/office/officeart/2005/8/layout/cycle2"/>
    <dgm:cxn modelId="{582B22FF-D5F4-4FED-8E30-87AB126D13FB}" type="presParOf" srcId="{9C51A486-E0FF-40CB-AEB3-539743CC6622}" destId="{23762914-7F1F-4EA2-80B9-4CAA05C6FE53}" srcOrd="6" destOrd="0" presId="urn:microsoft.com/office/officeart/2005/8/layout/cycle2"/>
    <dgm:cxn modelId="{3676A5C4-A6DD-44D5-9DCA-B693BA727C25}" type="presParOf" srcId="{9C51A486-E0FF-40CB-AEB3-539743CC6622}" destId="{F55176AA-C2FC-43BB-A0A5-FC3E975D0F9D}" srcOrd="7" destOrd="0" presId="urn:microsoft.com/office/officeart/2005/8/layout/cycle2"/>
    <dgm:cxn modelId="{27969769-4D4B-411F-A0D9-7BF0CEFE3D12}" type="presParOf" srcId="{F55176AA-C2FC-43BB-A0A5-FC3E975D0F9D}" destId="{1BB625FB-7979-4838-B2C7-3C58D5FBC798}" srcOrd="0" destOrd="0" presId="urn:microsoft.com/office/officeart/2005/8/layout/cycle2"/>
    <dgm:cxn modelId="{F0F8C0AF-EE26-4EF0-8060-40F5BA3C1261}" type="presParOf" srcId="{9C51A486-E0FF-40CB-AEB3-539743CC6622}" destId="{23FDFB42-B0FE-4CC1-920B-C11AB2E4A8F0}" srcOrd="8" destOrd="0" presId="urn:microsoft.com/office/officeart/2005/8/layout/cycle2"/>
    <dgm:cxn modelId="{27FC393E-C679-4412-8433-76ADAFE70E60}" type="presParOf" srcId="{9C51A486-E0FF-40CB-AEB3-539743CC6622}" destId="{AF6FAB5F-973F-4B53-B554-1128C1094994}" srcOrd="9" destOrd="0" presId="urn:microsoft.com/office/officeart/2005/8/layout/cycle2"/>
    <dgm:cxn modelId="{38F255A3-A9B0-48F7-AFDD-DF0A068CB073}" type="presParOf" srcId="{AF6FAB5F-973F-4B53-B554-1128C1094994}" destId="{A093EE13-E8E8-42F9-A4CB-3E65F47429D4}" srcOrd="0" destOrd="0" presId="urn:microsoft.com/office/officeart/2005/8/layout/cycle2"/>
    <dgm:cxn modelId="{E642D805-9B14-4B18-9EF9-CB895D04669C}" type="presParOf" srcId="{9C51A486-E0FF-40CB-AEB3-539743CC6622}" destId="{D22731FA-0659-4143-B09E-B87D5FB9E12F}" srcOrd="10" destOrd="0" presId="urn:microsoft.com/office/officeart/2005/8/layout/cycle2"/>
    <dgm:cxn modelId="{0E4D7C0B-6E12-40A2-8915-443A73F86FA4}" type="presParOf" srcId="{9C51A486-E0FF-40CB-AEB3-539743CC6622}" destId="{1463E5AD-5599-4DF7-B4D3-DCF91904716A}" srcOrd="11" destOrd="0" presId="urn:microsoft.com/office/officeart/2005/8/layout/cycle2"/>
    <dgm:cxn modelId="{7CB716E6-04DA-4768-9D0D-E709A0F92B89}" type="presParOf" srcId="{1463E5AD-5599-4DF7-B4D3-DCF91904716A}" destId="{08B7E6E6-9B64-4FBC-96D0-C2415C794F1A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D8BE-132D-4383-8FF0-F819B889FF6B}" type="datetimeFigureOut">
              <a:rPr lang="uk-UA" smtClean="0"/>
              <a:pPr/>
              <a:t>11.05.2023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7CB-41DA-4DDA-8D89-C862E407D9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D8BE-132D-4383-8FF0-F819B889FF6B}" type="datetimeFigureOut">
              <a:rPr lang="uk-UA" smtClean="0"/>
              <a:pPr/>
              <a:t>11.05.2023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7CB-41DA-4DDA-8D89-C862E407D9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D8BE-132D-4383-8FF0-F819B889FF6B}" type="datetimeFigureOut">
              <a:rPr lang="uk-UA" smtClean="0"/>
              <a:pPr/>
              <a:t>11.05.2023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7CB-41DA-4DDA-8D89-C862E407D9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D8BE-132D-4383-8FF0-F819B889FF6B}" type="datetimeFigureOut">
              <a:rPr lang="uk-UA" smtClean="0"/>
              <a:pPr/>
              <a:t>11.05.2023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7CB-41DA-4DDA-8D89-C862E407D9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D8BE-132D-4383-8FF0-F819B889FF6B}" type="datetimeFigureOut">
              <a:rPr lang="uk-UA" smtClean="0"/>
              <a:pPr/>
              <a:t>11.05.2023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7CB-41DA-4DDA-8D89-C862E407D9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D8BE-132D-4383-8FF0-F819B889FF6B}" type="datetimeFigureOut">
              <a:rPr lang="uk-UA" smtClean="0"/>
              <a:pPr/>
              <a:t>11.05.2023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7CB-41DA-4DDA-8D89-C862E407D9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D8BE-132D-4383-8FF0-F819B889FF6B}" type="datetimeFigureOut">
              <a:rPr lang="uk-UA" smtClean="0"/>
              <a:pPr/>
              <a:t>11.05.2023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7CB-41DA-4DDA-8D89-C862E407D9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D8BE-132D-4383-8FF0-F819B889FF6B}" type="datetimeFigureOut">
              <a:rPr lang="uk-UA" smtClean="0"/>
              <a:pPr/>
              <a:t>11.05.2023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7CB-41DA-4DDA-8D89-C862E407D9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D8BE-132D-4383-8FF0-F819B889FF6B}" type="datetimeFigureOut">
              <a:rPr lang="uk-UA" smtClean="0"/>
              <a:pPr/>
              <a:t>11.05.2023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7CB-41DA-4DDA-8D89-C862E407D9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D8BE-132D-4383-8FF0-F819B889FF6B}" type="datetimeFigureOut">
              <a:rPr lang="uk-UA" smtClean="0"/>
              <a:pPr/>
              <a:t>11.05.2023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7CB-41DA-4DDA-8D89-C862E407D9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D8BE-132D-4383-8FF0-F819B889FF6B}" type="datetimeFigureOut">
              <a:rPr lang="uk-UA" smtClean="0"/>
              <a:pPr/>
              <a:t>11.05.2023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9A7CB-41DA-4DDA-8D89-C862E407D9E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5D8BE-132D-4383-8FF0-F819B889FF6B}" type="datetimeFigureOut">
              <a:rPr lang="uk-UA" smtClean="0"/>
              <a:pPr/>
              <a:t>11.05.2023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9A7CB-41DA-4DDA-8D89-C862E407D9E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5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Діяльність вихователя в групі з інклюзивним навчанням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500570"/>
            <a:ext cx="4572032" cy="1357322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Підготувала: вихователь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Рокитнівського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ЗДО № 3 </a:t>
            </a:r>
            <a:r>
              <a:rPr lang="uk-UA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“Казка”Патрикей</a:t>
            </a: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І.В.</a:t>
            </a:r>
            <a:endParaRPr lang="uk-UA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1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Переваг</a:t>
            </a:r>
            <a:r>
              <a:rPr lang="uk-UA" sz="31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uk-UA" sz="3100" b="1" dirty="0" err="1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інклюзивноЇ</a:t>
            </a:r>
            <a:r>
              <a:rPr lang="uk-UA" sz="3100" b="1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освіти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296" cy="490063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uk-UA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 дітей групи</a:t>
            </a:r>
          </a:p>
          <a:p>
            <a:pPr marL="285750" indent="-285750" algn="ctr">
              <a:buFont typeface="Wingdings" pitchFamily="2" charset="2"/>
              <a:buChar char="q"/>
            </a:pPr>
            <a:endParaRPr lang="uk-UA" dirty="0" smtClean="0"/>
          </a:p>
          <a:p>
            <a:pPr marL="285750" indent="-285750" algn="just">
              <a:buFont typeface="Wingdings" pitchFamily="2" charset="2"/>
              <a:buChar char="q"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Діти вчаться природно сприймати та толерантно ставитися до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людсь-ких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відмінностей.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Діти демонструють відповідні моделі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пове-дінки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дітям з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особливи-ми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освітніми потребами і мотивують їх до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розит-ку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та цілеспрямованого використання нових знань та вмінь.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Природне сприйняття і толерантне ставлення до людських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відміннос-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тей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,розвиток чуйності,</a:t>
            </a:r>
          </a:p>
          <a:p>
            <a:pPr algn="just"/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    готовність до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взаємо</a:t>
            </a:r>
            <a:endParaRPr lang="uk-UA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   допомоги.</a:t>
            </a:r>
            <a:endParaRPr lang="uk-UA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1643050"/>
            <a:ext cx="4286280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дітей,які мають особливі освітні потреби: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Поліпшується когнітивний,моторний, мовний,соціальний та емоційний розвиток дітей.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Інклюзивні підходи допомагають долати страхи й упередження,  сприяють дружбі, взаємоповазі та взаєморозумінню серед людей.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дітей є можливості для налагодження дружніх стосунків зі здоровими однолітками й участі у громадському житті.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Ровесники відіграють роль моделей для дітей з особливими освітніми потребами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1669659769_1-pibig-info-p-fon-dlya-prezentatsii-detskii-sad-instagra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7500" y="0"/>
            <a:ext cx="91615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Переваги інклюзивної освіти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566952"/>
            <a:ext cx="3500462" cy="4801314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вихователів та фахівців:</a:t>
            </a:r>
          </a:p>
          <a:p>
            <a:pPr marL="285750" indent="-285750">
              <a:buFont typeface="Wingdings" pitchFamily="2" charset="2"/>
              <a:buChar char="v"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Вихователі інклюзивних груп краще розуміють</a:t>
            </a:r>
            <a:r>
              <a:rPr lang="uk-UA" noProof="1" smtClean="0">
                <a:latin typeface="Times New Roman" pitchFamily="18" charset="0"/>
                <a:cs typeface="Times New Roman" pitchFamily="18" charset="0"/>
              </a:rPr>
              <a:t> індивідуальні особли-вості  дітей.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noProof="1" smtClean="0">
                <a:latin typeface="Times New Roman" pitchFamily="18" charset="0"/>
                <a:cs typeface="Times New Roman" pitchFamily="18" charset="0"/>
              </a:rPr>
              <a:t>Вихователі оволодівают різноманітними педаго-гічними методиками,що дає їм  змогу ефективно сприяти розвиткові дітей з урахуванням їхньої індивідуальності.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uk-UA" noProof="1" smtClean="0">
                <a:latin typeface="Times New Roman" pitchFamily="18" charset="0"/>
                <a:cs typeface="Times New Roman" pitchFamily="18" charset="0"/>
              </a:rPr>
              <a:t>Педагоги починають сприй-мати  дітей більш цілосно,а також вчаться дивитися на життєві ситуації очима дітей.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1843950"/>
            <a:ext cx="3929090" cy="3970318"/>
          </a:xfrm>
          <a:prstGeom prst="rect">
            <a:avLst/>
          </a:prstGeom>
          <a:solidFill>
            <a:srgbClr val="00B0F0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батьків:</a:t>
            </a:r>
          </a:p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Родини дітей з особливими освітніми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потреба-ми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можуть отримувати підтримку з боку інших батьків.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Розуміння, у чому роз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-виток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їхніх дітей є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типо-вим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й у чому атиповим.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Активна участь у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проце-сі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навчання і виховання дітей з особливими освітніми потребами.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Батьки стають частиною спільноти ЗДО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5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57163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uk-UA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dnzkazka.ucoz.ua/_nw/2/674753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071678"/>
            <a:ext cx="5738784" cy="4304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AutoShape 2" descr="Шаблон для презентации педагогика - фото и картинки abrakadabra.f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8" name="AutoShape 4" descr="Шаблон для презентации педагогика - фото и картинки abrakadabra.f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фон для презентации детский вертикальный со строчками: 2 тыс изображений  найдено в Яндекс Картинка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696057" cy="61318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0800000" flipV="1">
            <a:off x="2286000" y="2155116"/>
            <a:ext cx="41433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Дитина, розвиток якої ускладнений дефектом, не просто менш розвинена, ніж її однолітки, а розвинена інакше»             </a:t>
            </a:r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Л.В.Виготський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Фон для презентации детский сад - фото и картинки: 69 шту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5183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«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Базові цінності на яких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грунтується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інклюзивна освіта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Кожна дитина – особистість.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Навчатися можуть усі – нездібних дітей немає.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Кожна дитина має унікальні здібності, особливості та інтереси.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Заборона на дискримінацію в будь-якій формі.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Право кожної людини на участь у житті суспільства, у тому числі людей з особливими потребами.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Терпимість один до одного: готовність жити разом у світі один з одним; прийняття людей з їхніми індивідуальними відмінностями.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Виховання в дусі толерантності як «гармонія в розмаїтті».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ome\Desktop\1669659769_1-pibig-info-p-fon-dlya-prezentatsii-detskii-sad-instagr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Основні принципи інклюзивної освіти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Кожна дитина здатна відчувати і думати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Цінність дитини не залежить від її здібностей  та досягнень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Усі діти потребують підтримки і дружби ровесників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Справжня освіта може здійснюватися тільки в контексті реальних взаємин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Різноманітність посилює всі сторони  життя дитини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Кожна дитина має право на спілкування і на те, щоб бути почутим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778208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algn="ctr" eaLnBrk="1" hangingPunct="1"/>
            <a:endParaRPr lang="ru-RU" sz="1600" dirty="0">
              <a:solidFill>
                <a:srgbClr val="0000CC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026" name="Picture 2" descr="C:\Users\Home\Documents\фото\Заняття\Патрикей І.В\IMG_88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286256"/>
            <a:ext cx="3048020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Home\Documents\фото\Заняття\Патрикей І.В\IMG_89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86256"/>
            <a:ext cx="3143240" cy="2196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Складові </a:t>
            </a:r>
            <a:r>
              <a:rPr lang="uk-UA" sz="3100" b="1" dirty="0" err="1" smtClean="0">
                <a:latin typeface="Times New Roman" pitchFamily="18" charset="0"/>
                <a:cs typeface="Times New Roman" pitchFamily="18" charset="0"/>
              </a:rPr>
              <a:t>професіограми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 педагога, який працює </a:t>
            </a:r>
            <a:r>
              <a:rPr lang="ru-RU" sz="31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 дітьми  з особливими потребами</a:t>
            </a:r>
            <a:r>
              <a:rPr lang="ru-RU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3857652" cy="2643207"/>
          </a:xfrm>
          <a:solidFill>
            <a:srgbClr val="FFFF00"/>
          </a:solidFill>
          <a:ln w="76200">
            <a:solidFill>
              <a:srgbClr val="00B0F0"/>
            </a:solidFill>
          </a:ln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СОЦІАЛЬНЕ СПРЯМУВАННЯ: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6400" b="1" i="1" dirty="0" smtClean="0">
                <a:latin typeface="Times New Roman" pitchFamily="18" charset="0"/>
                <a:cs typeface="Times New Roman" pitchFamily="18" charset="0"/>
              </a:rPr>
              <a:t>Емоційна стійкість</a:t>
            </a:r>
            <a:endParaRPr lang="ru-RU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uk-UA" sz="6400" b="1" i="1" dirty="0" smtClean="0">
                <a:latin typeface="Times New Roman" pitchFamily="18" charset="0"/>
                <a:cs typeface="Times New Roman" pitchFamily="18" charset="0"/>
              </a:rPr>
              <a:t>Відсутність стереотипів щодо дітей з особливими потребами</a:t>
            </a:r>
            <a:endParaRPr lang="ru-RU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uk-UA" sz="6400" b="1" i="1" dirty="0" smtClean="0">
                <a:latin typeface="Times New Roman" pitchFamily="18" charset="0"/>
                <a:cs typeface="Times New Roman" pitchFamily="18" charset="0"/>
              </a:rPr>
              <a:t>Відповідальне ставлення до своїх обов’язків</a:t>
            </a:r>
            <a:endParaRPr lang="ru-RU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uk-UA" sz="6400" b="1" i="1" dirty="0" smtClean="0">
                <a:latin typeface="Times New Roman" pitchFamily="18" charset="0"/>
                <a:cs typeface="Times New Roman" pitchFamily="18" charset="0"/>
              </a:rPr>
              <a:t>Соціальна активність</a:t>
            </a:r>
            <a:endParaRPr lang="ru-RU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uk-UA" sz="6400" b="1" i="1" dirty="0" smtClean="0">
                <a:latin typeface="Times New Roman" pitchFamily="18" charset="0"/>
                <a:cs typeface="Times New Roman" pitchFamily="18" charset="0"/>
              </a:rPr>
              <a:t>Доброта</a:t>
            </a:r>
            <a:endParaRPr lang="ru-RU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uk-UA" sz="6400" b="1" i="1" dirty="0" smtClean="0">
                <a:latin typeface="Times New Roman" pitchFamily="18" charset="0"/>
                <a:cs typeface="Times New Roman" pitchFamily="18" charset="0"/>
              </a:rPr>
              <a:t>Загальна гуманна культура</a:t>
            </a:r>
            <a:endParaRPr lang="ru-RU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uk-UA" sz="6400" b="1" i="1" dirty="0" smtClean="0">
                <a:latin typeface="Times New Roman" pitchFamily="18" charset="0"/>
                <a:cs typeface="Times New Roman" pitchFamily="18" charset="0"/>
              </a:rPr>
              <a:t>Педагогічний такт (гуманізм, справедливість)</a:t>
            </a:r>
            <a:endParaRPr lang="ru-RU" sz="6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uk-UA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214818"/>
            <a:ext cx="4071966" cy="2554545"/>
          </a:xfrm>
          <a:prstGeom prst="rect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ПРОФЕСІЙНО-ПЕДАГОГІЧНЕ СПРЯМУВАННЯ:</a:t>
            </a:r>
          </a:p>
          <a:p>
            <a:pPr marL="285750" indent="-285750">
              <a:buFont typeface="Wingdings" pitchFamily="2" charset="2"/>
              <a:buChar char="§"/>
            </a:pPr>
            <a:endParaRPr lang="uk-U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Знання загальної і 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корекційної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педагогіки та психології, які стосуються психологічного розвитку особистості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Знання індивідуально-психологічних особливостей дитини з різними проблемами в розвитку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643050"/>
            <a:ext cx="4071934" cy="477053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Вміння працювати в команді, аналізувати, прогнозувати та планувати індивідуальну програму розвитку «особливої» дитини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Знання з основ анатомо-фізіологічного розвитку учнів, причин виникнення та проявів хвороб нервової системи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Бажання удосконалюватися у напрямку психологічних, дефектологічних знань, диференційованого методу викладання, адаптації та модифікаціє навчального матеріалу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Індивідуальний підхід до навчально-виховної траєкторії розвитку дитини з особливими освітніми потребами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Знання сутності, мети, завдань, форм та методів навчання і виховання дітей з особливими потребами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1669659769_1-pibig-info-p-fon-dlya-prezentatsii-detskii-sad-instagra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9348" y="0"/>
            <a:ext cx="92933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Вихователі повинні знати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500174"/>
            <a:ext cx="4572000" cy="92333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Підходи держави та суспільства до організації освіти дітей,які мають вади психофізичного розвитку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2428868"/>
            <a:ext cx="4572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Диференційовані та індивідуальні механізми і прийоми дошкільного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корекційного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навчання та виховання кожної категорії дітей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643314"/>
            <a:ext cx="3786182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Комплексне психолого-педагогічне вивчення дітей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3714752"/>
            <a:ext cx="3714760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Особливості і закономірності розвитку різних категорій осіб з психофізичними вадами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786322"/>
            <a:ext cx="4572000" cy="64633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Зміст та методи роботи з родинами вихованців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5500702"/>
            <a:ext cx="3429008" cy="92333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Основні поняття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корекційної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педагогіки та спеціальної технології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1669659769_1-pibig-info-p-fon-dlya-prezentatsii-detskii-sad-instagra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9061"/>
            <a:ext cx="9144000" cy="67889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Методи роботи з дітьми,що мають    особливі освітні потреби</a:t>
            </a:r>
            <a:r>
              <a:rPr lang="ru-RU" b="1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ru-RU" b="1" i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</a:br>
            <a:endParaRPr lang="uk-UA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714348" y="1643050"/>
          <a:ext cx="750099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ДНЗ№3 Казка\Desktop\Фото атестації\8776235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6" y="2714620"/>
            <a:ext cx="2857520" cy="2143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ome\Desktop\1669659769_1-pibig-info-p-fon-dlya-prezentatsii-detskii-sad-instagr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Форми роботи з дітьми з ООП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Спільна активність з іншими дітьми в мікрогрупах. Педагоги сприяють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взаємодії дітей у мікрогрупах через організацію ігрової, проектної,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дослідницької, художньо-творчої діяльності.  Діти, розв’язуючи в мікрогрупах загальні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завдання, вчаться спілкуватися, взаємодіяти один з одним. Навчаються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навичкам узгоджувати свої дії, знаходити спільні розв’язки, вирішувати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конфлікти. Помічаючи відмінності в інтересах, здібностях, навичках, діти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вчаться з допомогою дорослого враховувати їх при взаємодії.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Фронтальні форми організації активності дітей ‒ організовуються з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метою розв’язання, як пізнавальних, так і соціальних завдань. Фронтальні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форми можуть проходити по-різному. Для організації інклюзивного процесу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більше всього підходить заняття у формі круга з веденням відкритої бесіди –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спеціально організованого, заняття, на якому діти і дорослі граються разом в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особливій – спокійній, довірливій атмосфері.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Дитячо-батьківські групи. Це комплексні заняття для дітей і батьків, які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включають в себе ігри, творчі заняття, музичні заняття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ome\Desktop\1669659769_1-pibig-info-p-fon-dlya-prezentatsii-detskii-sad-instagr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571480"/>
            <a:ext cx="742955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Свята, екскурсії, конкурси важлива складова інклюзивного процесу. Вони</a:t>
            </a:r>
            <a:endParaRPr kumimoji="0" lang="uk-UA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створюють позитивний емоційний настрій, об’єднують дітей і дорослих, є</a:t>
            </a:r>
            <a:endParaRPr kumimoji="0" lang="uk-UA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важливим ритуалом групи і всього ЗДО. Атмосфера при підготовці цих заходів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творча. Вони можуть бути підготовлені дорослими – тоді це буде сюрпризом</a:t>
            </a: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дітей, що теж впливає на створення позитивної атмосфери.</a:t>
            </a:r>
            <a:endParaRPr kumimoji="0" lang="uk-UA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Спеціально організоване середовище планується і вибудовується спільно</a:t>
            </a:r>
            <a:endParaRPr kumimoji="0" lang="uk-UA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педагогами, спеціалістами і вихователями при участі батьків в процесі</a:t>
            </a:r>
            <a:endParaRPr kumimoji="0" lang="uk-UA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спостереження за потребами, особливостями розвитку, самостійними діями,</a:t>
            </a:r>
          </a:p>
          <a:p>
            <a:pPr algn="just"/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інтересами дітей.</a:t>
            </a: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рганізовуються психологічні та розвивальні заняття, рухливі ігри, використовуючи обладнання в ресурсній кімнаті, різноманітні дидактичні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матеріали, розвиваючі іграшки та навчально-наочні посібники.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Також важливою є співпраця з батьками. Проведення консультативної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роботи з батьками дасть можливість спеціалістам краще пізнати і зрозуміти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дитину. А батьки, в свою чергу, отримають інформацію про потенційні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можливості дитини, про її успіхи чи невдачі, про те, чому варто приділяти</a:t>
            </a:r>
          </a:p>
          <a:p>
            <a:pPr algn="just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більше уваги вдома.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643446"/>
            <a:ext cx="2457452" cy="184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357694"/>
            <a:ext cx="2768610" cy="207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904</Words>
  <Application>Microsoft Office PowerPoint</Application>
  <PresentationFormat>Экран (4:3)</PresentationFormat>
  <Paragraphs>109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Діяльність вихователя в групі з інклюзивним навчанням</vt:lpstr>
      <vt:lpstr>Слайд 2</vt:lpstr>
      <vt:lpstr>Базові цінності на яких грунтується інклюзивна освіта</vt:lpstr>
      <vt:lpstr>Основні принципи інклюзивної освіти</vt:lpstr>
      <vt:lpstr>Складові професіограми педагога, який працює з дітьми  з особливими потребами </vt:lpstr>
      <vt:lpstr>Вихователі повинні знати</vt:lpstr>
      <vt:lpstr> Методи роботи з дітьми,що мають    особливі освітні потреби </vt:lpstr>
      <vt:lpstr>Форми роботи з дітьми з ООП</vt:lpstr>
      <vt:lpstr>Слайд 9</vt:lpstr>
      <vt:lpstr>Переваги інклюзивноЇ освіти </vt:lpstr>
      <vt:lpstr>Переваги інклюзивної освіти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8</cp:revision>
  <dcterms:created xsi:type="dcterms:W3CDTF">2023-05-10T14:49:36Z</dcterms:created>
  <dcterms:modified xsi:type="dcterms:W3CDTF">2023-05-11T12:46:57Z</dcterms:modified>
</cp:coreProperties>
</file>