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9"/>
  </p:notesMasterIdLst>
  <p:sldIdLst>
    <p:sldId id="256" r:id="rId2"/>
    <p:sldId id="257" r:id="rId3"/>
    <p:sldId id="262" r:id="rId4"/>
    <p:sldId id="261" r:id="rId5"/>
    <p:sldId id="258" r:id="rId6"/>
    <p:sldId id="259" r:id="rId7"/>
    <p:sldId id="260" r:id="rId8"/>
    <p:sldId id="263"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A80BA-A1E8-474D-B307-2C67133478CE}" type="datetimeFigureOut">
              <a:rPr lang="uk-UA" smtClean="0"/>
              <a:t>17.05.2023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9366D-98EF-4AD8-BEAA-5C522B412475}" type="slidenum">
              <a:rPr lang="uk-UA" smtClean="0"/>
              <a:t>‹#›</a:t>
            </a:fld>
            <a:endParaRPr lang="uk-UA"/>
          </a:p>
        </p:txBody>
      </p:sp>
    </p:spTree>
    <p:extLst>
      <p:ext uri="{BB962C8B-B14F-4D97-AF65-F5344CB8AC3E}">
        <p14:creationId xmlns:p14="http://schemas.microsoft.com/office/powerpoint/2010/main" val="189556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12</a:t>
            </a:fld>
            <a:endParaRPr lang="en-US" dirty="0"/>
          </a:p>
        </p:txBody>
      </p:sp>
    </p:spTree>
    <p:extLst>
      <p:ext uri="{BB962C8B-B14F-4D97-AF65-F5344CB8AC3E}">
        <p14:creationId xmlns:p14="http://schemas.microsoft.com/office/powerpoint/2010/main" val="206333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447B73A-A409-425B-AABC-7F968D8E7F01}" type="datetimeFigureOut">
              <a:rPr lang="uk-UA" smtClean="0"/>
              <a:t>17.05.2023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1373C-2D08-4EAA-B78A-2710881EF55B}"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37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47B73A-A409-425B-AABC-7F968D8E7F01}" type="datetimeFigureOut">
              <a:rPr lang="uk-UA" smtClean="0"/>
              <a:t>17.05.2023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416613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47B73A-A409-425B-AABC-7F968D8E7F01}" type="datetimeFigureOut">
              <a:rPr lang="uk-UA" smtClean="0"/>
              <a:t>17.05.2023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219866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47B73A-A409-425B-AABC-7F968D8E7F01}" type="datetimeFigureOut">
              <a:rPr lang="uk-UA" smtClean="0"/>
              <a:t>17.05.2023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6936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47B73A-A409-425B-AABC-7F968D8E7F01}" type="datetimeFigureOut">
              <a:rPr lang="uk-UA" smtClean="0"/>
              <a:t>17.05.2023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31373C-2D08-4EAA-B78A-2710881EF55B}"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96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447B73A-A409-425B-AABC-7F968D8E7F01}" type="datetimeFigureOut">
              <a:rPr lang="uk-UA" smtClean="0"/>
              <a:t>17.05.2023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218099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447B73A-A409-425B-AABC-7F968D8E7F01}" type="datetimeFigureOut">
              <a:rPr lang="uk-UA" smtClean="0"/>
              <a:t>17.05.2023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130792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447B73A-A409-425B-AABC-7F968D8E7F01}" type="datetimeFigureOut">
              <a:rPr lang="uk-UA" smtClean="0"/>
              <a:t>17.05.2023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287919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47B73A-A409-425B-AABC-7F968D8E7F01}" type="datetimeFigureOut">
              <a:rPr lang="uk-UA" smtClean="0"/>
              <a:t>17.05.2023</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84847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47B73A-A409-425B-AABC-7F968D8E7F01}" type="datetimeFigureOut">
              <a:rPr lang="uk-UA" smtClean="0"/>
              <a:t>17.05.2023</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31373C-2D08-4EAA-B78A-2710881EF55B}" type="slidenum">
              <a:rPr lang="uk-UA" smtClean="0"/>
              <a:t>‹#›</a:t>
            </a:fld>
            <a:endParaRPr lang="uk-UA"/>
          </a:p>
        </p:txBody>
      </p:sp>
    </p:spTree>
    <p:extLst>
      <p:ext uri="{BB962C8B-B14F-4D97-AF65-F5344CB8AC3E}">
        <p14:creationId xmlns:p14="http://schemas.microsoft.com/office/powerpoint/2010/main" val="285366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47B73A-A409-425B-AABC-7F968D8E7F01}" type="datetimeFigureOut">
              <a:rPr lang="uk-UA" smtClean="0"/>
              <a:t>17.05.2023</a:t>
            </a:fld>
            <a:endParaRPr lang="uk-U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31373C-2D08-4EAA-B78A-2710881EF55B}" type="slidenum">
              <a:rPr lang="uk-UA" smtClean="0"/>
              <a:t>‹#›</a:t>
            </a:fld>
            <a:endParaRPr lang="uk-UA"/>
          </a:p>
        </p:txBody>
      </p:sp>
    </p:spTree>
    <p:extLst>
      <p:ext uri="{BB962C8B-B14F-4D97-AF65-F5344CB8AC3E}">
        <p14:creationId xmlns:p14="http://schemas.microsoft.com/office/powerpoint/2010/main" val="294813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47B73A-A409-425B-AABC-7F968D8E7F01}" type="datetimeFigureOut">
              <a:rPr lang="uk-UA" smtClean="0"/>
              <a:t>17.05.2023</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E31373C-2D08-4EAA-B78A-2710881EF55B}"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8114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zakon.rada.gov.ua/laws/show/2145-19#Tex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on.gov.ua/ua/npa/pro-zatverdzhennya-polozhennya-pro-pedagogichnu-internaturu"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it.ly/3oAoZy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uk-UA" sz="6000" dirty="0" smtClean="0"/>
              <a:t>Інформаційно-мотиваційна онлайн-нарада директорів закладів загальної середньої освіти та їх заступників </a:t>
            </a:r>
            <a:endParaRPr lang="uk-UA" sz="6000" dirty="0"/>
          </a:p>
        </p:txBody>
      </p:sp>
      <p:sp>
        <p:nvSpPr>
          <p:cNvPr id="3" name="Подзаголовок 2"/>
          <p:cNvSpPr>
            <a:spLocks noGrp="1"/>
          </p:cNvSpPr>
          <p:nvPr>
            <p:ph type="subTitle" idx="1"/>
          </p:nvPr>
        </p:nvSpPr>
        <p:spPr>
          <a:xfrm>
            <a:off x="4353636" y="4455620"/>
            <a:ext cx="6804815" cy="1143000"/>
          </a:xfrm>
        </p:spPr>
        <p:txBody>
          <a:bodyPr/>
          <a:lstStyle/>
          <a:p>
            <a:r>
              <a:rPr lang="uk-UA" dirty="0" err="1" smtClean="0"/>
              <a:t>Сулковська</a:t>
            </a:r>
            <a:r>
              <a:rPr lang="uk-UA" dirty="0" smtClean="0"/>
              <a:t> Людмила </a:t>
            </a:r>
            <a:r>
              <a:rPr lang="uk-UA" dirty="0" err="1" smtClean="0"/>
              <a:t>володимирівна</a:t>
            </a:r>
            <a:r>
              <a:rPr lang="uk-UA" dirty="0" smtClean="0"/>
              <a:t>, директор КЗ «</a:t>
            </a:r>
            <a:r>
              <a:rPr lang="uk-UA" dirty="0" err="1" smtClean="0"/>
              <a:t>Рокитнівський</a:t>
            </a:r>
            <a:r>
              <a:rPr lang="uk-UA" dirty="0" smtClean="0"/>
              <a:t> </a:t>
            </a:r>
            <a:r>
              <a:rPr lang="uk-UA" dirty="0" err="1" smtClean="0"/>
              <a:t>цпрпп</a:t>
            </a:r>
            <a:r>
              <a:rPr lang="uk-UA" dirty="0" smtClean="0"/>
              <a:t>»</a:t>
            </a:r>
            <a:endParaRPr lang="uk-UA" dirty="0"/>
          </a:p>
        </p:txBody>
      </p:sp>
    </p:spTree>
    <p:extLst>
      <p:ext uri="{BB962C8B-B14F-4D97-AF65-F5344CB8AC3E}">
        <p14:creationId xmlns:p14="http://schemas.microsoft.com/office/powerpoint/2010/main" val="312748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76" y="0"/>
            <a:ext cx="6681958" cy="402272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11" y="4022725"/>
            <a:ext cx="7087589" cy="2972215"/>
          </a:xfrm>
          <a:prstGeom prst="rect">
            <a:avLst/>
          </a:prstGeom>
        </p:spPr>
      </p:pic>
    </p:spTree>
    <p:extLst>
      <p:ext uri="{BB962C8B-B14F-4D97-AF65-F5344CB8AC3E}">
        <p14:creationId xmlns:p14="http://schemas.microsoft.com/office/powerpoint/2010/main" val="44800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04717"/>
            <a:ext cx="10223728" cy="1146412"/>
          </a:xfrm>
        </p:spPr>
        <p:txBody>
          <a:bodyPr>
            <a:normAutofit fontScale="90000"/>
          </a:bodyPr>
          <a:lstStyle/>
          <a:p>
            <a:pPr algn="ctr"/>
            <a:r>
              <a:rPr lang="uk-UA" dirty="0" smtClean="0"/>
              <a:t>2. Організація педагогічної інтернатури у закладах освіти</a:t>
            </a:r>
            <a:endParaRPr lang="uk-UA" dirty="0"/>
          </a:p>
        </p:txBody>
      </p:sp>
      <p:sp>
        <p:nvSpPr>
          <p:cNvPr id="6" name="Объект 5"/>
          <p:cNvSpPr>
            <a:spLocks noGrp="1"/>
          </p:cNvSpPr>
          <p:nvPr>
            <p:ph idx="1"/>
          </p:nvPr>
        </p:nvSpPr>
        <p:spPr>
          <a:xfrm>
            <a:off x="800377" y="1204818"/>
            <a:ext cx="10817533" cy="4950073"/>
          </a:xfrm>
          <a:prstGeom prst="rect">
            <a:avLst/>
          </a:prstGeom>
        </p:spPr>
        <p:txBody>
          <a:bodyPr wrap="square">
            <a:spAutoFit/>
          </a:bodyPr>
          <a:lstStyle/>
          <a:p>
            <a:pPr marL="342900" indent="-342900">
              <a:buAutoNum type="arabicPeriod"/>
            </a:pPr>
            <a:r>
              <a:rPr lang="uk-UA" sz="2000" dirty="0">
                <a:latin typeface="Times New Roman" panose="02020603050405020304" pitchFamily="18" charset="0"/>
                <a:cs typeface="Times New Roman" panose="02020603050405020304" pitchFamily="18" charset="0"/>
              </a:rPr>
              <a:t>ЗАКОН УКРАЇНИ </a:t>
            </a:r>
            <a:r>
              <a:rPr lang="uk-UA" sz="2000" b="1" dirty="0">
                <a:latin typeface="Times New Roman" panose="02020603050405020304" pitchFamily="18" charset="0"/>
                <a:cs typeface="Times New Roman" panose="02020603050405020304" pitchFamily="18" charset="0"/>
              </a:rPr>
              <a:t>«</a:t>
            </a:r>
            <a:r>
              <a:rPr lang="uk-UA" sz="2000" b="1" dirty="0">
                <a:latin typeface="Times New Roman" panose="02020603050405020304" pitchFamily="18" charset="0"/>
                <a:cs typeface="Times New Roman" panose="02020603050405020304" pitchFamily="18" charset="0"/>
              </a:rPr>
              <a:t>Про освіту</a:t>
            </a:r>
            <a:r>
              <a:rPr lang="uk-UA" sz="2000" b="1" dirty="0">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chemeClr val="accent1"/>
                </a:solidFill>
                <a:latin typeface="Times New Roman" panose="02020603050405020304" pitchFamily="18" charset="0"/>
                <a:cs typeface="Times New Roman" panose="02020603050405020304" pitchFamily="18" charset="0"/>
                <a:hlinkClick r:id="rId2"/>
              </a:rPr>
              <a:t>https://</a:t>
            </a:r>
            <a:r>
              <a:rPr lang="en-US" sz="2000" dirty="0">
                <a:solidFill>
                  <a:schemeClr val="accent1"/>
                </a:solidFill>
                <a:latin typeface="Times New Roman" panose="02020603050405020304" pitchFamily="18" charset="0"/>
                <a:cs typeface="Times New Roman" panose="02020603050405020304" pitchFamily="18" charset="0"/>
                <a:hlinkClick r:id="rId2"/>
              </a:rPr>
              <a:t>zakon.rada.gov.ua/laws/show/2145-19#Text</a:t>
            </a:r>
            <a:endParaRPr lang="uk-UA" sz="2000" dirty="0">
              <a:solidFill>
                <a:schemeClr val="accent1"/>
              </a:solidFill>
              <a:latin typeface="Times New Roman" panose="02020603050405020304" pitchFamily="18" charset="0"/>
              <a:cs typeface="Times New Roman" panose="02020603050405020304" pitchFamily="18" charset="0"/>
            </a:endParaRPr>
          </a:p>
          <a:p>
            <a:r>
              <a:rPr lang="uk-UA" sz="2000" dirty="0" smtClean="0">
                <a:latin typeface="Times New Roman" panose="02020603050405020304" pitchFamily="18" charset="0"/>
                <a:cs typeface="Times New Roman" panose="02020603050405020304" pitchFamily="18" charset="0"/>
              </a:rPr>
              <a:t>Розділ </a:t>
            </a:r>
            <a:r>
              <a:rPr lang="en-US" sz="2000" dirty="0">
                <a:latin typeface="Times New Roman" panose="02020603050405020304" pitchFamily="18" charset="0"/>
                <a:cs typeface="Times New Roman" panose="02020603050405020304" pitchFamily="18" charset="0"/>
              </a:rPr>
              <a:t>I</a:t>
            </a:r>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ЗАГАЛЬНІ ПОЛОЖЕННЯ</a:t>
            </a:r>
          </a:p>
          <a:p>
            <a:r>
              <a:rPr lang="uk-UA" sz="2000" b="1" dirty="0">
                <a:solidFill>
                  <a:schemeClr val="accent1">
                    <a:lumMod val="75000"/>
                  </a:schemeClr>
                </a:solidFill>
                <a:latin typeface="Times New Roman" panose="02020603050405020304" pitchFamily="18" charset="0"/>
                <a:cs typeface="Times New Roman" panose="02020603050405020304" pitchFamily="18" charset="0"/>
              </a:rPr>
              <a:t>Стаття 1</a:t>
            </a:r>
            <a:r>
              <a:rPr lang="uk-UA" sz="2000" b="1" dirty="0">
                <a:latin typeface="Times New Roman" panose="02020603050405020304" pitchFamily="18" charset="0"/>
                <a:cs typeface="Times New Roman" panose="02020603050405020304" pitchFamily="18" charset="0"/>
              </a:rPr>
              <a:t>. Основні терміни та їх визначення</a:t>
            </a:r>
          </a:p>
          <a:p>
            <a:r>
              <a:rPr lang="uk-UA" sz="2000" dirty="0">
                <a:latin typeface="Times New Roman" panose="02020603050405020304" pitchFamily="18" charset="0"/>
                <a:cs typeface="Times New Roman" panose="02020603050405020304" pitchFamily="18" charset="0"/>
              </a:rPr>
              <a:t>1</a:t>
            </a:r>
            <a:r>
              <a:rPr lang="uk-UA" sz="2000" dirty="0">
                <a:latin typeface="Times New Roman" panose="02020603050405020304" pitchFamily="18" charset="0"/>
                <a:cs typeface="Times New Roman" panose="02020603050405020304" pitchFamily="18" charset="0"/>
              </a:rPr>
              <a:t>. Для цілей цього Закону наведені терміни вживаються в такому значенні:</a:t>
            </a:r>
          </a:p>
          <a:p>
            <a:r>
              <a:rPr lang="uk-UA" sz="2000" dirty="0">
                <a:latin typeface="Times New Roman" panose="02020603050405020304" pitchFamily="18" charset="0"/>
                <a:cs typeface="Times New Roman" panose="02020603050405020304" pitchFamily="18" charset="0"/>
              </a:rPr>
              <a:t>11) </a:t>
            </a:r>
            <a:r>
              <a:rPr lang="uk-UA" sz="2000" b="1" dirty="0">
                <a:solidFill>
                  <a:srgbClr val="FF0000"/>
                </a:solidFill>
                <a:latin typeface="Times New Roman" panose="02020603050405020304" pitchFamily="18" charset="0"/>
                <a:cs typeface="Times New Roman" panose="02020603050405020304" pitchFamily="18" charset="0"/>
              </a:rPr>
              <a:t>педагогічна інтернатура </a:t>
            </a:r>
            <a:r>
              <a:rPr lang="uk-UA" sz="2000" dirty="0">
                <a:latin typeface="Times New Roman" panose="02020603050405020304" pitchFamily="18" charset="0"/>
                <a:cs typeface="Times New Roman" panose="02020603050405020304" pitchFamily="18" charset="0"/>
              </a:rPr>
              <a:t>- система заходів, спрямованих на підтримку педагогічного працівника закладу освіти, призначеного на посаду вперше, у провадженні ним педагогічної діяльності та набутті (вдосконаленні) його фахової майстерності</a:t>
            </a:r>
            <a:r>
              <a:rPr lang="uk-UA" sz="2000" dirty="0">
                <a:latin typeface="Times New Roman" panose="02020603050405020304" pitchFamily="18" charset="0"/>
                <a:cs typeface="Times New Roman" panose="02020603050405020304" pitchFamily="18" charset="0"/>
              </a:rPr>
              <a:t>;</a:t>
            </a:r>
          </a:p>
          <a:p>
            <a:r>
              <a:rPr lang="uk-UA" sz="2000" b="1" dirty="0" smtClean="0">
                <a:latin typeface="Times New Roman" panose="02020603050405020304" pitchFamily="18" charset="0"/>
                <a:cs typeface="Times New Roman" panose="02020603050405020304" pitchFamily="18" charset="0"/>
              </a:rPr>
              <a:t>Розділ</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IV УЧАСНИКИ </a:t>
            </a:r>
            <a:r>
              <a:rPr lang="ru-RU" sz="2000" b="1" dirty="0">
                <a:latin typeface="Times New Roman" panose="02020603050405020304" pitchFamily="18" charset="0"/>
                <a:cs typeface="Times New Roman" panose="02020603050405020304" pitchFamily="18" charset="0"/>
              </a:rPr>
              <a:t>ОСВІТНЬОГО ПРОЦЕСУ</a:t>
            </a:r>
            <a:endParaRPr lang="uk-UA" sz="2000" b="1" dirty="0">
              <a:latin typeface="Times New Roman" panose="02020603050405020304" pitchFamily="18" charset="0"/>
              <a:cs typeface="Times New Roman" panose="02020603050405020304" pitchFamily="18" charset="0"/>
            </a:endParaRPr>
          </a:p>
          <a:p>
            <a:r>
              <a:rPr lang="uk-UA" sz="2000" b="1" dirty="0">
                <a:solidFill>
                  <a:schemeClr val="accent1">
                    <a:lumMod val="75000"/>
                  </a:schemeClr>
                </a:solidFill>
                <a:latin typeface="Times New Roman" panose="02020603050405020304" pitchFamily="18" charset="0"/>
                <a:cs typeface="Times New Roman" panose="02020603050405020304" pitchFamily="18" charset="0"/>
              </a:rPr>
              <a:t>Стаття 23</a:t>
            </a:r>
            <a:r>
              <a:rPr lang="uk-UA" sz="2000" b="1" dirty="0">
                <a:latin typeface="Times New Roman" panose="02020603050405020304" pitchFamily="18" charset="0"/>
                <a:cs typeface="Times New Roman" panose="02020603050405020304" pitchFamily="18" charset="0"/>
              </a:rPr>
              <a:t>. Педагогічна інтернатура</a:t>
            </a:r>
          </a:p>
          <a:p>
            <a:r>
              <a:rPr lang="uk-UA" sz="2000" dirty="0">
                <a:latin typeface="Times New Roman" panose="02020603050405020304" pitchFamily="18" charset="0"/>
                <a:cs typeface="Times New Roman" panose="02020603050405020304" pitchFamily="18" charset="0"/>
              </a:rPr>
              <a:t>1. </a:t>
            </a:r>
            <a:r>
              <a:rPr lang="uk-UA" sz="2000" dirty="0">
                <a:solidFill>
                  <a:srgbClr val="00B050"/>
                </a:solidFill>
                <a:latin typeface="Times New Roman" panose="02020603050405020304" pitchFamily="18" charset="0"/>
                <a:cs typeface="Times New Roman" panose="02020603050405020304" pitchFamily="18" charset="0"/>
              </a:rPr>
              <a:t>Особи</a:t>
            </a:r>
            <a:r>
              <a:rPr lang="uk-UA" sz="2000" b="1" dirty="0">
                <a:solidFill>
                  <a:srgbClr val="00B050"/>
                </a:solidFill>
                <a:latin typeface="Times New Roman" panose="02020603050405020304" pitchFamily="18" charset="0"/>
                <a:cs typeface="Times New Roman" panose="02020603050405020304" pitchFamily="18" charset="0"/>
              </a:rPr>
              <a:t>, які не мають досвіду педагогічної діяльності </a:t>
            </a:r>
            <a:r>
              <a:rPr lang="uk-UA" sz="2000" dirty="0">
                <a:solidFill>
                  <a:srgbClr val="00B050"/>
                </a:solidFill>
                <a:latin typeface="Times New Roman" panose="02020603050405020304" pitchFamily="18" charset="0"/>
                <a:cs typeface="Times New Roman" panose="02020603050405020304" pitchFamily="18" charset="0"/>
              </a:rPr>
              <a:t>та </a:t>
            </a:r>
            <a:r>
              <a:rPr lang="uk-UA" sz="2000" b="1" dirty="0">
                <a:solidFill>
                  <a:srgbClr val="00B050"/>
                </a:solidFill>
                <a:latin typeface="Times New Roman" panose="02020603050405020304" pitchFamily="18" charset="0"/>
                <a:cs typeface="Times New Roman" panose="02020603050405020304" pitchFamily="18" charset="0"/>
              </a:rPr>
              <a:t>приймаються на посаду </a:t>
            </a:r>
            <a:r>
              <a:rPr lang="uk-UA" sz="2000" dirty="0">
                <a:solidFill>
                  <a:srgbClr val="00B050"/>
                </a:solidFill>
                <a:latin typeface="Times New Roman" panose="02020603050405020304" pitchFamily="18" charset="0"/>
                <a:cs typeface="Times New Roman" panose="02020603050405020304" pitchFamily="18" charset="0"/>
              </a:rPr>
              <a:t>педагогічного працівника, </a:t>
            </a:r>
            <a:r>
              <a:rPr lang="uk-UA" sz="2000" b="1" dirty="0">
                <a:solidFill>
                  <a:srgbClr val="00B050"/>
                </a:solidFill>
                <a:latin typeface="Times New Roman" panose="02020603050405020304" pitchFamily="18" charset="0"/>
                <a:cs typeface="Times New Roman" panose="02020603050405020304" pitchFamily="18" charset="0"/>
              </a:rPr>
              <a:t>протягом першого року роботи повинні </a:t>
            </a:r>
            <a:r>
              <a:rPr lang="uk-UA" sz="2000" dirty="0">
                <a:solidFill>
                  <a:srgbClr val="00B050"/>
                </a:solidFill>
                <a:latin typeface="Times New Roman" panose="02020603050405020304" pitchFamily="18" charset="0"/>
                <a:cs typeface="Times New Roman" panose="02020603050405020304" pitchFamily="18" charset="0"/>
              </a:rPr>
              <a:t>пройти педагогічну інтернатуру.</a:t>
            </a:r>
            <a:r>
              <a:rPr lang="uk-UA" sz="2000" dirty="0">
                <a:solidFill>
                  <a:srgbClr val="FF0000"/>
                </a:solidFill>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Положення про педагогічну інтернатуру затверджується центральним органом виконавчої влади у сфері освіти і науки</a:t>
            </a:r>
            <a:r>
              <a:rPr lang="uk-UA" sz="2000" dirty="0" smtClean="0">
                <a:latin typeface="Times New Roman" panose="02020603050405020304" pitchFamily="18" charset="0"/>
                <a:cs typeface="Times New Roman" panose="02020603050405020304" pitchFamily="18" charset="0"/>
              </a:rPr>
              <a:t>.</a:t>
            </a:r>
            <a:r>
              <a:rPr lang="uk-UA"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90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445" y="532262"/>
            <a:ext cx="10768083" cy="5568287"/>
          </a:xfrm>
        </p:spPr>
        <p:txBody>
          <a:bodyPr anchor="t">
            <a:noAutofit/>
          </a:bodyPr>
          <a:lstStyle/>
          <a:p>
            <a:pPr>
              <a:lnSpc>
                <a:spcPct val="100000"/>
              </a:lnSpc>
            </a:pPr>
            <a:r>
              <a:rPr lang="uk-UA" sz="1800" dirty="0">
                <a:solidFill>
                  <a:schemeClr val="tx1"/>
                </a:solidFill>
                <a:latin typeface="Times New Roman" panose="02020603050405020304" pitchFamily="18" charset="0"/>
                <a:cs typeface="Times New Roman" panose="02020603050405020304" pitchFamily="18" charset="0"/>
              </a:rPr>
              <a:t>2</a:t>
            </a:r>
            <a:r>
              <a:rPr lang="uk-UA" sz="2000" dirty="0">
                <a:solidFill>
                  <a:schemeClr val="tx1"/>
                </a:solidFill>
                <a:latin typeface="Times New Roman" panose="02020603050405020304" pitchFamily="18" charset="0"/>
                <a:cs typeface="Times New Roman" panose="02020603050405020304" pitchFamily="18" charset="0"/>
              </a:rPr>
              <a:t>. Педагогічна інтернатура </a:t>
            </a:r>
            <a:r>
              <a:rPr lang="uk-UA" sz="2000" dirty="0">
                <a:solidFill>
                  <a:schemeClr val="tx1"/>
                </a:solidFill>
                <a:latin typeface="Times New Roman" panose="02020603050405020304" pitchFamily="18" charset="0"/>
                <a:cs typeface="Times New Roman" panose="02020603050405020304" pitchFamily="18" charset="0"/>
              </a:rPr>
              <a:t/>
            </a:r>
            <a:br>
              <a:rPr lang="uk-UA" sz="20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організовується </a:t>
            </a:r>
            <a:r>
              <a:rPr lang="uk-UA" sz="2000" dirty="0">
                <a:solidFill>
                  <a:schemeClr val="tx1"/>
                </a:solidFill>
                <a:latin typeface="Times New Roman" panose="02020603050405020304" pitchFamily="18" charset="0"/>
                <a:cs typeface="Times New Roman" panose="02020603050405020304" pitchFamily="18" charset="0"/>
              </a:rPr>
              <a:t>відповідно </a:t>
            </a:r>
            <a:r>
              <a:rPr lang="uk-UA" sz="2000" b="1" i="1" dirty="0">
                <a:solidFill>
                  <a:schemeClr val="tx1"/>
                </a:solidFill>
                <a:latin typeface="Times New Roman" panose="02020603050405020304" pitchFamily="18" charset="0"/>
                <a:cs typeface="Times New Roman" panose="02020603050405020304" pitchFamily="18" charset="0"/>
              </a:rPr>
              <a:t>до наказу керівника закладу освіти</a:t>
            </a:r>
            <a:r>
              <a:rPr lang="uk-UA" sz="2000" dirty="0">
                <a:solidFill>
                  <a:schemeClr val="tx1"/>
                </a:solidFill>
                <a:latin typeface="Times New Roman" panose="02020603050405020304" pitchFamily="18" charset="0"/>
                <a:cs typeface="Times New Roman" panose="02020603050405020304" pitchFamily="18" charset="0"/>
              </a:rPr>
              <a:t>, що видається в день призначення особи на посаду педагогічного працівника.</a:t>
            </a:r>
            <a:br>
              <a:rPr lang="uk-UA" sz="20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Педагогічна інтернатура має передбачати </a:t>
            </a:r>
            <a:r>
              <a:rPr lang="uk-UA" sz="2000" b="1" i="1" dirty="0">
                <a:solidFill>
                  <a:schemeClr val="tx1"/>
                </a:solidFill>
                <a:latin typeface="Times New Roman" panose="02020603050405020304" pitchFamily="18" charset="0"/>
                <a:cs typeface="Times New Roman" panose="02020603050405020304" pitchFamily="18" charset="0"/>
              </a:rPr>
              <a:t>заходи</a:t>
            </a:r>
            <a:r>
              <a:rPr lang="uk-UA" sz="2000" dirty="0">
                <a:solidFill>
                  <a:schemeClr val="tx1"/>
                </a:solidFill>
                <a:latin typeface="Times New Roman" panose="02020603050405020304" pitchFamily="18" charset="0"/>
                <a:cs typeface="Times New Roman" panose="02020603050405020304" pitchFamily="18" charset="0"/>
              </a:rPr>
              <a:t>, що забезпечать здобуття та/або вдосконалення професійних компетентностей і педагогічної</a:t>
            </a:r>
            <a:br>
              <a:rPr lang="uk-UA" sz="20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майстерності протягом першого року професійної діяльності педагогічного працівника, зокрема:</a:t>
            </a:r>
            <a:br>
              <a:rPr lang="uk-UA" sz="20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супровід та підтримка у педагогічній діяльності з боку досвідченого педагогічного працівника (педагога-наставника);</a:t>
            </a:r>
            <a:br>
              <a:rPr lang="uk-UA" sz="2000" dirty="0">
                <a:solidFill>
                  <a:schemeClr val="tx1"/>
                </a:solidFill>
                <a:latin typeface="Times New Roman" panose="02020603050405020304" pitchFamily="18" charset="0"/>
                <a:cs typeface="Times New Roman" panose="02020603050405020304" pitchFamily="18" charset="0"/>
              </a:rPr>
            </a:br>
            <a:r>
              <a:rPr lang="uk-UA" sz="2000" b="1" i="1" dirty="0">
                <a:solidFill>
                  <a:schemeClr val="tx1"/>
                </a:solidFill>
                <a:latin typeface="Times New Roman" panose="02020603050405020304" pitchFamily="18" charset="0"/>
                <a:cs typeface="Times New Roman" panose="02020603050405020304" pitchFamily="18" charset="0"/>
              </a:rPr>
              <a:t>різні </a:t>
            </a:r>
            <a:r>
              <a:rPr lang="uk-UA" sz="2000" b="1" i="1" dirty="0">
                <a:solidFill>
                  <a:schemeClr val="tx1"/>
                </a:solidFill>
                <a:latin typeface="Times New Roman" panose="02020603050405020304" pitchFamily="18" charset="0"/>
                <a:cs typeface="Times New Roman" panose="02020603050405020304" pitchFamily="18" charset="0"/>
              </a:rPr>
              <a:t>форми професійного </a:t>
            </a:r>
            <a:r>
              <a:rPr lang="uk-UA" sz="2000" b="1" i="1" dirty="0">
                <a:solidFill>
                  <a:schemeClr val="tx1"/>
                </a:solidFill>
                <a:latin typeface="Times New Roman" panose="02020603050405020304" pitchFamily="18" charset="0"/>
                <a:cs typeface="Times New Roman" panose="02020603050405020304" pitchFamily="18" charset="0"/>
              </a:rPr>
              <a:t>розвитку </a:t>
            </a:r>
            <a:r>
              <a:rPr lang="uk-UA" sz="2000" dirty="0">
                <a:solidFill>
                  <a:schemeClr val="tx1"/>
                </a:solidFill>
                <a:latin typeface="Times New Roman" panose="02020603050405020304" pitchFamily="18" charset="0"/>
                <a:cs typeface="Times New Roman" panose="02020603050405020304" pitchFamily="18" charset="0"/>
              </a:rPr>
              <a:t>(відвідування навчальних занять, опрацювання відповідної літератури тощо).</a:t>
            </a:r>
            <a:br>
              <a:rPr lang="uk-UA" sz="20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3. Виконання обов’язків </a:t>
            </a:r>
            <a:r>
              <a:rPr lang="uk-UA" sz="2000" b="1" i="1" dirty="0">
                <a:solidFill>
                  <a:schemeClr val="tx1"/>
                </a:solidFill>
                <a:latin typeface="Times New Roman" panose="02020603050405020304" pitchFamily="18" charset="0"/>
                <a:cs typeface="Times New Roman" panose="02020603050405020304" pitchFamily="18" charset="0"/>
              </a:rPr>
              <a:t>педагога-наставника </a:t>
            </a:r>
            <a:r>
              <a:rPr lang="uk-UA" sz="2000" dirty="0">
                <a:solidFill>
                  <a:schemeClr val="tx1"/>
                </a:solidFill>
                <a:latin typeface="Times New Roman" panose="02020603050405020304" pitchFamily="18" charset="0"/>
                <a:cs typeface="Times New Roman" panose="02020603050405020304" pitchFamily="18" charset="0"/>
              </a:rPr>
              <a:t>покладається на педагогічного працівника з досвідом педагогічної діяльності, як правило, </a:t>
            </a:r>
            <a:r>
              <a:rPr lang="uk-UA" sz="2000" b="1" i="1" dirty="0">
                <a:solidFill>
                  <a:schemeClr val="tx1"/>
                </a:solidFill>
                <a:latin typeface="Times New Roman" panose="02020603050405020304" pitchFamily="18" charset="0"/>
                <a:cs typeface="Times New Roman" panose="02020603050405020304" pitchFamily="18" charset="0"/>
              </a:rPr>
              <a:t>не менше п’яти років за відповідною спеціальністю (такою самою або спорідненою предметною спеціальністю або спеціалізацією</a:t>
            </a:r>
            <a:r>
              <a:rPr lang="uk-UA" sz="2000" dirty="0">
                <a:solidFill>
                  <a:schemeClr val="tx1"/>
                </a:solidFill>
                <a:latin typeface="Times New Roman" panose="02020603050405020304" pitchFamily="18" charset="0"/>
                <a:cs typeface="Times New Roman" panose="02020603050405020304" pitchFamily="18" charset="0"/>
              </a:rPr>
              <a:t>).</a:t>
            </a:r>
            <a:br>
              <a:rPr lang="uk-UA" sz="20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4. </a:t>
            </a:r>
            <a:r>
              <a:rPr lang="uk-UA" sz="2000" dirty="0">
                <a:solidFill>
                  <a:schemeClr val="tx1"/>
                </a:solidFill>
                <a:latin typeface="Times New Roman" panose="02020603050405020304" pitchFamily="18" charset="0"/>
                <a:cs typeface="Times New Roman" panose="02020603050405020304" pitchFamily="18" charset="0"/>
              </a:rPr>
              <a:t>Відповідно до </a:t>
            </a:r>
            <a:r>
              <a:rPr lang="uk-UA" sz="2000" b="1" i="1" dirty="0">
                <a:solidFill>
                  <a:schemeClr val="tx1"/>
                </a:solidFill>
                <a:latin typeface="Times New Roman" panose="02020603050405020304" pitchFamily="18" charset="0"/>
                <a:cs typeface="Times New Roman" panose="02020603050405020304" pitchFamily="18" charset="0"/>
              </a:rPr>
              <a:t>рішення керівника закладу </a:t>
            </a:r>
            <a:r>
              <a:rPr lang="uk-UA" sz="2000" dirty="0">
                <a:solidFill>
                  <a:schemeClr val="tx1"/>
                </a:solidFill>
                <a:latin typeface="Times New Roman" panose="02020603050405020304" pitchFamily="18" charset="0"/>
                <a:cs typeface="Times New Roman" panose="02020603050405020304" pitchFamily="18" charset="0"/>
              </a:rPr>
              <a:t>освіти педагогічному працівникові за виконання обов’язків педагога-наставника призначається доплата </a:t>
            </a:r>
            <a:r>
              <a:rPr lang="uk-UA" sz="2000" b="1" i="1" dirty="0">
                <a:solidFill>
                  <a:schemeClr val="tx1"/>
                </a:solidFill>
                <a:latin typeface="Times New Roman" panose="02020603050405020304" pitchFamily="18" charset="0"/>
                <a:cs typeface="Times New Roman" panose="02020603050405020304" pitchFamily="18" charset="0"/>
              </a:rPr>
              <a:t>у граничному розмірі 20 відсотків </a:t>
            </a:r>
            <a:r>
              <a:rPr lang="uk-UA" sz="2000" dirty="0">
                <a:solidFill>
                  <a:schemeClr val="tx1"/>
                </a:solidFill>
                <a:latin typeface="Times New Roman" panose="02020603050405020304" pitchFamily="18" charset="0"/>
                <a:cs typeface="Times New Roman" panose="02020603050405020304" pitchFamily="18" charset="0"/>
              </a:rPr>
              <a:t>його посадового окладу (ставки заробітної плати) </a:t>
            </a:r>
            <a:r>
              <a:rPr lang="uk-UA" sz="2000" b="1" i="1" dirty="0">
                <a:solidFill>
                  <a:schemeClr val="tx1"/>
                </a:solidFill>
                <a:latin typeface="Times New Roman" panose="02020603050405020304" pitchFamily="18" charset="0"/>
                <a:cs typeface="Times New Roman" panose="02020603050405020304" pitchFamily="18" charset="0"/>
              </a:rPr>
              <a:t>в межах фонду оплати праці </a:t>
            </a:r>
            <a:r>
              <a:rPr lang="uk-UA" sz="2000" dirty="0">
                <a:solidFill>
                  <a:schemeClr val="tx1"/>
                </a:solidFill>
                <a:latin typeface="Times New Roman" panose="02020603050405020304" pitchFamily="18" charset="0"/>
                <a:cs typeface="Times New Roman" panose="02020603050405020304" pitchFamily="18" charset="0"/>
              </a:rPr>
              <a:t>закладу освіти</a:t>
            </a:r>
            <a:r>
              <a:rPr lang="uk-UA" sz="2000" dirty="0" smtClean="0">
                <a:solidFill>
                  <a:schemeClr val="tx1"/>
                </a:solidFill>
                <a:latin typeface="Times New Roman" panose="02020603050405020304" pitchFamily="18" charset="0"/>
                <a:cs typeface="Times New Roman" panose="02020603050405020304" pitchFamily="18" charset="0"/>
              </a:rPr>
              <a:t>.</a:t>
            </a:r>
            <a:endParaRPr lang="uk-UA"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435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on.gov.ua/storage/app/uploads/public/61e/564/a5f/61e564a5f2a3293746770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65811" y="996286"/>
            <a:ext cx="3898392" cy="39014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69242" y="1950720"/>
            <a:ext cx="6127844" cy="1631216"/>
          </a:xfrm>
          <a:prstGeom prst="rect">
            <a:avLst/>
          </a:prstGeom>
        </p:spPr>
        <p:txBody>
          <a:bodyPr wrap="square">
            <a:spAutoFit/>
          </a:bodyPr>
          <a:lstStyle/>
          <a:p>
            <a:pPr algn="just"/>
            <a:r>
              <a:rPr lang="ru-RU" sz="2000" b="0" i="0" dirty="0" err="1" smtClean="0">
                <a:solidFill>
                  <a:srgbClr val="333333"/>
                </a:solidFill>
                <a:effectLst/>
                <a:latin typeface="innerspace"/>
              </a:rPr>
              <a:t>Міністерство</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освіти</a:t>
            </a:r>
            <a:r>
              <a:rPr lang="ru-RU" sz="2000" b="0" i="0" dirty="0" smtClean="0">
                <a:solidFill>
                  <a:srgbClr val="333333"/>
                </a:solidFill>
                <a:effectLst/>
                <a:latin typeface="innerspace"/>
              </a:rPr>
              <a:t> і науки затвердило </a:t>
            </a:r>
            <a:r>
              <a:rPr lang="ru-RU" sz="2000" b="0" i="0" dirty="0" err="1" smtClean="0">
                <a:solidFill>
                  <a:srgbClr val="333333"/>
                </a:solidFill>
                <a:effectLst/>
                <a:latin typeface="innerspace"/>
              </a:rPr>
              <a:t>Положення</a:t>
            </a:r>
            <a:r>
              <a:rPr lang="ru-RU" sz="2000" b="0" i="0" dirty="0" smtClean="0">
                <a:solidFill>
                  <a:srgbClr val="333333"/>
                </a:solidFill>
                <a:effectLst/>
                <a:latin typeface="innerspace"/>
              </a:rPr>
              <a:t> про </a:t>
            </a:r>
            <a:r>
              <a:rPr lang="ru-RU" sz="2000" b="0" i="0" dirty="0" err="1" smtClean="0">
                <a:solidFill>
                  <a:srgbClr val="333333"/>
                </a:solidFill>
                <a:effectLst/>
                <a:latin typeface="innerspace"/>
              </a:rPr>
              <a:t>педагогічну</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інтернатуру</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Відповідний</a:t>
            </a:r>
            <a:r>
              <a:rPr lang="ru-RU" sz="2000" b="0" i="0" dirty="0" smtClean="0">
                <a:solidFill>
                  <a:srgbClr val="333333"/>
                </a:solidFill>
                <a:effectLst/>
                <a:latin typeface="innerspace"/>
              </a:rPr>
              <a:t> </a:t>
            </a:r>
            <a:r>
              <a:rPr lang="ru-RU" sz="2000" b="0" i="0" u="none" strike="noStrike" dirty="0" smtClean="0">
                <a:solidFill>
                  <a:srgbClr val="3849F9"/>
                </a:solidFill>
                <a:effectLst/>
                <a:latin typeface="innerspace"/>
                <a:hlinkClick r:id="rId3"/>
              </a:rPr>
              <a:t>наказ МОН</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від</a:t>
            </a:r>
            <a:r>
              <a:rPr lang="ru-RU" sz="2000" b="0" i="0" dirty="0" smtClean="0">
                <a:solidFill>
                  <a:srgbClr val="333333"/>
                </a:solidFill>
                <a:effectLst/>
                <a:latin typeface="innerspace"/>
              </a:rPr>
              <a:t> 25 </a:t>
            </a:r>
            <a:r>
              <a:rPr lang="ru-RU" sz="2000" b="0" i="0" dirty="0" err="1" smtClean="0">
                <a:solidFill>
                  <a:srgbClr val="333333"/>
                </a:solidFill>
                <a:effectLst/>
                <a:latin typeface="innerspace"/>
              </a:rPr>
              <a:t>жовтня</a:t>
            </a:r>
            <a:r>
              <a:rPr lang="ru-RU" sz="2000" b="0" i="0" dirty="0" smtClean="0">
                <a:solidFill>
                  <a:srgbClr val="333333"/>
                </a:solidFill>
                <a:effectLst/>
                <a:latin typeface="innerspace"/>
              </a:rPr>
              <a:t> 2021 р. №1128 </a:t>
            </a:r>
            <a:r>
              <a:rPr lang="ru-RU" sz="2000" b="0" i="0" dirty="0" err="1" smtClean="0">
                <a:solidFill>
                  <a:srgbClr val="333333"/>
                </a:solidFill>
                <a:effectLst/>
                <a:latin typeface="innerspace"/>
              </a:rPr>
              <a:t>було</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зареєстровано</a:t>
            </a:r>
            <a:r>
              <a:rPr lang="ru-RU" sz="2000" b="0" i="0" dirty="0" smtClean="0">
                <a:solidFill>
                  <a:srgbClr val="333333"/>
                </a:solidFill>
                <a:effectLst/>
                <a:latin typeface="innerspace"/>
              </a:rPr>
              <a:t> в </a:t>
            </a:r>
            <a:r>
              <a:rPr lang="ru-RU" sz="2000" b="0" i="0" dirty="0" err="1" smtClean="0">
                <a:solidFill>
                  <a:srgbClr val="333333"/>
                </a:solidFill>
                <a:effectLst/>
                <a:latin typeface="innerspace"/>
              </a:rPr>
              <a:t>Міністерстві</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юстиції</a:t>
            </a:r>
            <a:r>
              <a:rPr lang="ru-RU" sz="2000" b="0" i="0" dirty="0" smtClean="0">
                <a:solidFill>
                  <a:srgbClr val="333333"/>
                </a:solidFill>
                <a:effectLst/>
                <a:latin typeface="innerspace"/>
              </a:rPr>
              <a:t> </a:t>
            </a:r>
            <a:r>
              <a:rPr lang="ru-RU" sz="2000" b="0" i="0" dirty="0" err="1" smtClean="0">
                <a:solidFill>
                  <a:srgbClr val="333333"/>
                </a:solidFill>
                <a:effectLst/>
                <a:latin typeface="innerspace"/>
              </a:rPr>
              <a:t>України</a:t>
            </a:r>
            <a:r>
              <a:rPr lang="ru-RU" sz="2000" b="0" i="0" dirty="0" smtClean="0">
                <a:solidFill>
                  <a:srgbClr val="333333"/>
                </a:solidFill>
                <a:effectLst/>
                <a:latin typeface="innerspace"/>
              </a:rPr>
              <a:t> 24 </a:t>
            </a:r>
            <a:r>
              <a:rPr lang="ru-RU" sz="2000" b="0" i="0" dirty="0" err="1" smtClean="0">
                <a:solidFill>
                  <a:srgbClr val="333333"/>
                </a:solidFill>
                <a:effectLst/>
                <a:latin typeface="innerspace"/>
              </a:rPr>
              <a:t>грудня</a:t>
            </a:r>
            <a:r>
              <a:rPr lang="ru-RU" sz="2000" b="0" i="0" dirty="0" smtClean="0">
                <a:solidFill>
                  <a:srgbClr val="333333"/>
                </a:solidFill>
                <a:effectLst/>
                <a:latin typeface="innerspace"/>
              </a:rPr>
              <a:t> 2021 р. за №1670/37292.</a:t>
            </a:r>
            <a:endParaRPr lang="uk-UA" sz="2000" dirty="0"/>
          </a:p>
        </p:txBody>
      </p:sp>
    </p:spTree>
    <p:extLst>
      <p:ext uri="{BB962C8B-B14F-4D97-AF65-F5344CB8AC3E}">
        <p14:creationId xmlns:p14="http://schemas.microsoft.com/office/powerpoint/2010/main" val="74454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Основними</a:t>
            </a:r>
            <a:r>
              <a:rPr lang="ru-RU" dirty="0"/>
              <a:t> </a:t>
            </a:r>
            <a:r>
              <a:rPr lang="ru-RU" dirty="0" err="1"/>
              <a:t>завданнями</a:t>
            </a:r>
            <a:r>
              <a:rPr lang="ru-RU" dirty="0"/>
              <a:t> </a:t>
            </a:r>
            <a:r>
              <a:rPr lang="ru-RU" dirty="0" err="1"/>
              <a:t>педагогічної</a:t>
            </a:r>
            <a:r>
              <a:rPr lang="ru-RU" dirty="0"/>
              <a:t> </a:t>
            </a:r>
            <a:r>
              <a:rPr lang="ru-RU" dirty="0" err="1"/>
              <a:t>інтернатури</a:t>
            </a:r>
            <a:r>
              <a:rPr lang="ru-RU" dirty="0"/>
              <a:t> є:</a:t>
            </a:r>
            <a:endParaRPr lang="uk-UA" dirty="0"/>
          </a:p>
        </p:txBody>
      </p:sp>
      <p:sp>
        <p:nvSpPr>
          <p:cNvPr id="3" name="Объект 2"/>
          <p:cNvSpPr>
            <a:spLocks noGrp="1"/>
          </p:cNvSpPr>
          <p:nvPr>
            <p:ph idx="1"/>
          </p:nvPr>
        </p:nvSpPr>
        <p:spPr/>
        <p:txBody>
          <a:bodyPr>
            <a:normAutofit fontScale="92500" lnSpcReduction="20000"/>
          </a:bodyPr>
          <a:lstStyle/>
          <a:p>
            <a:r>
              <a:rPr lang="uk-UA" dirty="0" smtClean="0"/>
              <a:t>- створення </a:t>
            </a:r>
            <a:r>
              <a:rPr lang="uk-UA" dirty="0"/>
              <a:t>системи </a:t>
            </a:r>
            <a:r>
              <a:rPr lang="uk-UA" dirty="0" err="1"/>
              <a:t>професійно</a:t>
            </a:r>
            <a:r>
              <a:rPr lang="uk-UA" dirty="0"/>
              <a:t>-педагогічної адаптації інтерна до умов педагогічної діяльності, формування сприятливого мікроклімату та відчуття соціально-психологічного комфорту, встановлення доброзичливих взаємовідносин із учасниками освітнього процесу;</a:t>
            </a:r>
          </a:p>
          <a:p>
            <a:r>
              <a:rPr lang="uk-UA" dirty="0" smtClean="0"/>
              <a:t>- набуття </a:t>
            </a:r>
            <a:r>
              <a:rPr lang="uk-UA" dirty="0"/>
              <a:t>фахових </a:t>
            </a:r>
            <a:r>
              <a:rPr lang="uk-UA" dirty="0" err="1"/>
              <a:t>компетентностей</a:t>
            </a:r>
            <a:r>
              <a:rPr lang="uk-UA" dirty="0"/>
              <a:t>, педагогічної майстерності, формування професійної готовності інтерна до самостійної педагогічної діяльності;</a:t>
            </a:r>
          </a:p>
          <a:p>
            <a:r>
              <a:rPr lang="uk-UA" dirty="0" smtClean="0"/>
              <a:t>- формування </a:t>
            </a:r>
            <a:r>
              <a:rPr lang="uk-UA" dirty="0"/>
              <a:t>поваги до професії та сумлінного ставлення до трудової діяльності;</a:t>
            </a:r>
          </a:p>
          <a:p>
            <a:r>
              <a:rPr lang="uk-UA" dirty="0" smtClean="0"/>
              <a:t>- формування </a:t>
            </a:r>
            <a:r>
              <a:rPr lang="uk-UA" dirty="0"/>
              <a:t>інституту наставництва у закладах освіти, розвиток професійних спільнот педагогічних працівників</a:t>
            </a:r>
            <a:r>
              <a:rPr lang="uk-UA" dirty="0" smtClean="0"/>
              <a:t>.</a:t>
            </a:r>
          </a:p>
          <a:p>
            <a:endParaRPr lang="uk-UA" dirty="0"/>
          </a:p>
          <a:p>
            <a:endParaRPr lang="uk-UA" dirty="0" smtClean="0"/>
          </a:p>
          <a:p>
            <a:r>
              <a:rPr lang="ru-RU" dirty="0" err="1"/>
              <a:t>Педагогічна</a:t>
            </a:r>
            <a:r>
              <a:rPr lang="ru-RU" dirty="0"/>
              <a:t> </a:t>
            </a:r>
            <a:r>
              <a:rPr lang="ru-RU" dirty="0" err="1"/>
              <a:t>інтернатура</a:t>
            </a:r>
            <a:r>
              <a:rPr lang="ru-RU" dirty="0"/>
              <a:t> </a:t>
            </a:r>
            <a:r>
              <a:rPr lang="ru-RU" dirty="0" err="1"/>
              <a:t>провадиться</a:t>
            </a:r>
            <a:r>
              <a:rPr lang="ru-RU" dirty="0"/>
              <a:t> </a:t>
            </a:r>
            <a:r>
              <a:rPr lang="ru-RU" dirty="0" err="1"/>
              <a:t>відповідно</a:t>
            </a:r>
            <a:r>
              <a:rPr lang="ru-RU" dirty="0"/>
              <a:t> до </a:t>
            </a:r>
            <a:r>
              <a:rPr lang="ru-RU" dirty="0" err="1"/>
              <a:t>програми</a:t>
            </a:r>
            <a:r>
              <a:rPr lang="ru-RU" dirty="0"/>
              <a:t>, </a:t>
            </a:r>
            <a:r>
              <a:rPr lang="ru-RU" dirty="0" err="1"/>
              <a:t>що</a:t>
            </a:r>
            <a:r>
              <a:rPr lang="ru-RU" dirty="0"/>
              <a:t> </a:t>
            </a:r>
            <a:r>
              <a:rPr lang="ru-RU" dirty="0" err="1"/>
              <a:t>затверджується</a:t>
            </a:r>
            <a:r>
              <a:rPr lang="ru-RU" dirty="0"/>
              <a:t> </a:t>
            </a:r>
            <a:r>
              <a:rPr lang="ru-RU" dirty="0" err="1"/>
              <a:t>керівником</a:t>
            </a:r>
            <a:r>
              <a:rPr lang="ru-RU" dirty="0"/>
              <a:t> закладу </a:t>
            </a:r>
            <a:r>
              <a:rPr lang="ru-RU" dirty="0" err="1"/>
              <a:t>освіти</a:t>
            </a:r>
            <a:r>
              <a:rPr lang="ru-RU" dirty="0"/>
              <a:t>. </a:t>
            </a:r>
            <a:r>
              <a:rPr lang="ru-RU" dirty="0" err="1"/>
              <a:t>Програма</a:t>
            </a:r>
            <a:r>
              <a:rPr lang="ru-RU" dirty="0"/>
              <a:t> </a:t>
            </a:r>
            <a:r>
              <a:rPr lang="ru-RU" dirty="0" err="1"/>
              <a:t>педагогічної</a:t>
            </a:r>
            <a:r>
              <a:rPr lang="ru-RU" dirty="0"/>
              <a:t> </a:t>
            </a:r>
            <a:r>
              <a:rPr lang="ru-RU" dirty="0" err="1"/>
              <a:t>інтернатури</a:t>
            </a:r>
            <a:r>
              <a:rPr lang="ru-RU" dirty="0"/>
              <a:t> </a:t>
            </a:r>
            <a:r>
              <a:rPr lang="ru-RU" dirty="0" err="1"/>
              <a:t>має</a:t>
            </a:r>
            <a:r>
              <a:rPr lang="ru-RU" dirty="0"/>
              <a:t> </a:t>
            </a:r>
            <a:r>
              <a:rPr lang="ru-RU" dirty="0" err="1"/>
              <a:t>передбачати</a:t>
            </a:r>
            <a:r>
              <a:rPr lang="ru-RU" dirty="0"/>
              <a:t> </a:t>
            </a:r>
            <a:r>
              <a:rPr lang="ru-RU" dirty="0" err="1"/>
              <a:t>теоретичну</a:t>
            </a:r>
            <a:r>
              <a:rPr lang="ru-RU" dirty="0"/>
              <a:t> та </a:t>
            </a:r>
            <a:r>
              <a:rPr lang="ru-RU" dirty="0" err="1"/>
              <a:t>практичну</a:t>
            </a:r>
            <a:r>
              <a:rPr lang="ru-RU" dirty="0"/>
              <a:t> </a:t>
            </a:r>
            <a:r>
              <a:rPr lang="ru-RU" dirty="0" err="1"/>
              <a:t>допомогу</a:t>
            </a:r>
            <a:r>
              <a:rPr lang="ru-RU" dirty="0"/>
              <a:t> </a:t>
            </a:r>
            <a:r>
              <a:rPr lang="ru-RU" dirty="0" err="1"/>
              <a:t>інтерну</a:t>
            </a:r>
            <a:r>
              <a:rPr lang="ru-RU" dirty="0"/>
              <a:t>, </a:t>
            </a:r>
            <a:r>
              <a:rPr lang="ru-RU" dirty="0" err="1"/>
              <a:t>що</a:t>
            </a:r>
            <a:r>
              <a:rPr lang="ru-RU" dirty="0"/>
              <a:t> </a:t>
            </a:r>
            <a:r>
              <a:rPr lang="ru-RU" dirty="0" err="1"/>
              <a:t>спрямована</a:t>
            </a:r>
            <a:r>
              <a:rPr lang="ru-RU" dirty="0"/>
              <a:t> на </a:t>
            </a:r>
            <a:r>
              <a:rPr lang="ru-RU" dirty="0" err="1"/>
              <a:t>розвиток</a:t>
            </a:r>
            <a:r>
              <a:rPr lang="ru-RU" dirty="0"/>
              <a:t> </a:t>
            </a:r>
            <a:r>
              <a:rPr lang="ru-RU" dirty="0" err="1"/>
              <a:t>професійних</a:t>
            </a:r>
            <a:r>
              <a:rPr lang="ru-RU" dirty="0"/>
              <a:t> компетентностей.</a:t>
            </a:r>
            <a:endParaRPr lang="uk-UA" dirty="0"/>
          </a:p>
        </p:txBody>
      </p:sp>
    </p:spTree>
    <p:extLst>
      <p:ext uri="{BB962C8B-B14F-4D97-AF65-F5344CB8AC3E}">
        <p14:creationId xmlns:p14="http://schemas.microsoft.com/office/powerpoint/2010/main" val="333618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1146412"/>
          </a:xfrm>
        </p:spPr>
        <p:txBody>
          <a:bodyPr>
            <a:normAutofit fontScale="90000"/>
          </a:bodyPr>
          <a:lstStyle/>
          <a:p>
            <a:pPr algn="ctr" fontAlgn="base"/>
            <a:r>
              <a:rPr lang="ru-RU" dirty="0" err="1"/>
              <a:t>Основними</a:t>
            </a:r>
            <a:r>
              <a:rPr lang="ru-RU" dirty="0"/>
              <a:t> заходами </a:t>
            </a:r>
            <a:r>
              <a:rPr lang="ru-RU" dirty="0" err="1"/>
              <a:t>педагогічної</a:t>
            </a:r>
            <a:r>
              <a:rPr lang="ru-RU" dirty="0"/>
              <a:t> </a:t>
            </a:r>
            <a:r>
              <a:rPr lang="ru-RU" dirty="0" err="1"/>
              <a:t>інтернатури</a:t>
            </a:r>
            <a:r>
              <a:rPr lang="ru-RU" dirty="0"/>
              <a:t> є</a:t>
            </a:r>
            <a:r>
              <a:rPr lang="ru-RU" dirty="0" smtClean="0"/>
              <a:t>:</a:t>
            </a:r>
            <a:endParaRPr lang="uk-UA" dirty="0"/>
          </a:p>
        </p:txBody>
      </p:sp>
      <p:sp>
        <p:nvSpPr>
          <p:cNvPr id="3" name="Объект 2"/>
          <p:cNvSpPr>
            <a:spLocks noGrp="1"/>
          </p:cNvSpPr>
          <p:nvPr>
            <p:ph idx="1"/>
          </p:nvPr>
        </p:nvSpPr>
        <p:spPr>
          <a:xfrm>
            <a:off x="313899" y="1433017"/>
            <a:ext cx="11682483" cy="5022374"/>
          </a:xfrm>
        </p:spPr>
        <p:txBody>
          <a:bodyPr>
            <a:normAutofit fontScale="92500" lnSpcReduction="10000"/>
          </a:bodyPr>
          <a:lstStyle/>
          <a:p>
            <a:r>
              <a:rPr lang="uk-UA" dirty="0" smtClean="0"/>
              <a:t>- проведення </a:t>
            </a:r>
            <a:r>
              <a:rPr lang="uk-UA" dirty="0"/>
              <a:t>індивідуальних консультацій, наставницьких бесід з інтерном;</a:t>
            </a:r>
          </a:p>
          <a:p>
            <a:r>
              <a:rPr lang="uk-UA" dirty="0" smtClean="0"/>
              <a:t>- допомога </a:t>
            </a:r>
            <a:r>
              <a:rPr lang="uk-UA" dirty="0"/>
              <a:t>у підборі відповідної літератури, підготовці навчальних занять, розробленні дидактичних матеріалів тощо;</a:t>
            </a:r>
          </a:p>
          <a:p>
            <a:r>
              <a:rPr lang="uk-UA" dirty="0" smtClean="0"/>
              <a:t>- </a:t>
            </a:r>
            <a:r>
              <a:rPr lang="uk-UA" dirty="0" err="1" smtClean="0"/>
              <a:t>взаємовідвідування</a:t>
            </a:r>
            <a:r>
              <a:rPr lang="uk-UA" dirty="0" smtClean="0"/>
              <a:t> </a:t>
            </a:r>
            <a:r>
              <a:rPr lang="uk-UA" dirty="0"/>
              <a:t>навчальних занять, відвідування уроків досвідчених педагогічних працівників;</a:t>
            </a:r>
          </a:p>
          <a:p>
            <a:r>
              <a:rPr lang="uk-UA" dirty="0" smtClean="0"/>
              <a:t>- здійснення </a:t>
            </a:r>
            <a:r>
              <a:rPr lang="uk-UA" dirty="0"/>
              <a:t>моніторингу результатів навчання учнів;</a:t>
            </a:r>
          </a:p>
          <a:p>
            <a:r>
              <a:rPr lang="uk-UA" dirty="0" smtClean="0"/>
              <a:t>- участь </a:t>
            </a:r>
            <a:r>
              <a:rPr lang="uk-UA" dirty="0"/>
              <a:t>у тренінгах, навчальних семінарах з методичних питань, творчих звітах педагогічних працівників;</a:t>
            </a:r>
          </a:p>
          <a:p>
            <a:r>
              <a:rPr lang="uk-UA" dirty="0" smtClean="0"/>
              <a:t>- вивчення </a:t>
            </a:r>
            <a:r>
              <a:rPr lang="uk-UA" dirty="0"/>
              <a:t>досвіду кращих педагогів шляхом аналізу їхніх </a:t>
            </a:r>
            <a:r>
              <a:rPr lang="uk-UA" dirty="0" err="1"/>
              <a:t>вебсайтів</a:t>
            </a:r>
            <a:r>
              <a:rPr lang="uk-UA" dirty="0"/>
              <a:t>, </a:t>
            </a:r>
            <a:r>
              <a:rPr lang="uk-UA" dirty="0" err="1"/>
              <a:t>вебресурсів</a:t>
            </a:r>
            <a:r>
              <a:rPr lang="uk-UA" dirty="0"/>
              <a:t> професійних спільнот, а також періодичних професійних видань;</a:t>
            </a:r>
          </a:p>
          <a:p>
            <a:r>
              <a:rPr lang="uk-UA" dirty="0" smtClean="0"/>
              <a:t>- залучення </a:t>
            </a:r>
            <a:r>
              <a:rPr lang="uk-UA" dirty="0"/>
              <a:t>інтерна до партнерської взаємодії з науковими, науково-педагогічними та педагогічними працівниками, участі в професійних спільнотах педагогічних працівників;</a:t>
            </a:r>
          </a:p>
          <a:p>
            <a:r>
              <a:rPr lang="uk-UA" dirty="0" smtClean="0"/>
              <a:t>- психологічний </a:t>
            </a:r>
            <a:r>
              <a:rPr lang="uk-UA" dirty="0"/>
              <a:t>супровід інтерна</a:t>
            </a:r>
            <a:r>
              <a:rPr lang="uk-UA" dirty="0" smtClean="0"/>
              <a:t>.</a:t>
            </a:r>
          </a:p>
          <a:p>
            <a:endParaRPr lang="uk-UA" dirty="0"/>
          </a:p>
          <a:p>
            <a:r>
              <a:rPr lang="ru-RU" dirty="0"/>
              <a:t>Заходи </a:t>
            </a:r>
            <a:r>
              <a:rPr lang="ru-RU" dirty="0" err="1"/>
              <a:t>педагогічної</a:t>
            </a:r>
            <a:r>
              <a:rPr lang="ru-RU" dirty="0"/>
              <a:t> </a:t>
            </a:r>
            <a:r>
              <a:rPr lang="ru-RU" dirty="0" err="1"/>
              <a:t>інтернатури</a:t>
            </a:r>
            <a:r>
              <a:rPr lang="ru-RU" dirty="0"/>
              <a:t> </a:t>
            </a:r>
            <a:r>
              <a:rPr lang="ru-RU" dirty="0" err="1"/>
              <a:t>можуть</a:t>
            </a:r>
            <a:r>
              <a:rPr lang="ru-RU" dirty="0"/>
              <a:t> </a:t>
            </a:r>
            <a:r>
              <a:rPr lang="ru-RU" dirty="0" err="1"/>
              <a:t>здійснюватися</a:t>
            </a:r>
            <a:r>
              <a:rPr lang="ru-RU" dirty="0"/>
              <a:t> </a:t>
            </a:r>
            <a:r>
              <a:rPr lang="ru-RU" dirty="0" err="1"/>
              <a:t>безпосередньо</a:t>
            </a:r>
            <a:r>
              <a:rPr lang="ru-RU" dirty="0"/>
              <a:t> в </a:t>
            </a:r>
            <a:r>
              <a:rPr lang="ru-RU" dirty="0" err="1"/>
              <a:t>закладі</a:t>
            </a:r>
            <a:r>
              <a:rPr lang="ru-RU" dirty="0"/>
              <a:t> </a:t>
            </a:r>
            <a:r>
              <a:rPr lang="ru-RU" dirty="0" err="1"/>
              <a:t>освіти</a:t>
            </a:r>
            <a:r>
              <a:rPr lang="ru-RU" dirty="0"/>
              <a:t>, а </a:t>
            </a:r>
            <a:r>
              <a:rPr lang="ru-RU" dirty="0" err="1"/>
              <a:t>також</a:t>
            </a:r>
            <a:r>
              <a:rPr lang="ru-RU" dirty="0"/>
              <a:t>, за </a:t>
            </a:r>
            <a:r>
              <a:rPr lang="ru-RU" dirty="0" err="1"/>
              <a:t>наявності</a:t>
            </a:r>
            <a:r>
              <a:rPr lang="ru-RU" dirty="0"/>
              <a:t> </a:t>
            </a:r>
            <a:r>
              <a:rPr lang="ru-RU" dirty="0" err="1"/>
              <a:t>технічних</a:t>
            </a:r>
            <a:r>
              <a:rPr lang="ru-RU" dirty="0"/>
              <a:t> </a:t>
            </a:r>
            <a:r>
              <a:rPr lang="ru-RU" dirty="0" err="1"/>
              <a:t>можливостей</a:t>
            </a:r>
            <a:r>
              <a:rPr lang="ru-RU" dirty="0"/>
              <a:t>, </a:t>
            </a:r>
            <a:r>
              <a:rPr lang="ru-RU" dirty="0" err="1"/>
              <a:t>дистанційно</a:t>
            </a:r>
            <a:r>
              <a:rPr lang="ru-RU" dirty="0"/>
              <a:t> в </a:t>
            </a:r>
            <a:r>
              <a:rPr lang="ru-RU" dirty="0" err="1"/>
              <a:t>режимі</a:t>
            </a:r>
            <a:r>
              <a:rPr lang="ru-RU" dirty="0"/>
              <a:t> </a:t>
            </a:r>
            <a:r>
              <a:rPr lang="ru-RU" dirty="0" err="1"/>
              <a:t>відеоконференцій</a:t>
            </a:r>
            <a:r>
              <a:rPr lang="ru-RU" dirty="0"/>
              <a:t> </a:t>
            </a:r>
            <a:r>
              <a:rPr lang="ru-RU" dirty="0" err="1"/>
              <a:t>або</a:t>
            </a:r>
            <a:r>
              <a:rPr lang="ru-RU" dirty="0"/>
              <a:t> </a:t>
            </a:r>
            <a:r>
              <a:rPr lang="ru-RU" dirty="0" err="1"/>
              <a:t>аудіоконференцій</a:t>
            </a:r>
            <a:r>
              <a:rPr lang="ru-RU" dirty="0" smtClean="0"/>
              <a:t>.</a:t>
            </a:r>
            <a:endParaRPr lang="uk-UA" dirty="0"/>
          </a:p>
        </p:txBody>
      </p:sp>
    </p:spTree>
    <p:extLst>
      <p:ext uri="{BB962C8B-B14F-4D97-AF65-F5344CB8AC3E}">
        <p14:creationId xmlns:p14="http://schemas.microsoft.com/office/powerpoint/2010/main" val="340026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У межах </a:t>
            </a:r>
            <a:r>
              <a:rPr lang="ru-RU" dirty="0" err="1"/>
              <a:t>проходження</a:t>
            </a:r>
            <a:r>
              <a:rPr lang="ru-RU" dirty="0"/>
              <a:t> </a:t>
            </a:r>
            <a:r>
              <a:rPr lang="ru-RU" dirty="0" err="1"/>
              <a:t>інтернатури</a:t>
            </a:r>
            <a:r>
              <a:rPr lang="ru-RU" dirty="0"/>
              <a:t> </a:t>
            </a:r>
            <a:r>
              <a:rPr lang="ru-RU" dirty="0" err="1"/>
              <a:t>інтерн</a:t>
            </a:r>
            <a:r>
              <a:rPr lang="ru-RU" dirty="0"/>
              <a:t>:</a:t>
            </a:r>
            <a:endParaRPr lang="uk-UA" dirty="0"/>
          </a:p>
        </p:txBody>
      </p:sp>
      <p:sp>
        <p:nvSpPr>
          <p:cNvPr id="3" name="Объект 2"/>
          <p:cNvSpPr>
            <a:spLocks noGrp="1"/>
          </p:cNvSpPr>
          <p:nvPr>
            <p:ph idx="1"/>
          </p:nvPr>
        </p:nvSpPr>
        <p:spPr>
          <a:xfrm>
            <a:off x="122830" y="1737360"/>
            <a:ext cx="12069170" cy="5120640"/>
          </a:xfrm>
        </p:spPr>
        <p:txBody>
          <a:bodyPr>
            <a:normAutofit/>
          </a:bodyPr>
          <a:lstStyle/>
          <a:p>
            <a:r>
              <a:rPr lang="uk-UA" dirty="0" smtClean="0"/>
              <a:t>- виконує </a:t>
            </a:r>
            <a:r>
              <a:rPr lang="uk-UA" dirty="0"/>
              <a:t>обов'язки згідно з посадовою інструкцією та обов'язки, покладені на нього трудовим договором і правилами внутрішнього розпорядку, визначені установчими документами закладу освіти;</a:t>
            </a:r>
          </a:p>
          <a:p>
            <a:r>
              <a:rPr lang="uk-UA" dirty="0" smtClean="0"/>
              <a:t>- організовує </a:t>
            </a:r>
            <a:r>
              <a:rPr lang="uk-UA" dirty="0"/>
              <a:t>освітній процес із урахуванням психолого-фізіологічних, вікових особливостей учнів, специфіки навчального предмета (інтегрованого курсу);</a:t>
            </a:r>
          </a:p>
          <a:p>
            <a:r>
              <a:rPr lang="uk-UA" dirty="0" smtClean="0"/>
              <a:t>- працює </a:t>
            </a:r>
            <a:r>
              <a:rPr lang="uk-UA" dirty="0"/>
              <a:t>над набуттям </a:t>
            </a:r>
            <a:r>
              <a:rPr lang="uk-UA" dirty="0" err="1"/>
              <a:t>компетентностей</a:t>
            </a:r>
            <a:r>
              <a:rPr lang="uk-UA" dirty="0"/>
              <a:t> зі спеціальності (предметної спеціальності, спеціалізації), педагогіки, психології, необхідних для забезпечення процесу навчання, виховання і розвитку особистості, у тому числі осіб з особливими освітніми потребами, здійснення моніторингу педагогічної діяльності та аналізу педагогічного досвіду, проведення освітніх вимірювань, застосування освітніх технологій і методів навчання, ефективних способів взаємодії між усіма учасниками освітнього процесу;</a:t>
            </a:r>
          </a:p>
          <a:p>
            <a:r>
              <a:rPr lang="uk-UA" dirty="0" smtClean="0"/>
              <a:t>- самостійно </a:t>
            </a:r>
            <a:r>
              <a:rPr lang="uk-UA" dirty="0"/>
              <a:t>обирає форми, види, напрями та суб'єктів надання освітніх послуг з підвищення кваліфікації;</a:t>
            </a:r>
          </a:p>
          <a:p>
            <a:r>
              <a:rPr lang="uk-UA" dirty="0" smtClean="0"/>
              <a:t>- бере </a:t>
            </a:r>
            <a:r>
              <a:rPr lang="uk-UA" dirty="0"/>
              <a:t>участь у засіданнях професійних спільнот педагогічних працівників, семінарах, практикумах, тренінгах, </a:t>
            </a:r>
            <a:r>
              <a:rPr lang="uk-UA" dirty="0" err="1"/>
              <a:t>вебінарах</a:t>
            </a:r>
            <a:r>
              <a:rPr lang="uk-UA" dirty="0"/>
              <a:t>, майстер-класах з метою вдосконалення педагогічної майстерності, обговорення багатьох важливих професійних проблем тощо</a:t>
            </a:r>
            <a:r>
              <a:rPr lang="uk-UA" dirty="0" smtClean="0"/>
              <a:t>.</a:t>
            </a:r>
            <a:endParaRPr lang="uk-UA" dirty="0"/>
          </a:p>
        </p:txBody>
      </p:sp>
    </p:spTree>
    <p:extLst>
      <p:ext uri="{BB962C8B-B14F-4D97-AF65-F5344CB8AC3E}">
        <p14:creationId xmlns:p14="http://schemas.microsoft.com/office/powerpoint/2010/main" val="89947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3. Організація ВСЗЯО у закладах, де функціонують ДП</a:t>
            </a:r>
            <a:endParaRPr lang="uk-UA" dirty="0"/>
          </a:p>
        </p:txBody>
      </p:sp>
      <p:pic>
        <p:nvPicPr>
          <p:cNvPr id="4" name="Рисунок 3"/>
          <p:cNvPicPr>
            <a:picLocks noChangeAspect="1"/>
          </p:cNvPicPr>
          <p:nvPr/>
        </p:nvPicPr>
        <p:blipFill>
          <a:blip r:embed="rId2"/>
          <a:stretch>
            <a:fillRect/>
          </a:stretch>
        </p:blipFill>
        <p:spPr>
          <a:xfrm>
            <a:off x="2109780" y="1928811"/>
            <a:ext cx="6133467" cy="4866605"/>
          </a:xfrm>
          <a:prstGeom prst="rect">
            <a:avLst/>
          </a:prstGeom>
        </p:spPr>
      </p:pic>
    </p:spTree>
    <p:extLst>
      <p:ext uri="{BB962C8B-B14F-4D97-AF65-F5344CB8AC3E}">
        <p14:creationId xmlns:p14="http://schemas.microsoft.com/office/powerpoint/2010/main" val="21615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2608" y="204716"/>
            <a:ext cx="10058400" cy="1450757"/>
          </a:xfrm>
        </p:spPr>
        <p:txBody>
          <a:bodyPr/>
          <a:lstStyle/>
          <a:p>
            <a:r>
              <a:rPr lang="uk-UA" dirty="0" smtClean="0"/>
              <a:t>1. Сертифікація вчителів української мови, літератури та математики</a:t>
            </a:r>
            <a:endParaRPr lang="uk-UA" dirty="0"/>
          </a:p>
        </p:txBody>
      </p:sp>
      <p:pic>
        <p:nvPicPr>
          <p:cNvPr id="5"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914" y="1655473"/>
            <a:ext cx="7847462" cy="5202527"/>
          </a:xfrm>
        </p:spPr>
      </p:pic>
    </p:spTree>
    <p:extLst>
      <p:ext uri="{BB962C8B-B14F-4D97-AF65-F5344CB8AC3E}">
        <p14:creationId xmlns:p14="http://schemas.microsoft.com/office/powerpoint/2010/main" val="332858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estportal.gov.ua/wp-content/uploads/2023/02/ogoloshennya-sertyfikatsiy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441" y="122830"/>
            <a:ext cx="12209627" cy="574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0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estportal.gov.ua/wp-content/uploads/2023/03/ogoloshennya-sertyfikatsiya-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73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8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stportal.gov.ua/wp-content/uploads/2023/03/Harakterystyka_matem-3-711x4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6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estportal.gov.ua/wp-content/uploads/2023/03/Harakterystyka_ukr-4-711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00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6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5" name="Объект 4"/>
          <p:cNvSpPr>
            <a:spLocks noGrp="1"/>
          </p:cNvSpPr>
          <p:nvPr>
            <p:ph idx="1"/>
          </p:nvPr>
        </p:nvSpPr>
        <p:spPr/>
        <p:txBody>
          <a:bodyPr/>
          <a:lstStyle/>
          <a:p>
            <a:endParaRPr lang="uk-UA"/>
          </a:p>
        </p:txBody>
      </p:sp>
      <p:pic>
        <p:nvPicPr>
          <p:cNvPr id="6146" name="Picture 2" descr="Добір експертів для забезпечення третього етапу сертифікації педагогічних працівників — вчителів української мови і літератури &amp; математик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04" y="74952"/>
            <a:ext cx="12058752" cy="678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9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832513"/>
          </a:xfrm>
        </p:spPr>
        <p:txBody>
          <a:bodyPr/>
          <a:lstStyle/>
          <a:p>
            <a:pPr algn="ctr"/>
            <a:r>
              <a:rPr lang="uk-UA" dirty="0" smtClean="0"/>
              <a:t>Реєстрація експертів</a:t>
            </a:r>
            <a:endParaRPr lang="uk-UA" dirty="0"/>
          </a:p>
        </p:txBody>
      </p:sp>
      <p:sp>
        <p:nvSpPr>
          <p:cNvPr id="3" name="Объект 2"/>
          <p:cNvSpPr>
            <a:spLocks noGrp="1"/>
          </p:cNvSpPr>
          <p:nvPr>
            <p:ph idx="1"/>
          </p:nvPr>
        </p:nvSpPr>
        <p:spPr>
          <a:xfrm>
            <a:off x="423081" y="1119116"/>
            <a:ext cx="11627892" cy="5609230"/>
          </a:xfrm>
        </p:spPr>
        <p:txBody>
          <a:bodyPr>
            <a:normAutofit/>
          </a:bodyPr>
          <a:lstStyle/>
          <a:p>
            <a:pPr marL="201168" lvl="1" indent="0" algn="just">
              <a:buNone/>
            </a:pPr>
            <a:r>
              <a:rPr lang="uk-UA" sz="2400" dirty="0">
                <a:latin typeface="Times New Roman" panose="02020603050405020304" pitchFamily="18" charset="0"/>
                <a:cs typeface="Times New Roman" panose="02020603050405020304" pitchFamily="18" charset="0"/>
              </a:rPr>
              <a:t>На даний час Службою розпочато реєстрацію експертів, які здійснюватимуть оцінювання відповідних категорій педагогів.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Відповідно</a:t>
            </a:r>
            <a:r>
              <a:rPr lang="uk-UA" sz="2400" dirty="0">
                <a:latin typeface="Times New Roman" panose="02020603050405020304" pitchFamily="18" charset="0"/>
                <a:cs typeface="Times New Roman" panose="02020603050405020304" pitchFamily="18" charset="0"/>
              </a:rPr>
              <a:t>, до експертної діяльності </a:t>
            </a:r>
            <a:r>
              <a:rPr lang="uk-UA" sz="2400" b="1" dirty="0">
                <a:latin typeface="Times New Roman" panose="02020603050405020304" pitchFamily="18" charset="0"/>
                <a:cs typeface="Times New Roman" panose="02020603050405020304" pitchFamily="18" charset="0"/>
              </a:rPr>
              <a:t>з вивчення практичного досвіду учасників сертифікації</a:t>
            </a:r>
            <a:r>
              <a:rPr lang="uk-UA" sz="2400" dirty="0">
                <a:latin typeface="Times New Roman" panose="02020603050405020304" pitchFamily="18" charset="0"/>
                <a:cs typeface="Times New Roman" panose="02020603050405020304" pitchFamily="18" charset="0"/>
              </a:rPr>
              <a:t> з числа вчителів української мови та літератури, а також математики, можуть залучатися педагоги, які відповідають наступним вимогам: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це педагогічні, науково-педагогічні працівники закладів освіти, які є вчителями української мови, літератури та математики, з досвідом педагогічної діяльності </a:t>
            </a:r>
            <a:r>
              <a:rPr lang="uk-UA" sz="2400" b="1" dirty="0">
                <a:latin typeface="Times New Roman" panose="02020603050405020304" pitchFamily="18" charset="0"/>
                <a:cs typeface="Times New Roman" panose="02020603050405020304" pitchFamily="18" charset="0"/>
              </a:rPr>
              <a:t>не менше ніж п’ять років</a:t>
            </a:r>
            <a:r>
              <a:rPr lang="uk-UA" sz="2400" dirty="0">
                <a:latin typeface="Times New Roman" panose="02020603050405020304" pitchFamily="18" charset="0"/>
                <a:cs typeface="Times New Roman" panose="02020603050405020304" pitchFamily="18" charset="0"/>
              </a:rPr>
              <a:t>;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володіють професійними </a:t>
            </a:r>
            <a:r>
              <a:rPr lang="uk-UA" sz="2400" b="1" dirty="0" err="1">
                <a:latin typeface="Times New Roman" panose="02020603050405020304" pitchFamily="18" charset="0"/>
                <a:cs typeface="Times New Roman" panose="02020603050405020304" pitchFamily="18" charset="0"/>
              </a:rPr>
              <a:t>компетентностями</a:t>
            </a:r>
            <a:r>
              <a:rPr lang="uk-UA" sz="2400" b="1" dirty="0">
                <a:latin typeface="Times New Roman" panose="02020603050405020304" pitchFamily="18" charset="0"/>
                <a:cs typeface="Times New Roman" panose="02020603050405020304" pitchFamily="18" charset="0"/>
              </a:rPr>
              <a:t>, відповідальні, толерантні, активні, небайдужі</a:t>
            </a:r>
            <a:r>
              <a:rPr lang="uk-UA"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не </a:t>
            </a:r>
            <a:r>
              <a:rPr lang="ru-RU" sz="2400" b="1" dirty="0" err="1">
                <a:latin typeface="Times New Roman" panose="02020603050405020304" pitchFamily="18" charset="0"/>
                <a:cs typeface="Times New Roman" panose="02020603050405020304" pitchFamily="18" charset="0"/>
              </a:rPr>
              <a:t>планують</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реєструватися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участі</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сертифікації</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вищеназваних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предметів</a:t>
            </a:r>
            <a:r>
              <a:rPr lang="ru-RU" sz="2400" dirty="0" smtClean="0">
                <a:latin typeface="Times New Roman" panose="02020603050405020304" pitchFamily="18" charset="0"/>
                <a:cs typeface="Times New Roman" panose="02020603050405020304" pitchFamily="18" charset="0"/>
              </a:rPr>
              <a:t> у </a:t>
            </a:r>
            <a:r>
              <a:rPr lang="ru-RU" sz="2400" dirty="0">
                <a:latin typeface="Times New Roman" panose="02020603050405020304" pitchFamily="18" charset="0"/>
                <a:cs typeface="Times New Roman" panose="02020603050405020304" pitchFamily="18" charset="0"/>
              </a:rPr>
              <a:t>2023 </a:t>
            </a:r>
            <a:r>
              <a:rPr lang="ru-RU" sz="2400" dirty="0" err="1">
                <a:latin typeface="Times New Roman" panose="02020603050405020304" pitchFamily="18" charset="0"/>
                <a:cs typeface="Times New Roman" panose="02020603050405020304" pitchFamily="18" charset="0"/>
              </a:rPr>
              <a:t>році</a:t>
            </a:r>
            <a:r>
              <a:rPr lang="ru-RU" sz="2400" dirty="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55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Покликання для реєстрації експертів</a:t>
            </a:r>
          </a:p>
        </p:txBody>
      </p:sp>
      <p:sp>
        <p:nvSpPr>
          <p:cNvPr id="3" name="Объект 2"/>
          <p:cNvSpPr>
            <a:spLocks noGrp="1"/>
          </p:cNvSpPr>
          <p:nvPr>
            <p:ph idx="1"/>
          </p:nvPr>
        </p:nvSpPr>
        <p:spPr>
          <a:xfrm>
            <a:off x="1097280" y="1845734"/>
            <a:ext cx="10058400" cy="4664248"/>
          </a:xfrm>
        </p:spPr>
        <p:txBody>
          <a:bodyPr>
            <a:normAutofit/>
          </a:bodyPr>
          <a:lstStyle/>
          <a:p>
            <a:pPr algn="just"/>
            <a:r>
              <a:rPr lang="uk-UA" sz="2400" dirty="0"/>
              <a:t>Покликання для реєстрації експертів з числа </a:t>
            </a:r>
            <a:r>
              <a:rPr lang="uk-UA" sz="2400" b="1" i="1" dirty="0"/>
              <a:t>вчителів української мови та літератури</a:t>
            </a:r>
            <a:r>
              <a:rPr lang="uk-UA" sz="2400" dirty="0"/>
              <a:t>: </a:t>
            </a:r>
            <a:r>
              <a:rPr lang="en-US" sz="2400" dirty="0"/>
              <a:t>http://surl.li/goirl </a:t>
            </a:r>
            <a:endParaRPr lang="uk-UA" sz="2400" dirty="0" smtClean="0"/>
          </a:p>
          <a:p>
            <a:pPr algn="just"/>
            <a:r>
              <a:rPr lang="uk-UA" sz="2400" dirty="0" smtClean="0"/>
              <a:t>Покликання </a:t>
            </a:r>
            <a:r>
              <a:rPr lang="uk-UA" sz="2400" dirty="0"/>
              <a:t>для реєстрації експертів з числа </a:t>
            </a:r>
            <a:r>
              <a:rPr lang="uk-UA" sz="2400" b="1" i="1" dirty="0"/>
              <a:t>вчителів математики</a:t>
            </a:r>
            <a:r>
              <a:rPr lang="uk-UA" sz="2400" dirty="0"/>
              <a:t>: </a:t>
            </a:r>
            <a:r>
              <a:rPr lang="en-US" sz="2400" dirty="0"/>
              <a:t>http://surl.li/goirw </a:t>
            </a:r>
            <a:endParaRPr lang="uk-UA" sz="2400" dirty="0" smtClean="0"/>
          </a:p>
          <a:p>
            <a:pPr algn="just"/>
            <a:r>
              <a:rPr lang="uk-UA" sz="2400" dirty="0" smtClean="0"/>
              <a:t>З </a:t>
            </a:r>
            <a:r>
              <a:rPr lang="uk-UA" sz="2400" b="1" i="1" dirty="0"/>
              <a:t>детальнішою інформацією щодо реєстрації </a:t>
            </a:r>
            <a:r>
              <a:rPr lang="uk-UA" sz="2400" dirty="0"/>
              <a:t>можна ознайомитись безпосередньо на сторінці Державної служби якості освіти України за </a:t>
            </a:r>
            <a:r>
              <a:rPr lang="uk-UA" sz="2400" dirty="0" smtClean="0"/>
              <a:t>посиланням</a:t>
            </a:r>
            <a:r>
              <a:rPr lang="uk-UA" sz="2400" dirty="0"/>
              <a:t>: </a:t>
            </a:r>
            <a:r>
              <a:rPr lang="en-US" sz="2400" dirty="0">
                <a:hlinkClick r:id="rId2"/>
              </a:rPr>
              <a:t>https://</a:t>
            </a:r>
            <a:r>
              <a:rPr lang="en-US" sz="2400" dirty="0" smtClean="0">
                <a:hlinkClick r:id="rId2"/>
              </a:rPr>
              <a:t>bit.ly/3oAoZyK</a:t>
            </a:r>
            <a:endParaRPr lang="uk-UA" sz="2400" dirty="0" smtClean="0"/>
          </a:p>
          <a:p>
            <a:pPr algn="just"/>
            <a:endParaRPr lang="uk-UA" sz="2400" dirty="0"/>
          </a:p>
          <a:p>
            <a:pPr algn="just">
              <a:lnSpc>
                <a:spcPct val="110000"/>
              </a:lnSpc>
            </a:pPr>
            <a:r>
              <a:rPr lang="uk-UA" sz="2400" i="1" dirty="0" smtClean="0"/>
              <a:t>Координатор УДСЯО в Рівненській області </a:t>
            </a:r>
          </a:p>
          <a:p>
            <a:pPr algn="just">
              <a:lnSpc>
                <a:spcPct val="110000"/>
              </a:lnSpc>
            </a:pPr>
            <a:r>
              <a:rPr lang="uk-UA" sz="2400" i="1" dirty="0" smtClean="0"/>
              <a:t>Галина Григорівна КОЛОМИС, </a:t>
            </a:r>
            <a:r>
              <a:rPr lang="uk-UA" sz="2400" i="1" dirty="0" err="1" smtClean="0"/>
              <a:t>тел</a:t>
            </a:r>
            <a:r>
              <a:rPr lang="uk-UA" sz="2400" i="1" dirty="0" smtClean="0"/>
              <a:t>. 0971680595</a:t>
            </a:r>
            <a:endParaRPr lang="uk-UA" sz="2400" i="1" dirty="0"/>
          </a:p>
        </p:txBody>
      </p:sp>
    </p:spTree>
    <p:extLst>
      <p:ext uri="{BB962C8B-B14F-4D97-AF65-F5344CB8AC3E}">
        <p14:creationId xmlns:p14="http://schemas.microsoft.com/office/powerpoint/2010/main" val="1084765604"/>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TotalTime>
  <Words>764</Words>
  <Application>Microsoft Office PowerPoint</Application>
  <PresentationFormat>Широкоэкранный</PresentationFormat>
  <Paragraphs>54</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innerspace</vt:lpstr>
      <vt:lpstr>Times New Roman</vt:lpstr>
      <vt:lpstr>Ретро</vt:lpstr>
      <vt:lpstr>Інформаційно-мотиваційна онлайн-нарада директорів закладів загальної середньої освіти та їх заступників </vt:lpstr>
      <vt:lpstr>1. Сертифікація вчителів української мови, літератури та математики</vt:lpstr>
      <vt:lpstr>Презентация PowerPoint</vt:lpstr>
      <vt:lpstr>Презентация PowerPoint</vt:lpstr>
      <vt:lpstr>Презентация PowerPoint</vt:lpstr>
      <vt:lpstr>Презентация PowerPoint</vt:lpstr>
      <vt:lpstr>Презентация PowerPoint</vt:lpstr>
      <vt:lpstr>Реєстрація експертів</vt:lpstr>
      <vt:lpstr>Покликання для реєстрації експертів</vt:lpstr>
      <vt:lpstr>Презентация PowerPoint</vt:lpstr>
      <vt:lpstr>2. Організація педагогічної інтернатури у закладах освіти</vt:lpstr>
      <vt:lpstr>2. Педагогічна інтернатура  організовується відповідно до наказу керівника закладу освіти, що видається в день призначення особи на посаду педагогічного працівника. Педагогічна інтернатура має передбачати заходи, що забезпечать здобуття та/або вдосконалення професійних компетентностей і педагогічної майстерності протягом першого року професійної діяльності педагогічного працівника, зокрема: супровід та підтримка у педагогічній діяльності з боку досвідченого педагогічного працівника (педагога-наставника); різні форми професійного розвитку (відвідування навчальних занять, опрацювання відповідної літератури тощо). 3. Виконання обов’язків педагога-наставника покладається на педагогічного працівника з досвідом педагогічної діяльності, як правило, не менше п’яти років за відповідною спеціальністю (такою самою або спорідненою предметною спеціальністю або спеціалізацією). 4. Відповідно до рішення керівника закладу освіти педагогічному працівникові за виконання обов’язків педагога-наставника призначається доплата у граничному розмірі 20 відсотків його посадового окладу (ставки заробітної плати) в межах фонду оплати праці закладу освіти.</vt:lpstr>
      <vt:lpstr>Презентация PowerPoint</vt:lpstr>
      <vt:lpstr>Основними завданнями педагогічної інтернатури є:</vt:lpstr>
      <vt:lpstr>Основними заходами педагогічної інтернатури є:</vt:lpstr>
      <vt:lpstr>У межах проходження інтернатури інтерн:</vt:lpstr>
      <vt:lpstr>3. Організація ВСЗЯО у закладах, де функціонують ДП</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Інформаційно-мотиваційна онлайн-нарада директорів закладів загальної середньої освіти та їх заступників </dc:title>
  <dc:creator>Home</dc:creator>
  <cp:lastModifiedBy>Home</cp:lastModifiedBy>
  <cp:revision>12</cp:revision>
  <dcterms:created xsi:type="dcterms:W3CDTF">2023-05-17T08:47:30Z</dcterms:created>
  <dcterms:modified xsi:type="dcterms:W3CDTF">2023-05-17T10:35:49Z</dcterms:modified>
</cp:coreProperties>
</file>