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T Serif" charset="1" panose="020A0603040505020204"/>
      <p:regular r:id="rId10"/>
    </p:embeddedFont>
    <p:embeddedFont>
      <p:font typeface="PT Serif Bold" charset="1" panose="020A0703040505020204"/>
      <p:regular r:id="rId11"/>
    </p:embeddedFont>
    <p:embeddedFont>
      <p:font typeface="PT Serif Italics" charset="1" panose="020A0603040505090204"/>
      <p:regular r:id="rId12"/>
    </p:embeddedFont>
    <p:embeddedFont>
      <p:font typeface="PT Serif Bold Italics" charset="1" panose="020A0703040505090204"/>
      <p:regular r:id="rId13"/>
    </p:embeddedFont>
    <p:embeddedFont>
      <p:font typeface="Comfortaa Light" charset="1" panose="00000400000000000000"/>
      <p:regular r:id="rId14"/>
    </p:embeddedFont>
    <p:embeddedFont>
      <p:font typeface="Comfortaa Light Bold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9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73798" y="1028700"/>
            <a:ext cx="10031347" cy="8229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53787">
            <a:off x="12878910" y="7346988"/>
            <a:ext cx="1241646" cy="229162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976521" y="2891358"/>
            <a:ext cx="12334958" cy="5434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1"/>
              </a:lnSpc>
            </a:pPr>
            <a:r>
              <a:rPr lang="en-US" sz="10286">
                <a:solidFill>
                  <a:srgbClr val="000000"/>
                </a:solidFill>
                <a:latin typeface="Comfortaa Light Bold"/>
              </a:rPr>
              <a:t>Профіль інклюзивних вчителів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615376">
            <a:off x="4955835" y="990380"/>
            <a:ext cx="1241646" cy="2291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9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80962"/>
            <a:ext cx="5307985" cy="530135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707058" y="1641879"/>
            <a:ext cx="11078086" cy="2607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42"/>
              </a:lnSpc>
            </a:pPr>
            <a:r>
              <a:rPr lang="en-US" sz="4959">
                <a:solidFill>
                  <a:srgbClr val="000000"/>
                </a:solidFill>
                <a:latin typeface="Comfortaa Light Bold"/>
              </a:rPr>
              <a:t>"Інклюзивну освіту не слід розглядати як утопічний проект. Це досяжна мета."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07058" y="6077537"/>
            <a:ext cx="11078086" cy="1731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42"/>
              </a:lnSpc>
            </a:pPr>
            <a:r>
              <a:rPr lang="en-US" sz="4959">
                <a:solidFill>
                  <a:srgbClr val="000000"/>
                </a:solidFill>
                <a:latin typeface="Comfortaa Light"/>
              </a:rPr>
              <a:t>Нільс Муйжнієкс, комісар Ради Європи з прав людини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73592" y="0"/>
            <a:ext cx="10540816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346803">
            <a:off x="12046409" y="8061988"/>
            <a:ext cx="1638636" cy="10993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9736" r="6243" b="31956"/>
          <a:stretch>
            <a:fillRect/>
          </a:stretch>
        </p:blipFill>
        <p:spPr>
          <a:xfrm flipH="false" flipV="false" rot="0">
            <a:off x="5277988" y="589089"/>
            <a:ext cx="6686114" cy="90091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9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85656" y="661750"/>
            <a:ext cx="11593706" cy="951134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364357" y="3675799"/>
            <a:ext cx="10367716" cy="6464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Comfortaa Light"/>
              </a:rPr>
              <a:t>1) розуміння інклюзії та повага до різноманіття;</a:t>
            </a:r>
          </a:p>
          <a:p>
            <a:pPr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Comfortaa Light"/>
              </a:rPr>
              <a:t>2) підтримка всіх учнів;</a:t>
            </a:r>
          </a:p>
          <a:p>
            <a:pPr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Comfortaa Light"/>
              </a:rPr>
              <a:t>3) спільна робота з батьками та іншими фахівцями;</a:t>
            </a:r>
          </a:p>
          <a:p>
            <a:pPr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Comfortaa Light"/>
              </a:rPr>
              <a:t>4) постійний особистісний та професійний розвиток </a:t>
            </a:r>
          </a:p>
          <a:p>
            <a:pPr>
              <a:lnSpc>
                <a:spcPts val="6439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170516">
            <a:off x="11427310" y="8350907"/>
            <a:ext cx="1101928" cy="297088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705527" y="1612047"/>
            <a:ext cx="7685376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Компетентності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інклюзивних вчителів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738201">
            <a:off x="3727096" y="-142111"/>
            <a:ext cx="1274523" cy="3436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5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855403" y="1222012"/>
            <a:ext cx="4597226" cy="731976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3899" y="0"/>
            <a:ext cx="10089963" cy="98470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0227" y="6172200"/>
            <a:ext cx="5893594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310696" y="2831749"/>
            <a:ext cx="8948604" cy="5221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критично вивчати власні переконання та їхній вплив на дії;</a:t>
            </a:r>
          </a:p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визначати найкращі способи реагування на різноманіття учнів у всіх ситуаціях;</a:t>
            </a:r>
          </a:p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сприяти створенню шкіл як навчальних закладів, що поважають, заохочують і відзначають досягнення усіх учнів.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8092" y="4389498"/>
            <a:ext cx="6401348" cy="21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Розуміння інклюзії та </a:t>
            </a:r>
          </a:p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повага до </a:t>
            </a:r>
          </a:p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різноманіття учнів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0227" y="2812699"/>
            <a:ext cx="556757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Компетентність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20637" y="933450"/>
            <a:ext cx="292872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Навички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30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855403" y="1222012"/>
            <a:ext cx="4597226" cy="731976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3899" y="0"/>
            <a:ext cx="10089963" cy="98470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172200"/>
            <a:ext cx="5893594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310696" y="2103246"/>
            <a:ext cx="8525407" cy="605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30"/>
              </a:lnSpc>
            </a:pPr>
            <a:r>
              <a:rPr lang="en-US" sz="2878">
                <a:solidFill>
                  <a:srgbClr val="000000"/>
                </a:solidFill>
                <a:latin typeface="Comfortaa Light Bold"/>
              </a:rPr>
              <a:t>- бути ефективним вербальним і невербальним комунікатором;</a:t>
            </a:r>
          </a:p>
          <a:p>
            <a:pPr>
              <a:lnSpc>
                <a:spcPts val="4030"/>
              </a:lnSpc>
            </a:pPr>
            <a:r>
              <a:rPr lang="en-US" sz="2878">
                <a:solidFill>
                  <a:srgbClr val="000000"/>
                </a:solidFill>
                <a:latin typeface="Comfortaa Light Bold"/>
              </a:rPr>
              <a:t>- сприяти кооперативному навчанню;</a:t>
            </a:r>
          </a:p>
          <a:p>
            <a:pPr>
              <a:lnSpc>
                <a:spcPts val="4030"/>
              </a:lnSpc>
            </a:pPr>
            <a:r>
              <a:rPr lang="en-US" sz="2878">
                <a:solidFill>
                  <a:srgbClr val="000000"/>
                </a:solidFill>
                <a:latin typeface="Comfortaa Light Bold"/>
              </a:rPr>
              <a:t>- застосовувати диференціацію методів, змісту та результатів навчання;</a:t>
            </a:r>
          </a:p>
          <a:p>
            <a:pPr>
              <a:lnSpc>
                <a:spcPts val="4030"/>
              </a:lnSpc>
            </a:pPr>
            <a:r>
              <a:rPr lang="en-US" sz="2878">
                <a:solidFill>
                  <a:srgbClr val="000000"/>
                </a:solidFill>
                <a:latin typeface="Comfortaa Light Bold"/>
              </a:rPr>
              <a:t>- працювати з учнями та їх родинами для персоналізації навчання та встановлення цілей навчання, виховання, розвитку;</a:t>
            </a:r>
          </a:p>
          <a:p>
            <a:pPr>
              <a:lnSpc>
                <a:spcPts val="4030"/>
              </a:lnSpc>
            </a:pPr>
            <a:r>
              <a:rPr lang="en-US" sz="2878">
                <a:solidFill>
                  <a:srgbClr val="000000"/>
                </a:solidFill>
                <a:latin typeface="Comfortaa Light Bold"/>
              </a:rPr>
              <a:t>- використовувати формувальну та підсумкову, які підтримують навчання й не маркують дітей.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8092" y="4389498"/>
            <a:ext cx="6251989" cy="717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Підтримка усіх учнів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6495" y="2940287"/>
            <a:ext cx="485504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Компентність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94519" y="933450"/>
            <a:ext cx="292872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Навички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03C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855403" y="1222012"/>
            <a:ext cx="4597226" cy="731976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3899" y="0"/>
            <a:ext cx="10089963" cy="98470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9389" y="6189414"/>
            <a:ext cx="5868939" cy="409758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384578" y="1438327"/>
            <a:ext cx="8618591" cy="7853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68"/>
              </a:lnSpc>
            </a:pPr>
          </a:p>
          <a:p>
            <a:pPr>
              <a:lnSpc>
                <a:spcPts val="4468"/>
              </a:lnSpc>
            </a:pPr>
            <a:r>
              <a:rPr lang="en-US" sz="3191">
                <a:solidFill>
                  <a:srgbClr val="000000"/>
                </a:solidFill>
                <a:latin typeface="Comfortaa Light Bold"/>
              </a:rPr>
              <a:t>- ефективно спілкуватися з родинами різного культурного, етнічного та соціального походження для підтримки навчання їхньої дитини;</a:t>
            </a:r>
          </a:p>
          <a:p>
            <a:pPr>
              <a:lnSpc>
                <a:spcPts val="4468"/>
              </a:lnSpc>
            </a:pPr>
            <a:r>
              <a:rPr lang="en-US" sz="3191">
                <a:solidFill>
                  <a:srgbClr val="000000"/>
                </a:solidFill>
                <a:latin typeface="Comfortaa Light Bold"/>
              </a:rPr>
              <a:t>- спиратися на підтримку школи для подолання бар'єрів на шляху навчання дітей з ООП;</a:t>
            </a:r>
          </a:p>
          <a:p>
            <a:pPr>
              <a:lnSpc>
                <a:spcPts val="4468"/>
              </a:lnSpc>
            </a:pPr>
            <a:r>
              <a:rPr lang="en-US" sz="3191">
                <a:solidFill>
                  <a:srgbClr val="000000"/>
                </a:solidFill>
                <a:latin typeface="Comfortaa Light Bold"/>
              </a:rPr>
              <a:t>- вирішувати проблеми спільно з іншими фахівцями;</a:t>
            </a:r>
          </a:p>
          <a:p>
            <a:pPr>
              <a:lnSpc>
                <a:spcPts val="4468"/>
              </a:lnSpc>
            </a:pPr>
            <a:r>
              <a:rPr lang="en-US" sz="3191">
                <a:solidFill>
                  <a:srgbClr val="000000"/>
                </a:solidFill>
                <a:latin typeface="Comfortaa Light Bold"/>
              </a:rPr>
              <a:t>- сприяти партнерству зі школами та іншими освітніми установами з метою пошуку зовнішніх ресурсів для задоволення освітніх потреб.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93953"/>
            <a:ext cx="6318066" cy="21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Спільна робота з </a:t>
            </a:r>
          </a:p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батьками та іншими</a:t>
            </a:r>
          </a:p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 фахівцями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389" y="2995513"/>
            <a:ext cx="538925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Компетентність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05358" y="537527"/>
            <a:ext cx="310704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Навички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A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855403" y="1222012"/>
            <a:ext cx="4597226" cy="731976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3899" y="0"/>
            <a:ext cx="10089963" cy="98470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9389" y="6172200"/>
            <a:ext cx="5893594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384578" y="1959254"/>
            <a:ext cx="8948604" cy="5802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оцінювати власну роботу;</a:t>
            </a:r>
          </a:p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ефективно залучати інших до роздумів про викладання та навчання;</a:t>
            </a:r>
          </a:p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бути гнучким у виборі стратегій, які сприяють інноваціям і особистісному навчанню;</a:t>
            </a:r>
          </a:p>
          <a:p>
            <a:pPr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Comfortaa Light Bold"/>
              </a:rPr>
              <a:t>- сприяти розвитку школи як навчальної спільноти.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96704"/>
            <a:ext cx="6785199" cy="2950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Постійний </a:t>
            </a:r>
          </a:p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особистісний та професійний </a:t>
            </a:r>
          </a:p>
          <a:p>
            <a:pPr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Comfortaa Light Bold"/>
              </a:rPr>
              <a:t>розвиток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389" y="2977103"/>
            <a:ext cx="538925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Компетентність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40841" y="933450"/>
            <a:ext cx="310704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Навички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DAFi6vN97Q8</dc:identifier>
  <dcterms:modified xsi:type="dcterms:W3CDTF">2011-08-01T06:04:30Z</dcterms:modified>
  <cp:revision>1</cp:revision>
  <dc:title>Yellow Blue Cute Illustration Sticky Notes Presentation, копія</dc:title>
</cp:coreProperties>
</file>