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2"/>
  </p:notesMasterIdLst>
  <p:sldIdLst>
    <p:sldId id="272" r:id="rId2"/>
    <p:sldId id="271" r:id="rId3"/>
    <p:sldId id="259" r:id="rId4"/>
    <p:sldId id="260" r:id="rId5"/>
    <p:sldId id="261" r:id="rId6"/>
    <p:sldId id="262" r:id="rId7"/>
    <p:sldId id="263" r:id="rId8"/>
    <p:sldId id="275" r:id="rId9"/>
    <p:sldId id="278" r:id="rId10"/>
    <p:sldId id="277" r:id="rId11"/>
    <p:sldId id="276" r:id="rId12"/>
    <p:sldId id="279" r:id="rId13"/>
    <p:sldId id="280" r:id="rId14"/>
    <p:sldId id="281" r:id="rId15"/>
    <p:sldId id="286" r:id="rId16"/>
    <p:sldId id="282" r:id="rId17"/>
    <p:sldId id="284" r:id="rId18"/>
    <p:sldId id="291" r:id="rId19"/>
    <p:sldId id="292" r:id="rId20"/>
    <p:sldId id="293" r:id="rId21"/>
    <p:sldId id="294" r:id="rId22"/>
    <p:sldId id="295" r:id="rId23"/>
    <p:sldId id="283" r:id="rId24"/>
    <p:sldId id="264" r:id="rId25"/>
    <p:sldId id="265" r:id="rId26"/>
    <p:sldId id="266" r:id="rId27"/>
    <p:sldId id="270" r:id="rId28"/>
    <p:sldId id="297" r:id="rId29"/>
    <p:sldId id="296" r:id="rId30"/>
    <p:sldId id="290" r:id="rId31"/>
    <p:sldId id="269" r:id="rId32"/>
    <p:sldId id="268" r:id="rId33"/>
    <p:sldId id="267" r:id="rId34"/>
    <p:sldId id="300" r:id="rId35"/>
    <p:sldId id="299" r:id="rId36"/>
    <p:sldId id="298" r:id="rId37"/>
    <p:sldId id="302" r:id="rId38"/>
    <p:sldId id="301" r:id="rId39"/>
    <p:sldId id="303" r:id="rId40"/>
    <p:sldId id="31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>
        <p:scale>
          <a:sx n="73" d="100"/>
          <a:sy n="73" d="100"/>
        </p:scale>
        <p:origin x="-1026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6EE1A-D7C8-4DD1-95A2-0CB277100B44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FF88B-9FD9-40C4-8953-51B870106C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9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FF88B-9FD9-40C4-8953-51B870106C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3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FF88B-9FD9-40C4-8953-51B870106CE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2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16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9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11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дати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24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29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17C0D1-9E2E-4A65-B446-4BED9FB414F7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FECECA-6E3A-40A4-BC01-3A67F84C36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 робота фахівців ЗДО «Барвінок», щодо реалізації освітньої програми забезпечує педагогічний супровід сім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на всіх етапах дошкільного дитинства, робить батьків рівноправними учасниками навчально-виховного процесу.</a:t>
            </a: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85165"/>
            <a:ext cx="2499783" cy="187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>
            <a:off x="899592" y="4634467"/>
            <a:ext cx="1899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600" dirty="0">
                <a:solidFill>
                  <a:srgbClr val="4E3B30"/>
                </a:solidFill>
              </a:rPr>
              <a:t>Музичний керівник</a:t>
            </a:r>
            <a:endParaRPr lang="ru-RU" sz="1600" dirty="0">
              <a:solidFill>
                <a:srgbClr val="4E3B3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82" y="1765832"/>
            <a:ext cx="2160240" cy="287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кутник 5"/>
          <p:cNvSpPr/>
          <p:nvPr/>
        </p:nvSpPr>
        <p:spPr>
          <a:xfrm>
            <a:off x="2629398" y="1394013"/>
            <a:ext cx="2931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600" dirty="0">
                <a:solidFill>
                  <a:srgbClr val="4E3B30"/>
                </a:solidFill>
              </a:rPr>
              <a:t>Практичний психолог</a:t>
            </a:r>
            <a:endParaRPr lang="ru-RU" sz="1600" dirty="0">
              <a:solidFill>
                <a:srgbClr val="4E3B3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0" y="1793246"/>
            <a:ext cx="2374419" cy="284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-10964" y="1270902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400" dirty="0" smtClean="0">
                <a:solidFill>
                  <a:srgbClr val="4E3B30"/>
                </a:solidFill>
              </a:rPr>
              <a:t>Педагогічний колектив ЗДО «Барвінок</a:t>
            </a:r>
            <a:r>
              <a:rPr lang="uk-UA" sz="1400" dirty="0">
                <a:solidFill>
                  <a:srgbClr val="4E3B30"/>
                </a:solidFill>
              </a:rPr>
              <a:t>»</a:t>
            </a:r>
            <a:endParaRPr lang="ru-RU" sz="1400" dirty="0">
              <a:solidFill>
                <a:srgbClr val="4E3B3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65832"/>
            <a:ext cx="2161084" cy="28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220072" y="1416934"/>
            <a:ext cx="896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Логопед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6" y="1794122"/>
            <a:ext cx="2034220" cy="284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кутник 8"/>
          <p:cNvSpPr/>
          <p:nvPr/>
        </p:nvSpPr>
        <p:spPr>
          <a:xfrm>
            <a:off x="6922132" y="1501734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cap="all" dirty="0" err="1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Асистент</a:t>
            </a:r>
            <a:r>
              <a:rPr lang="ru-RU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cap="all" dirty="0" err="1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вихователя</a:t>
            </a:r>
            <a:r>
              <a:rPr lang="ru-RU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81" y="4972535"/>
            <a:ext cx="1918528" cy="191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4788024" y="4634467"/>
            <a:ext cx="2481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/>
              <a:t>Інструктор</a:t>
            </a:r>
            <a:r>
              <a:rPr lang="ru-RU" sz="1400" dirty="0" smtClean="0"/>
              <a:t> </a:t>
            </a:r>
            <a:r>
              <a:rPr lang="ru-RU" sz="1400" dirty="0"/>
              <a:t>з </a:t>
            </a:r>
            <a:r>
              <a:rPr lang="ru-RU" sz="1400" dirty="0" err="1"/>
              <a:t>фізичної</a:t>
            </a:r>
            <a:r>
              <a:rPr lang="ru-RU" sz="1400" dirty="0"/>
              <a:t> </a:t>
            </a:r>
            <a:r>
              <a:rPr lang="ru-RU" sz="1400" dirty="0" err="1"/>
              <a:t>культури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63582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Групові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723809" cy="23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22" y="2780927"/>
            <a:ext cx="27051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24098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11560" y="3244334"/>
            <a:ext cx="232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Групова</a:t>
            </a:r>
            <a:r>
              <a:rPr lang="ru-RU" dirty="0" smtClean="0"/>
              <a:t> </a:t>
            </a:r>
            <a:r>
              <a:rPr lang="ru-RU" dirty="0" err="1"/>
              <a:t>консультація</a:t>
            </a:r>
            <a:r>
              <a:rPr lang="ru-RU" dirty="0"/>
              <a:t>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561509" y="2276872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День </a:t>
            </a:r>
            <a:r>
              <a:rPr lang="ru-RU" dirty="0" err="1"/>
              <a:t>відкритих</a:t>
            </a:r>
            <a:r>
              <a:rPr lang="ru-RU" dirty="0"/>
              <a:t> дверей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382525" y="1259468"/>
            <a:ext cx="2615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Знайомство</a:t>
            </a:r>
            <a:r>
              <a:rPr lang="ru-RU" dirty="0" smtClean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садочком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5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Основною формою роботи педагога з батьками є – батьківські збори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23" y="1484784"/>
            <a:ext cx="4597292" cy="344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22458"/>
            <a:ext cx="4499992" cy="33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5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dirty="0" smtClean="0"/>
              <a:t>« Тільки разом з батьками, спільними зусиллями педагоги можуть дати дітям людське щастя»</a:t>
            </a:r>
            <a:br>
              <a:rPr lang="uk-UA" sz="2000" dirty="0" smtClean="0"/>
            </a:br>
            <a:r>
              <a:rPr lang="uk-UA" sz="2000" dirty="0" smtClean="0"/>
              <a:t>                                                                        </a:t>
            </a:r>
            <a:br>
              <a:rPr lang="uk-UA" sz="2000" dirty="0" smtClean="0"/>
            </a:br>
            <a:r>
              <a:rPr lang="uk-UA" sz="2000" dirty="0"/>
              <a:t> </a:t>
            </a:r>
            <a:r>
              <a:rPr lang="uk-UA" sz="2000" dirty="0" smtClean="0"/>
              <a:t>                                                                               В. Сухомлинський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309634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72816"/>
            <a:ext cx="17281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68860"/>
            <a:ext cx="286231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944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04664"/>
            <a:ext cx="4563616" cy="4680520"/>
          </a:xfrm>
        </p:spPr>
        <p:txBody>
          <a:bodyPr>
            <a:no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нашому</a:t>
            </a:r>
            <a:r>
              <a:rPr lang="ru-RU" sz="2400" dirty="0"/>
              <a:t> ЗДО «</a:t>
            </a:r>
            <a:r>
              <a:rPr lang="ru-RU" sz="2400" dirty="0" err="1"/>
              <a:t>Барвінок</a:t>
            </a:r>
            <a:r>
              <a:rPr lang="ru-RU" sz="2400" dirty="0"/>
              <a:t>» педагоги </a:t>
            </a:r>
            <a:r>
              <a:rPr lang="ru-RU" sz="2400" dirty="0" err="1"/>
              <a:t>підходять</a:t>
            </a:r>
            <a:r>
              <a:rPr lang="ru-RU" sz="2400" dirty="0"/>
              <a:t> до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батьківських</a:t>
            </a:r>
            <a:r>
              <a:rPr lang="ru-RU" sz="2400" dirty="0"/>
              <a:t> </a:t>
            </a:r>
            <a:r>
              <a:rPr lang="ru-RU" sz="2400" dirty="0" err="1"/>
              <a:t>зборів</a:t>
            </a:r>
            <a:r>
              <a:rPr lang="ru-RU" sz="2400" dirty="0"/>
              <a:t> не формально. А </a:t>
            </a:r>
            <a:r>
              <a:rPr lang="ru-RU" sz="2400" dirty="0" err="1"/>
              <a:t>творчо</a:t>
            </a:r>
            <a:r>
              <a:rPr lang="ru-RU" sz="2400" dirty="0"/>
              <a:t> за круглим </a:t>
            </a:r>
            <a:r>
              <a:rPr lang="ru-RU" sz="2400" dirty="0" smtClean="0"/>
              <a:t>столом та </a:t>
            </a:r>
            <a:r>
              <a:rPr lang="ru-RU" sz="2400" dirty="0" err="1" smtClean="0"/>
              <a:t>чаюванням</a:t>
            </a:r>
            <a:r>
              <a:rPr lang="ru-RU" sz="2400" dirty="0" smtClean="0"/>
              <a:t>, </a:t>
            </a:r>
            <a:r>
              <a:rPr lang="ru-RU" sz="2400" dirty="0"/>
              <a:t>де батьки </a:t>
            </a:r>
            <a:r>
              <a:rPr lang="ru-RU" sz="2400" dirty="0" err="1"/>
              <a:t>стають</a:t>
            </a:r>
            <a:r>
              <a:rPr lang="ru-RU" sz="2400" dirty="0"/>
              <a:t> нашими </a:t>
            </a:r>
            <a:r>
              <a:rPr lang="ru-RU" sz="2400" dirty="0" err="1"/>
              <a:t>однодумцями</a:t>
            </a:r>
            <a:r>
              <a:rPr lang="ru-RU" sz="2400" dirty="0"/>
              <a:t> і </a:t>
            </a:r>
            <a:r>
              <a:rPr lang="ru-RU" sz="2400" dirty="0" err="1"/>
              <a:t>допомагають</a:t>
            </a:r>
            <a:r>
              <a:rPr lang="ru-RU" sz="2400" dirty="0"/>
              <a:t> </a:t>
            </a:r>
            <a:r>
              <a:rPr lang="ru-RU" sz="2400" dirty="0" err="1"/>
              <a:t>зробити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яскравішим</a:t>
            </a:r>
            <a:r>
              <a:rPr lang="ru-RU" sz="2400" dirty="0"/>
              <a:t>, </a:t>
            </a:r>
            <a:r>
              <a:rPr lang="ru-RU" sz="2400" dirty="0" err="1"/>
              <a:t>різноманітнішим</a:t>
            </a:r>
            <a:r>
              <a:rPr lang="ru-RU" sz="2400" dirty="0"/>
              <a:t> і </a:t>
            </a:r>
            <a:r>
              <a:rPr lang="ru-RU" sz="2400" dirty="0" err="1"/>
              <a:t>радіснішим</a:t>
            </a:r>
            <a:r>
              <a:rPr lang="ru-RU" sz="2400" dirty="0"/>
              <a:t>. </a:t>
            </a:r>
          </a:p>
        </p:txBody>
      </p:sp>
      <p:pic>
        <p:nvPicPr>
          <p:cNvPr id="4" name="0-02-05-1e164f6abd180413af9f0ad220db034154f7a453cc54bb7e09627a5418b03fea_2cd8163c61df0d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944103" y="1600285"/>
            <a:ext cx="6135659" cy="3456384"/>
          </a:xfrm>
        </p:spPr>
      </p:pic>
    </p:spTree>
    <p:extLst>
      <p:ext uri="{BB962C8B-B14F-4D97-AF65-F5344CB8AC3E}">
        <p14:creationId xmlns:p14="http://schemas.microsoft.com/office/powerpoint/2010/main" val="28100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Зустріч</a:t>
            </a:r>
            <a:r>
              <a:rPr lang="ru-RU" dirty="0"/>
              <a:t> з </a:t>
            </a:r>
            <a:r>
              <a:rPr lang="ru-RU" dirty="0" err="1"/>
              <a:t>цікавими</a:t>
            </a:r>
            <a:r>
              <a:rPr lang="ru-RU" dirty="0"/>
              <a:t> людьми 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25" y="2035811"/>
            <a:ext cx="2783632" cy="403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9779"/>
            <a:ext cx="4392488" cy="297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5532784" y="6093296"/>
            <a:ext cx="254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Моя </a:t>
            </a:r>
            <a:r>
              <a:rPr lang="ru-RU" dirty="0"/>
              <a:t>мама - </a:t>
            </a:r>
            <a:r>
              <a:rPr lang="ru-RU" dirty="0" err="1"/>
              <a:t>бібліотекар</a:t>
            </a:r>
            <a:endParaRPr lang="ru-RU" dirty="0"/>
          </a:p>
        </p:txBody>
      </p:sp>
      <p:sp>
        <p:nvSpPr>
          <p:cNvPr id="6" name="Прямокутник 5"/>
          <p:cNvSpPr/>
          <p:nvPr/>
        </p:nvSpPr>
        <p:spPr>
          <a:xfrm>
            <a:off x="755576" y="1556792"/>
            <a:ext cx="2695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Мій</a:t>
            </a:r>
            <a:r>
              <a:rPr lang="ru-RU" dirty="0" smtClean="0"/>
              <a:t> </a:t>
            </a:r>
            <a:r>
              <a:rPr lang="ru-RU" dirty="0" err="1"/>
              <a:t>тато</a:t>
            </a:r>
            <a:r>
              <a:rPr lang="ru-RU" dirty="0"/>
              <a:t> </a:t>
            </a:r>
            <a:r>
              <a:rPr lang="ru-RU" dirty="0" err="1"/>
              <a:t>пожежник</a:t>
            </a:r>
            <a:r>
              <a:rPr lang="ru-RU" dirty="0"/>
              <a:t>-герой</a:t>
            </a:r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3338934" y="6429347"/>
            <a:ext cx="3177282" cy="24001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2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771256" cy="196368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Пізнавальні екскурсії вихованців ЗДО «Барвінок»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23853"/>
            <a:ext cx="2478626" cy="329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122920" y="6124077"/>
            <a:ext cx="176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Похід</a:t>
            </a:r>
            <a:r>
              <a:rPr lang="ru-RU" dirty="0"/>
              <a:t> до музею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537173" cy="265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24" y="3429000"/>
            <a:ext cx="3461868" cy="25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6446942" y="2905780"/>
            <a:ext cx="1515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/>
              <a:t>Похід</a:t>
            </a:r>
            <a:r>
              <a:rPr lang="ru-RU" sz="1600" dirty="0" smtClean="0"/>
              <a:t> </a:t>
            </a:r>
            <a:r>
              <a:rPr lang="ru-RU" sz="1600" dirty="0"/>
              <a:t>до </a:t>
            </a:r>
            <a:r>
              <a:rPr lang="ru-RU" sz="1600" dirty="0" err="1"/>
              <a:t>школи</a:t>
            </a:r>
            <a:endParaRPr lang="ru-RU" sz="16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5415524" y="6119336"/>
            <a:ext cx="3251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Екскурсія</a:t>
            </a:r>
            <a:r>
              <a:rPr lang="ru-RU" dirty="0" smtClean="0"/>
              <a:t> </a:t>
            </a:r>
            <a:r>
              <a:rPr lang="ru-RU" dirty="0"/>
              <a:t>на луг та до </a:t>
            </a:r>
            <a:r>
              <a:rPr lang="ru-RU" dirty="0" err="1"/>
              <a:t>водойми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1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День </a:t>
            </a:r>
            <a:r>
              <a:rPr lang="ru-RU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добрих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справ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3488"/>
            <a:ext cx="444008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85" y="1556792"/>
            <a:ext cx="3097761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Дбаєм про благоустрій садочка разом з батьками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6847"/>
            <a:ext cx="2016224" cy="2681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1993985" cy="265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48513"/>
            <a:ext cx="1944216" cy="2632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22" y="4066179"/>
            <a:ext cx="2204595" cy="2661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89" y="4086627"/>
            <a:ext cx="1959347" cy="2620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14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Озеленення ЗДО «Барвінок»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340768"/>
            <a:ext cx="4051176" cy="16588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000" dirty="0" smtClean="0">
                <a:latin typeface="Bahnschrift SemiLight" panose="020B0502040204020203" pitchFamily="34" charset="0"/>
              </a:rPr>
              <a:t>Під час організованого благоустрою території, працівники нашого закладу разом з батьками висадили більше 60 видів квітів, які надали батьки наших вихованців. Всі добре попрацювали і тепер милуються результатами своєї роботи.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79637"/>
            <a:ext cx="2088232" cy="270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41" y="1270573"/>
            <a:ext cx="1958354" cy="261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264636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72" y="4005064"/>
            <a:ext cx="3947298" cy="27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284984"/>
            <a:ext cx="3323882" cy="338437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«посади дерево» 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долучаються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батьки наших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89820" cy="353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0035"/>
            <a:ext cx="5068176" cy="30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0648"/>
            <a:ext cx="51195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8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647381" cy="27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1" y="3429000"/>
            <a:ext cx="4254413" cy="3190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900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293" y="3645024"/>
            <a:ext cx="3260195" cy="2952328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0070C0"/>
                </a:solidFill>
              </a:rPr>
              <a:t>Наші маленькі </a:t>
            </a:r>
            <a:r>
              <a:rPr lang="uk-UA" sz="1800" dirty="0" err="1" smtClean="0">
                <a:solidFill>
                  <a:srgbClr val="0070C0"/>
                </a:solidFill>
              </a:rPr>
              <a:t>барвінчата</a:t>
            </a:r>
            <a:r>
              <a:rPr lang="uk-UA" sz="1800" dirty="0" smtClean="0">
                <a:solidFill>
                  <a:srgbClr val="0070C0"/>
                </a:solidFill>
              </a:rPr>
              <a:t> стають волонтерами з садочка  та допомагають армії та дітям , що постраждали від війни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690421" cy="3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2479276" cy="330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524072" cy="336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82061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Разом з батьками готують різні </a:t>
            </a:r>
            <a:r>
              <a:rPr lang="uk-UA" dirty="0" err="1" smtClean="0"/>
              <a:t>смаколики</a:t>
            </a:r>
            <a:r>
              <a:rPr lang="uk-UA" dirty="0" smtClean="0"/>
              <a:t> та малюють малюнки нашим захисникам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64629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947756" cy="42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00" y="1554163"/>
            <a:ext cx="2087599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2796"/>
            <a:ext cx="2208710" cy="4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4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3" y="1497071"/>
            <a:ext cx="268922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787"/>
            <a:ext cx="4320480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4536504" cy="34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2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594042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9" y="950098"/>
            <a:ext cx="5941634" cy="77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8941"/>
            <a:ext cx="3312368" cy="442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34" y="2204864"/>
            <a:ext cx="4325261" cy="385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2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4752528" cy="2160240"/>
          </a:xfrm>
        </p:spPr>
        <p:txBody>
          <a:bodyPr>
            <a:noAutofit/>
          </a:bodyPr>
          <a:lstStyle/>
          <a:p>
            <a:r>
              <a:rPr lang="ru-RU" sz="3200" dirty="0" err="1">
                <a:effectLst/>
                <a:latin typeface="Times New Roman"/>
                <a:ea typeface="Calibri"/>
              </a:rPr>
              <a:t>Виховна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значущість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сім'ї</a:t>
            </a:r>
            <a:r>
              <a:rPr lang="ru-RU" sz="3200" dirty="0">
                <a:effectLst/>
                <a:latin typeface="Times New Roman"/>
                <a:ea typeface="Calibri"/>
              </a:rPr>
              <a:t> особливо </a:t>
            </a:r>
            <a:r>
              <a:rPr lang="ru-RU" sz="3200" dirty="0" err="1">
                <a:effectLst/>
                <a:latin typeface="Times New Roman"/>
                <a:ea typeface="Calibri"/>
              </a:rPr>
              <a:t>зростає</a:t>
            </a:r>
            <a:r>
              <a:rPr lang="ru-RU" sz="3200" dirty="0">
                <a:effectLst/>
                <a:latin typeface="Times New Roman"/>
                <a:ea typeface="Calibri"/>
              </a:rPr>
              <a:t> при </a:t>
            </a:r>
            <a:r>
              <a:rPr lang="ru-RU" sz="3200" dirty="0" err="1">
                <a:effectLst/>
                <a:latin typeface="Times New Roman"/>
                <a:ea typeface="Calibri"/>
              </a:rPr>
              <a:t>формуванні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особистості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дітей</a:t>
            </a:r>
            <a:r>
              <a:rPr lang="ru-RU" sz="3200" dirty="0">
                <a:effectLst/>
                <a:latin typeface="Times New Roman"/>
                <a:ea typeface="Calibri"/>
              </a:rPr>
              <a:t> з </a:t>
            </a:r>
            <a:r>
              <a:rPr lang="ru-RU" sz="3200" dirty="0" err="1">
                <a:effectLst/>
                <a:latin typeface="Times New Roman"/>
                <a:ea typeface="Calibri"/>
              </a:rPr>
              <a:t>вадами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мовного</a:t>
            </a:r>
            <a:r>
              <a:rPr lang="ru-RU" sz="3200" dirty="0">
                <a:effectLst/>
                <a:latin typeface="Times New Roman"/>
                <a:ea typeface="Calibri"/>
              </a:rPr>
              <a:t> </a:t>
            </a:r>
            <a:r>
              <a:rPr lang="ru-RU" sz="3200" dirty="0" err="1">
                <a:effectLst/>
                <a:latin typeface="Times New Roman"/>
                <a:ea typeface="Calibri"/>
              </a:rPr>
              <a:t>розвитку</a:t>
            </a:r>
            <a:r>
              <a:rPr lang="ru-RU" sz="3200" dirty="0">
                <a:effectLst/>
                <a:latin typeface="Times New Roman"/>
                <a:ea typeface="Calibri"/>
              </a:rPr>
              <a:t>. </a:t>
            </a:r>
            <a:endParaRPr lang="ru-RU" sz="3200" dirty="0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9" y="3429000"/>
            <a:ext cx="594015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4664"/>
            <a:ext cx="2446711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4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60045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/>
          <p:cNvSpPr/>
          <p:nvPr/>
        </p:nvSpPr>
        <p:spPr>
          <a:xfrm>
            <a:off x="1979712" y="332656"/>
            <a:ext cx="3265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росте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виду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тяжкості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дефекту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77735"/>
            <a:ext cx="2839647" cy="374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20" y="2708920"/>
            <a:ext cx="2688812" cy="35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64" y="260648"/>
            <a:ext cx="288032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92" y="404664"/>
            <a:ext cx="272522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1187624" y="39330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опосередковано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малюка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Те,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малюкові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є 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приносить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5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3537"/>
            <a:ext cx="2215661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56992"/>
            <a:ext cx="5652120" cy="333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/>
          <p:cNvSpPr/>
          <p:nvPr/>
        </p:nvSpPr>
        <p:spPr>
          <a:xfrm>
            <a:off x="3419872" y="5486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Сегена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дерев'яною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пластиковою табличкою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виїмками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форм, до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габаритами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фігурки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(вставки).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співвідносити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виїмок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фігурками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вставляти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виїмки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фігурки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79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78202" cy="59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8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1675" y="4149080"/>
            <a:ext cx="4438328" cy="201622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Одним із напрямків роботи психолога  в </a:t>
            </a:r>
            <a:r>
              <a:rPr lang="uk-UA" sz="2800" dirty="0" err="1" smtClean="0"/>
              <a:t>здо</a:t>
            </a:r>
            <a:r>
              <a:rPr lang="uk-UA" sz="2800" dirty="0" smtClean="0"/>
              <a:t> є робота з батьками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3" y="3068960"/>
            <a:ext cx="3812296" cy="284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5045790" cy="378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796597" cy="284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0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156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/>
              <a:t>Форми</a:t>
            </a:r>
            <a:r>
              <a:rPr lang="ru-RU" sz="2700" dirty="0"/>
              <a:t> </a:t>
            </a:r>
            <a:r>
              <a:rPr lang="ru-RU" sz="2700" dirty="0" err="1"/>
              <a:t>роботи</a:t>
            </a:r>
            <a:r>
              <a:rPr lang="ru-RU" sz="2700" dirty="0"/>
              <a:t> з батьками</a:t>
            </a:r>
            <a:br>
              <a:rPr lang="ru-RU" sz="2700" dirty="0"/>
            </a:br>
            <a:r>
              <a:rPr lang="ru-RU" sz="2700" dirty="0" err="1" smtClean="0"/>
              <a:t>наочні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000" i="1" dirty="0" err="1"/>
              <a:t>Тематичні</a:t>
            </a:r>
            <a:r>
              <a:rPr lang="ru-RU" sz="2000" i="1" dirty="0"/>
              <a:t> </a:t>
            </a:r>
            <a:r>
              <a:rPr lang="ru-RU" sz="2000" i="1" dirty="0" err="1"/>
              <a:t>стенди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2304762" cy="27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827584" y="1700808"/>
            <a:ext cx="1512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Патріотичний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2233847" cy="247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3675405" y="3613666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Національний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30692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6763175" y="1700808"/>
            <a:ext cx="153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Батьківський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30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41" y="116632"/>
            <a:ext cx="3728587" cy="1538407"/>
          </a:xfrm>
        </p:spPr>
        <p:txBody>
          <a:bodyPr>
            <a:normAutofit fontScale="90000"/>
          </a:bodyPr>
          <a:lstStyle/>
          <a:p>
            <a:r>
              <a:rPr lang="uk-UA" sz="2000" dirty="0" smtClean="0"/>
              <a:t>На психологічних заняттях діти навчаються психологічним вправам , які допомагають настрою стати приємним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48" y="260648"/>
            <a:ext cx="4080453" cy="30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9703"/>
            <a:ext cx="4263092" cy="319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27513"/>
            <a:ext cx="2676095" cy="356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29" y="1556792"/>
            <a:ext cx="13335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68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6275" y="180494"/>
            <a:ext cx="4277549" cy="1842918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 smtClean="0"/>
              <a:t>Активна участь батьків під час спільних свят, розважальних дійств</a:t>
            </a:r>
            <a:endParaRPr lang="ru-RU" sz="2400" i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" y="4390441"/>
            <a:ext cx="4191171" cy="241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76" y="4509120"/>
            <a:ext cx="427754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1" y="194202"/>
            <a:ext cx="4191171" cy="17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1" y="2023412"/>
            <a:ext cx="4191171" cy="235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75" y="1991689"/>
            <a:ext cx="4277549" cy="221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0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9973" y="215797"/>
            <a:ext cx="4104456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/>
              <a:t>Невід'ємною</a:t>
            </a:r>
            <a:r>
              <a:rPr lang="ru-RU" sz="2400" dirty="0"/>
              <a:t> </a:t>
            </a:r>
            <a:r>
              <a:rPr lang="ru-RU" sz="2400" dirty="0" err="1"/>
              <a:t>частиною</a:t>
            </a:r>
            <a:r>
              <a:rPr lang="ru-RU" sz="2400" dirty="0"/>
              <a:t> партнерства є участь </a:t>
            </a:r>
            <a:r>
              <a:rPr lang="ru-RU" sz="2400" dirty="0" err="1"/>
              <a:t>батьків</a:t>
            </a:r>
            <a:r>
              <a:rPr lang="ru-RU" sz="2400" dirty="0"/>
              <a:t> у </a:t>
            </a:r>
            <a:r>
              <a:rPr lang="ru-RU" sz="2400" dirty="0" err="1"/>
              <a:t>оформленні</a:t>
            </a:r>
            <a:r>
              <a:rPr lang="ru-RU" sz="2400" dirty="0"/>
              <a:t> </a:t>
            </a:r>
            <a:r>
              <a:rPr lang="ru-RU" sz="2400" dirty="0" err="1" smtClean="0"/>
              <a:t>музичного</a:t>
            </a:r>
            <a:r>
              <a:rPr lang="ru-RU" sz="2400" dirty="0" smtClean="0"/>
              <a:t> </a:t>
            </a:r>
            <a:r>
              <a:rPr lang="ru-RU" sz="2400" dirty="0"/>
              <a:t>залу, </a:t>
            </a:r>
            <a:r>
              <a:rPr lang="ru-RU" sz="2400" dirty="0" err="1"/>
              <a:t>костюмів</a:t>
            </a:r>
            <a:r>
              <a:rPr lang="ru-RU" sz="2400" dirty="0"/>
              <a:t> , </a:t>
            </a:r>
            <a:r>
              <a:rPr lang="ru-RU" sz="2400" dirty="0" err="1"/>
              <a:t>атрибутів</a:t>
            </a:r>
            <a:r>
              <a:rPr lang="ru-RU" sz="2400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" y="1916832"/>
            <a:ext cx="4752528" cy="474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8" y="2371390"/>
            <a:ext cx="4158564" cy="233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8" y="4798147"/>
            <a:ext cx="4156898" cy="199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8" y="-33176"/>
            <a:ext cx="4158564" cy="222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Батьківська допомога у виготовленні музичних інструментів своїми руками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241"/>
            <a:ext cx="3810532" cy="285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21" y="3207618"/>
            <a:ext cx="3815888" cy="23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8" y="3207618"/>
            <a:ext cx="3672408" cy="218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1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25144"/>
            <a:ext cx="880247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спонсорській  допомозі батьків у нашому закладі створена </a:t>
            </a: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-ресурсна кімната , де діти особливими потребами зможуть почуватися щасливими, захищеними  та максимально розвивати свій потенціал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2592288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83" y="620688"/>
            <a:ext cx="2625741" cy="350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34" y="116632"/>
            <a:ext cx="2607744" cy="34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0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47" y="332656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підходи до навчання дітей з особливими освітніми потребами в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Карпилівському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7528">
            <a:off x="344445" y="2269941"/>
            <a:ext cx="3168667" cy="16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4112">
            <a:off x="6545331" y="1543171"/>
            <a:ext cx="2139883" cy="28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60848"/>
            <a:ext cx="2154206" cy="287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01871"/>
            <a:ext cx="2058201" cy="274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55" y="4677319"/>
            <a:ext cx="1707670" cy="22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16632"/>
            <a:ext cx="4339208" cy="3299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ми почнемо називати речі своїми іменами, коли ми визнаємо, що діти з особливими потребами найперше є дітьми , то побачимо , що у них значно більше спільного з  усіма , ніж відмінного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70" y="27293"/>
            <a:ext cx="297033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73849"/>
            <a:ext cx="2588158" cy="345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Users\Lenovo\Desktop\до презентації\фото інклюзія\IMG_5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5558" y="3523964"/>
            <a:ext cx="3619404" cy="27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16065" y="0"/>
            <a:ext cx="4483224" cy="10107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i="1" dirty="0" smtClean="0">
                <a:latin typeface="Bahnschrift Condensed" panose="020B0502040204020203" pitchFamily="34" charset="0"/>
              </a:rPr>
              <a:t>Предметно-ігрове середовище в закладі дошкільної освіти «Барвінок»</a:t>
            </a:r>
            <a:endParaRPr lang="ru-RU" sz="2400" i="1" dirty="0">
              <a:latin typeface="Bahnschrift Condensed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84073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08" y="288883"/>
            <a:ext cx="1604168" cy="285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9593"/>
            <a:ext cx="1674049" cy="277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9840"/>
            <a:ext cx="178205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20" y="1304764"/>
            <a:ext cx="1773659" cy="315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3348373" cy="188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6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666"/>
            <a:ext cx="4941990" cy="658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5026365" y="151667"/>
            <a:ext cx="3942106" cy="16211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err="1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 дитини – багатство родини. </a:t>
            </a:r>
            <a:r>
              <a:rPr lang="uk-UA" dirty="0" err="1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 народу – багатство країни!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49" y="1700808"/>
            <a:ext cx="353388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2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3823" y="-14808"/>
            <a:ext cx="6147792" cy="9387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i="1" dirty="0" smtClean="0"/>
              <a:t>Організація фізкультурно-оздоровчої роботи в нашому закладі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42" y="188640"/>
            <a:ext cx="1959589" cy="26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3991"/>
            <a:ext cx="2214245" cy="295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9189"/>
            <a:ext cx="342820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9" y="2870610"/>
            <a:ext cx="3081777" cy="23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52" y="4221088"/>
            <a:ext cx="2888044" cy="21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79" y="3358449"/>
            <a:ext cx="2323152" cy="23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634575" cy="42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707570" cy="41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043608" y="1628800"/>
            <a:ext cx="1955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 smtClean="0"/>
              <a:t>Куточок</a:t>
            </a:r>
            <a:r>
              <a:rPr lang="ru-RU" dirty="0" smtClean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6005002" y="404664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Права </a:t>
            </a:r>
            <a:r>
              <a:rPr lang="ru-RU" dirty="0" err="1"/>
              <a:t>дитини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34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" y="404664"/>
            <a:ext cx="894794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38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err="1"/>
              <a:t>Виставки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1800" i="1" dirty="0"/>
              <a:t>«Творимо разом з батьками»</a:t>
            </a:r>
            <a:br>
              <a:rPr lang="ru-RU" sz="1800" i="1" dirty="0"/>
            </a:br>
            <a:endParaRPr lang="ru-RU" sz="18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247619" cy="25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799"/>
            <a:ext cx="2088232" cy="21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799"/>
            <a:ext cx="2051720" cy="268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74" y="4209402"/>
            <a:ext cx="2276644" cy="262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79512" y="1234128"/>
            <a:ext cx="18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/>
              <a:t> « </a:t>
            </a:r>
            <a:r>
              <a:rPr lang="ru-RU" sz="1600" i="1" dirty="0" err="1" smtClean="0"/>
              <a:t>Великоднє</a:t>
            </a:r>
            <a:r>
              <a:rPr lang="ru-RU" sz="1600" i="1" dirty="0" smtClean="0"/>
              <a:t> </a:t>
            </a:r>
            <a:r>
              <a:rPr lang="ru-RU" sz="1600" i="1" dirty="0"/>
              <a:t>диво»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600801" y="1218238"/>
            <a:ext cx="161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 </a:t>
            </a:r>
            <a:r>
              <a:rPr lang="ru-RU" sz="1600" i="1" dirty="0" err="1" smtClean="0"/>
              <a:t>Осінні</a:t>
            </a:r>
            <a:r>
              <a:rPr lang="ru-RU" sz="1600" i="1" dirty="0" smtClean="0"/>
              <a:t> </a:t>
            </a:r>
            <a:r>
              <a:rPr lang="ru-RU" sz="1600" i="1" dirty="0" err="1"/>
              <a:t>фантазії</a:t>
            </a:r>
            <a:r>
              <a:rPr lang="ru-RU" sz="1600" i="1" dirty="0"/>
              <a:t>»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851682" y="1218739"/>
            <a:ext cx="2116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</a:t>
            </a:r>
            <a:r>
              <a:rPr lang="ru-RU" sz="1600" i="1" dirty="0" err="1"/>
              <a:t>Новий</a:t>
            </a:r>
            <a:r>
              <a:rPr lang="ru-RU" sz="1600" i="1" dirty="0"/>
              <a:t> </a:t>
            </a:r>
            <a:r>
              <a:rPr lang="ru-RU" sz="1600" i="1" dirty="0" err="1"/>
              <a:t>рік</a:t>
            </a:r>
            <a:r>
              <a:rPr lang="ru-RU" sz="1600" i="1" dirty="0"/>
              <a:t> на </a:t>
            </a:r>
            <a:r>
              <a:rPr lang="ru-RU" sz="1600" i="1" dirty="0" err="1"/>
              <a:t>порозі</a:t>
            </a:r>
            <a:r>
              <a:rPr lang="ru-RU" sz="1600" i="1" dirty="0"/>
              <a:t>»</a:t>
            </a:r>
            <a:endParaRPr lang="ru-RU" i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3083515" y="3870848"/>
            <a:ext cx="2668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/>
              <a:t>«</a:t>
            </a:r>
            <a:r>
              <a:rPr lang="ru-RU" sz="1600" i="1" dirty="0" err="1"/>
              <a:t>Мамине</a:t>
            </a:r>
            <a:r>
              <a:rPr lang="ru-RU" sz="1600" i="1" dirty="0"/>
              <a:t> свято я </a:t>
            </a:r>
            <a:r>
              <a:rPr lang="ru-RU" sz="1600" i="1" dirty="0" err="1"/>
              <a:t>зустрічаю</a:t>
            </a:r>
            <a:r>
              <a:rPr lang="ru-RU" sz="1600" i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680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/>
              <a:t>Фотовиставка</a:t>
            </a:r>
            <a:r>
              <a:rPr lang="ru-RU" dirty="0"/>
              <a:t/>
            </a:r>
            <a:br>
              <a:rPr lang="ru-RU" dirty="0"/>
            </a:br>
            <a:r>
              <a:rPr lang="ru-RU" sz="2700" i="1" dirty="0"/>
              <a:t>«Моя </a:t>
            </a:r>
            <a:r>
              <a:rPr lang="ru-RU" sz="2700" i="1" dirty="0" err="1"/>
              <a:t>сім’я</a:t>
            </a:r>
            <a:r>
              <a:rPr lang="ru-RU" sz="2700" i="1" dirty="0"/>
              <a:t>, моя родина»</a:t>
            </a:r>
            <a:br>
              <a:rPr lang="ru-RU" sz="2700" i="1" dirty="0"/>
            </a:br>
            <a:endParaRPr lang="ru-RU" sz="2700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9" y="1196752"/>
            <a:ext cx="2880320" cy="409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85777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46" y="4966944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4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</a:t>
            </a:r>
            <a:r>
              <a:rPr lang="ru-RU" dirty="0" err="1"/>
              <a:t>Завжди</a:t>
            </a:r>
            <a:r>
              <a:rPr lang="ru-RU" dirty="0"/>
              <a:t> ми разом – </a:t>
            </a:r>
            <a:r>
              <a:rPr lang="ru-RU" dirty="0" err="1"/>
              <a:t>тато,мама</a:t>
            </a:r>
            <a:r>
              <a:rPr lang="ru-RU" dirty="0"/>
              <a:t> і я!»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847619" cy="35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2711747" cy="36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780928"/>
            <a:ext cx="2711094" cy="331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0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/>
              <a:t>Виставка</a:t>
            </a:r>
            <a:r>
              <a:rPr lang="ru-RU" dirty="0"/>
              <a:t> </a:t>
            </a:r>
            <a:r>
              <a:rPr lang="ru-RU" dirty="0" err="1"/>
              <a:t>малюнків</a:t>
            </a:r>
            <a:r>
              <a:rPr lang="ru-RU" dirty="0"/>
              <a:t> для </a:t>
            </a:r>
            <a:r>
              <a:rPr lang="ru-RU" dirty="0" err="1"/>
              <a:t>дітей</a:t>
            </a:r>
            <a:r>
              <a:rPr lang="ru-RU" dirty="0"/>
              <a:t> та </a:t>
            </a:r>
            <a:r>
              <a:rPr lang="ru-RU" dirty="0" err="1"/>
              <a:t>батьків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7899"/>
            <a:ext cx="3096344" cy="26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2932534" cy="277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41" y="4437112"/>
            <a:ext cx="3025656" cy="226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80" y="4437111"/>
            <a:ext cx="3033566" cy="226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703085" y="1340768"/>
            <a:ext cx="197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</a:t>
            </a:r>
            <a:r>
              <a:rPr lang="ru-RU" i="1" dirty="0" err="1"/>
              <a:t>Б</a:t>
            </a:r>
            <a:r>
              <a:rPr lang="ru-RU" i="1" dirty="0" err="1" smtClean="0"/>
              <a:t>езпека</a:t>
            </a:r>
            <a:r>
              <a:rPr lang="ru-RU" i="1" dirty="0" smtClean="0"/>
              <a:t> </a:t>
            </a:r>
            <a:r>
              <a:rPr lang="ru-RU" i="1" dirty="0" err="1"/>
              <a:t>дитини</a:t>
            </a:r>
            <a:r>
              <a:rPr lang="ru-RU" i="1" dirty="0"/>
              <a:t>»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909895" y="1472369"/>
            <a:ext cx="25982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/>
              <a:t>«Ми любимо нашу </a:t>
            </a:r>
            <a:r>
              <a:rPr lang="ru-RU" sz="1600" i="1" dirty="0" err="1"/>
              <a:t>Україну</a:t>
            </a:r>
            <a:r>
              <a:rPr lang="ru-RU" sz="1600" i="1" dirty="0"/>
              <a:t>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460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Індивідуальні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11664"/>
            <a:ext cx="2514286" cy="22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974851" cy="22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6289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535815" y="4211796"/>
            <a:ext cx="1676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Вступна</a:t>
            </a:r>
            <a:r>
              <a:rPr lang="ru-RU" dirty="0" smtClean="0"/>
              <a:t> </a:t>
            </a:r>
            <a:r>
              <a:rPr lang="ru-RU" dirty="0" err="1"/>
              <a:t>бесіда</a:t>
            </a:r>
            <a:endParaRPr lang="ru-RU" dirty="0"/>
          </a:p>
        </p:txBody>
      </p:sp>
      <p:sp>
        <p:nvSpPr>
          <p:cNvPr id="5" name="Прямокутник 4"/>
          <p:cNvSpPr/>
          <p:nvPr/>
        </p:nvSpPr>
        <p:spPr>
          <a:xfrm>
            <a:off x="5292080" y="1475492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Відвідування</a:t>
            </a:r>
            <a:r>
              <a:rPr lang="ru-RU" dirty="0" smtClean="0"/>
              <a:t>  </a:t>
            </a:r>
            <a:r>
              <a:rPr lang="ru-RU" dirty="0" err="1" smtClean="0"/>
              <a:t>домівок</a:t>
            </a:r>
            <a:endParaRPr lang="ru-RU" dirty="0"/>
          </a:p>
        </p:txBody>
      </p:sp>
      <p:sp>
        <p:nvSpPr>
          <p:cNvPr id="6" name="Прямокутник 5"/>
          <p:cNvSpPr/>
          <p:nvPr/>
        </p:nvSpPr>
        <p:spPr>
          <a:xfrm>
            <a:off x="1154354" y="1464008"/>
            <a:ext cx="236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Вступне</a:t>
            </a:r>
            <a:r>
              <a:rPr lang="ru-RU" dirty="0"/>
              <a:t> </a:t>
            </a:r>
            <a:r>
              <a:rPr lang="ru-RU" dirty="0" err="1"/>
              <a:t>анкетування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55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823</TotalTime>
  <Words>623</Words>
  <Application>Microsoft Office PowerPoint</Application>
  <PresentationFormat>Экран (4:3)</PresentationFormat>
  <Paragraphs>65</Paragraphs>
  <Slides>40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Валка</vt:lpstr>
      <vt:lpstr>Спільна  робота фахівців ЗДО «Барвінок», щодо реалізації освітньої програми забезпечує педагогічний супровід сім’і на всіх етапах дошкільного дитинства, робить батьків рівноправними учасниками навчально-виховного процесу.</vt:lpstr>
      <vt:lpstr>Презентация PowerPoint</vt:lpstr>
      <vt:lpstr>Форми роботи з батьками наочні  Тематичні стенди </vt:lpstr>
      <vt:lpstr>Презентация PowerPoint</vt:lpstr>
      <vt:lpstr>Виставки «Творимо разом з батьками» </vt:lpstr>
      <vt:lpstr>Фотовиставка «Моя сім’я, моя родина» </vt:lpstr>
      <vt:lpstr>«Завжди ми разом – тато,мама і я!»</vt:lpstr>
      <vt:lpstr>Виставка малюнків для дітей та батьків</vt:lpstr>
      <vt:lpstr>Індивідуальні форми</vt:lpstr>
      <vt:lpstr>Групові форми роботи</vt:lpstr>
      <vt:lpstr>Основною формою роботи педагога з батьками є – батьківські збори</vt:lpstr>
      <vt:lpstr>« Тільки разом з батьками, спільними зусиллями педагоги можуть дати дітям людське щастя»                                                                                                                                                          В. Сухомлинський</vt:lpstr>
      <vt:lpstr>У нашому ЗДО «Барвінок» педагоги підходять до проведення батьківських зборів не формально. А творчо за круглим столом та чаюванням, де батьки стають нашими однодумцями і допомагають зробити життя дітей яскравішим, різноманітнішим і радіснішим. </vt:lpstr>
      <vt:lpstr>Зустріч з цікавими людьми :</vt:lpstr>
      <vt:lpstr>Пізнавальні екскурсії вихованців ЗДО «Барвінок»</vt:lpstr>
      <vt:lpstr>День добрих справ</vt:lpstr>
      <vt:lpstr>Дбаєм про благоустрій садочка разом з батьками</vt:lpstr>
      <vt:lpstr>Озеленення ЗДО «Барвінок»</vt:lpstr>
      <vt:lpstr>В нашому закладі дошкільної освіти до всесвітнього дня землі з метою збереження природного довкілля, виховання дітей любові до рідної землі щорічно проводиться акція «посади дерево» до якої долучаються батьки наших вихованців. </vt:lpstr>
      <vt:lpstr>Наші маленькі барвінчата стають волонтерами з садочка  та допомагають армії та дітям , що постраждали від війни</vt:lpstr>
      <vt:lpstr>Разом з батьками готують різні смаколики та малюють малюнки нашим захисникам</vt:lpstr>
      <vt:lpstr>Презентация PowerPoint</vt:lpstr>
      <vt:lpstr>Презентация PowerPoint</vt:lpstr>
      <vt:lpstr>Виховна значущість сім'ї особливо зростає при формуванні особистості дітей з вадами мовного розвитку. </vt:lpstr>
      <vt:lpstr>Презентация PowerPoint</vt:lpstr>
      <vt:lpstr>Презентация PowerPoint</vt:lpstr>
      <vt:lpstr>Презентация PowerPoint</vt:lpstr>
      <vt:lpstr>Презентация PowerPoint</vt:lpstr>
      <vt:lpstr>Одним із напрямків роботи психолога  в здо є робота з батьками</vt:lpstr>
      <vt:lpstr>На психологічних заняттях діти навчаються психологічним вправам , які допомагають настрою стати приємним</vt:lpstr>
      <vt:lpstr>Активна участь батьків під час спільних свят, розважальних дійств</vt:lpstr>
      <vt:lpstr>Презентация PowerPoint</vt:lpstr>
      <vt:lpstr>Батьківська допомога у виготовленні музичних інструментів своїми руками</vt:lpstr>
      <vt:lpstr>Завдяки спонсорській  допомозі батьків у нашому закладі створена інклюзивно-ресурсна кімната , де діти особливими потребами зможуть почуватися щасливими, захищеними  та максимально розвивати свій потенціал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NS</cp:lastModifiedBy>
  <cp:revision>70</cp:revision>
  <dcterms:created xsi:type="dcterms:W3CDTF">2023-05-07T14:41:39Z</dcterms:created>
  <dcterms:modified xsi:type="dcterms:W3CDTF">2023-05-22T13:26:41Z</dcterms:modified>
</cp:coreProperties>
</file>