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7" r:id="rId4"/>
    <p:sldId id="257" r:id="rId5"/>
    <p:sldId id="269" r:id="rId6"/>
    <p:sldId id="272" r:id="rId7"/>
    <p:sldId id="298" r:id="rId8"/>
    <p:sldId id="290" r:id="rId9"/>
    <p:sldId id="291" r:id="rId10"/>
    <p:sldId id="295" r:id="rId11"/>
    <p:sldId id="299" r:id="rId12"/>
    <p:sldId id="308" r:id="rId13"/>
    <p:sldId id="309" r:id="rId14"/>
    <p:sldId id="306" r:id="rId15"/>
    <p:sldId id="307" r:id="rId16"/>
    <p:sldId id="303" r:id="rId17"/>
    <p:sldId id="302" r:id="rId18"/>
    <p:sldId id="304" r:id="rId19"/>
    <p:sldId id="289" r:id="rId20"/>
    <p:sldId id="278" r:id="rId21"/>
  </p:sldIdLst>
  <p:sldSz cx="9144000" cy="6858000" type="screen4x3"/>
  <p:notesSz cx="6858000" cy="994568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C295-F5B4-4C49-8D56-73A7055FA56F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89F9-8723-48D6-8D29-40461C4EE2C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70B7-57F8-4177-AB20-6F975269DB97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B866-8B0B-432E-B519-6F28E00EB53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B8E7-59BD-45C7-8B83-F66D583885C2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CF8B-1A89-484A-B689-9DC2A0FD095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842C-BE36-4D94-BE4B-41947E1A5B6E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13A7-C15B-4D78-A930-64C42FE7F65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7461-50D0-449A-985D-878177E81D82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6E3E-A1A3-4B34-8674-4D03D043135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DCCC-7345-4EAE-8BA8-0E4BA2782435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41FC-653D-436E-93D0-F1D24F82541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A0FB-F5E6-4155-959B-08BE0E3E16B7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0C4E-DE87-4506-B847-F58C3A450FA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B489-1C8F-447D-9C63-8C8D89109CB2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2AAA-B4FF-47AC-9EBE-F0D7F572F27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55EF-9902-4E99-8B82-5E17EB45C47C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A6B9-8C95-40A8-92F7-6451610C1D8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18A4-9B80-4283-8472-2D3B83FE33FC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9EFD-DA5C-4146-B677-416145676BA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8ECD-E110-4FB0-BC19-A48812E84626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A590-90AB-4C38-B6F2-7390E4E3287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36AE1-491F-4465-A0E8-EE12AF028B45}" type="datetimeFigureOut">
              <a:rPr lang="uk-UA"/>
              <a:pPr>
                <a:defRPr/>
              </a:pPr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E5129-B04C-4124-853B-B1A6F3A289E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Фон для презентации детский сад - фото и картинки: 69 шт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9377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>
          <a:xfrm>
            <a:off x="1619250" y="1760538"/>
            <a:ext cx="7772400" cy="1470025"/>
          </a:xfrm>
        </p:spPr>
        <p:txBody>
          <a:bodyPr/>
          <a:lstStyle/>
          <a:p>
            <a:pPr eaLnBrk="1" hangingPunct="1"/>
            <a:r>
              <a:rPr lang="uk-UA" b="1">
                <a:solidFill>
                  <a:schemeClr val="tx2"/>
                </a:solidFill>
              </a:rPr>
              <a:t>Психолого – педагогічний супровід дітей з особливими освітніми потребами в ЗДО</a:t>
            </a:r>
            <a:br>
              <a:rPr lang="uk-UA" b="1">
                <a:solidFill>
                  <a:schemeClr val="tx2"/>
                </a:solidFill>
              </a:rPr>
            </a:br>
            <a:endParaRPr lang="uk-UA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38608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Підготувала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практичний психолог: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Жданюк</a:t>
            </a:r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О.С.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Фон для презентации для детей - 9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34925"/>
            <a:ext cx="92551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Фон для презентации для детей - 9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188" y="0"/>
            <a:ext cx="92567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468313" y="1989138"/>
            <a:ext cx="856773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uk-UA" sz="3200" dirty="0" err="1">
                <a:solidFill>
                  <a:schemeClr val="tx2"/>
                </a:solidFill>
                <a:latin typeface="Calibri" pitchFamily="34" charset="0"/>
              </a:rPr>
              <a:t>корекційно-розвиваючий</a:t>
            </a:r>
            <a:r>
              <a:rPr lang="uk-UA" sz="3200" dirty="0">
                <a:solidFill>
                  <a:schemeClr val="tx2"/>
                </a:solidFill>
                <a:latin typeface="Calibri" pitchFamily="34" charset="0"/>
              </a:rPr>
              <a:t> вплив має бути комплексним, в ньому повинні брати участь і дитина і його батьки, а також інші значимі дорослі або однолітки.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pic>
        <p:nvPicPr>
          <p:cNvPr id="23554" name="Picture 2" descr="https://fs02.vseosvita.ua/0201lf7a-c798/007-0x0.jpg?t=12c20160c36801b157f570aebbd31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288"/>
            <a:ext cx="10656887" cy="114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http://m.io.ua/img_aa/medium/0803/17/08031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188" y="0"/>
            <a:ext cx="11072813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-1516546" y="-155721"/>
            <a:ext cx="110728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r>
              <a:rPr lang="uk-UA" sz="3200" b="1" dirty="0">
                <a:latin typeface="Calibri" pitchFamily="34" charset="0"/>
              </a:rPr>
              <a:t>Фотогалерея</a:t>
            </a:r>
            <a:br>
              <a:rPr lang="uk-UA" sz="3200" b="1" dirty="0">
                <a:latin typeface="Calibri" pitchFamily="34" charset="0"/>
              </a:rPr>
            </a:b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Кабінет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психолога</a:t>
            </a:r>
            <a:endParaRPr lang="uk-UA" sz="1100" dirty="0">
              <a:latin typeface="Calibri" pitchFamily="34" charset="0"/>
              <a:cs typeface="Times New Roman" pitchFamily="18" charset="0"/>
            </a:endParaRPr>
          </a:p>
          <a:p>
            <a:pPr indent="539750" algn="ctr" eaLnBrk="0" hangingPunct="0"/>
            <a:endParaRPr lang="uk-UA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4820" name="Рисунок 32"/>
          <p:cNvPicPr>
            <a:picLocks noChangeAspect="1" noChangeArrowheads="1"/>
          </p:cNvPicPr>
          <p:nvPr/>
        </p:nvPicPr>
        <p:blipFill>
          <a:blip r:embed="rId3"/>
          <a:srcRect t="25647" r="56721"/>
          <a:stretch>
            <a:fillRect/>
          </a:stretch>
        </p:blipFill>
        <p:spPr bwMode="auto">
          <a:xfrm>
            <a:off x="1619672" y="792307"/>
            <a:ext cx="2652713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33"/>
          <p:cNvPicPr>
            <a:picLocks noChangeAspect="1" noChangeArrowheads="1"/>
          </p:cNvPicPr>
          <p:nvPr/>
        </p:nvPicPr>
        <p:blipFill>
          <a:blip r:embed="rId4"/>
          <a:srcRect t="15025" b="19171"/>
          <a:stretch>
            <a:fillRect/>
          </a:stretch>
        </p:blipFill>
        <p:spPr bwMode="auto">
          <a:xfrm>
            <a:off x="-1584325" y="4322544"/>
            <a:ext cx="6097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35"/>
          <p:cNvPicPr>
            <a:picLocks noChangeAspect="1" noChangeArrowheads="1"/>
          </p:cNvPicPr>
          <p:nvPr/>
        </p:nvPicPr>
        <p:blipFill>
          <a:blip r:embed="rId5"/>
          <a:srcRect t="12953" b="11867"/>
          <a:stretch>
            <a:fillRect/>
          </a:stretch>
        </p:blipFill>
        <p:spPr bwMode="auto">
          <a:xfrm>
            <a:off x="4429125" y="4286250"/>
            <a:ext cx="51546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:\фото адаптація\DSCN28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74166" y="603394"/>
            <a:ext cx="2838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" descr="F:\фото адаптація\DSCN28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4712" y="839569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ttp://m.io.ua/img_aa/medium/0803/17/08031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188" y="0"/>
            <a:ext cx="11072813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фото адаптація\DSCN2899.JPG"/>
          <p:cNvPicPr>
            <a:picLocks noChangeAspect="1" noChangeArrowheads="1"/>
          </p:cNvPicPr>
          <p:nvPr/>
        </p:nvPicPr>
        <p:blipFill>
          <a:blip r:embed="rId3" cstate="print"/>
          <a:srcRect b="22742"/>
          <a:stretch>
            <a:fillRect/>
          </a:stretch>
        </p:blipFill>
        <p:spPr bwMode="auto">
          <a:xfrm>
            <a:off x="-1428792" y="3836261"/>
            <a:ext cx="5214942" cy="3021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F:\фото адаптація\DSCN2895.JPG"/>
          <p:cNvPicPr>
            <a:picLocks noChangeAspect="1" noChangeArrowheads="1"/>
          </p:cNvPicPr>
          <p:nvPr/>
        </p:nvPicPr>
        <p:blipFill>
          <a:blip r:embed="rId4" cstate="print"/>
          <a:srcRect l="-1250" t="16667" r="3749" b="16666"/>
          <a:stretch>
            <a:fillRect/>
          </a:stretch>
        </p:blipFill>
        <p:spPr bwMode="auto">
          <a:xfrm>
            <a:off x="-1357354" y="0"/>
            <a:ext cx="4714908" cy="2417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F:\фото адаптація\DSCN2898.JPG"/>
          <p:cNvPicPr>
            <a:picLocks noChangeAspect="1" noChangeArrowheads="1"/>
          </p:cNvPicPr>
          <p:nvPr/>
        </p:nvPicPr>
        <p:blipFill>
          <a:blip r:embed="rId5" cstate="print"/>
          <a:srcRect t="39639" b="17708"/>
          <a:stretch>
            <a:fillRect/>
          </a:stretch>
        </p:blipFill>
        <p:spPr bwMode="auto">
          <a:xfrm>
            <a:off x="1714480" y="1928802"/>
            <a:ext cx="7929586" cy="253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84175" y="655638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>
                <a:latin typeface="+mn-lt"/>
              </a:rPr>
              <a:t>Нетрадиційні  техніки малювання</a:t>
            </a:r>
            <a:br>
              <a:rPr lang="uk-UA" sz="3600" dirty="0">
                <a:latin typeface="+mn-lt"/>
              </a:rPr>
            </a:br>
            <a:r>
              <a:rPr lang="uk-UA" sz="3600" dirty="0">
                <a:latin typeface="+mn-lt"/>
              </a:rPr>
              <a:t>Малювання пальчиками</a:t>
            </a:r>
            <a:br>
              <a:rPr lang="en-US" sz="3600" dirty="0">
                <a:solidFill>
                  <a:srgbClr val="C00000"/>
                </a:solidFill>
                <a:latin typeface="+mn-lt"/>
              </a:rPr>
            </a:br>
            <a:endParaRPr lang="uk-UA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5060" name="Picture 4" descr="IMG_20220211_12025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285860"/>
            <a:ext cx="2009775" cy="26797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usr\Downloads\Telegram Desktop\photo_2022-02-15_18-39-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14598" y="1314502"/>
            <a:ext cx="255761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r\Downloads\Telegram Desktop\photo_2022-02-15_18-39-28.jpg"/>
          <p:cNvPicPr/>
          <p:nvPr/>
        </p:nvPicPr>
        <p:blipFill>
          <a:blip r:embed="rId4"/>
          <a:srcRect r="9655"/>
          <a:stretch>
            <a:fillRect/>
          </a:stretch>
        </p:blipFill>
        <p:spPr bwMode="auto">
          <a:xfrm rot="16200000">
            <a:off x="507610" y="3850085"/>
            <a:ext cx="2153285" cy="3168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r\Downloads\Telegram Desktop\photo_2022-02-15_18-39-23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660" y="4357694"/>
            <a:ext cx="3390340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r\Downloads\Telegram Desktop\photo_2022-02-15_18-39-23.jpg"/>
          <p:cNvPicPr/>
          <p:nvPr/>
        </p:nvPicPr>
        <p:blipFill>
          <a:blip r:embed="rId6" cstate="print"/>
          <a:srcRect l="8386" r="3757"/>
          <a:stretch>
            <a:fillRect/>
          </a:stretch>
        </p:blipFill>
        <p:spPr bwMode="auto">
          <a:xfrm rot="5400000">
            <a:off x="5671994" y="1614626"/>
            <a:ext cx="2453884" cy="179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r\Downloads\Telegram Desktop\photo_2022-02-15_18-39-25 (2).jpg"/>
          <p:cNvPicPr/>
          <p:nvPr/>
        </p:nvPicPr>
        <p:blipFill>
          <a:blip r:embed="rId7"/>
          <a:srcRect l="3794" t="12097" r="20988"/>
          <a:stretch>
            <a:fillRect/>
          </a:stretch>
        </p:blipFill>
        <p:spPr bwMode="auto">
          <a:xfrm rot="5400000">
            <a:off x="3194917" y="4091703"/>
            <a:ext cx="2608978" cy="2283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/>
              <a:t>Малювання долонькою</a:t>
            </a:r>
          </a:p>
        </p:txBody>
      </p:sp>
      <p:pic>
        <p:nvPicPr>
          <p:cNvPr id="46082" name="Содержимое 5" descr="F:\Фото\IMG_20220119_1032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1500187" cy="20002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3" name="Рисунок 6" descr="F:\Фото\IMG_20220119_10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571625"/>
            <a:ext cx="1362075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4" name="Рисунок 7" descr="F:\Фото\IMG_20220119_103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1428750"/>
            <a:ext cx="142875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5" name="Рисунок 8" descr="F:\Фото\IMG_20220119_104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428750"/>
            <a:ext cx="1785938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6" name="Рисунок 9" descr="F:\Фото\IMG_20220119_105253.jpg"/>
          <p:cNvPicPr>
            <a:picLocks noChangeAspect="1" noChangeArrowheads="1"/>
          </p:cNvPicPr>
          <p:nvPr/>
        </p:nvPicPr>
        <p:blipFill>
          <a:blip r:embed="rId6"/>
          <a:srcRect t="15842" b="14851"/>
          <a:stretch>
            <a:fillRect/>
          </a:stretch>
        </p:blipFill>
        <p:spPr bwMode="auto">
          <a:xfrm>
            <a:off x="2916238" y="3429000"/>
            <a:ext cx="3168650" cy="1649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8" name="Picture 8" descr="IMG_20211004_1049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1412875"/>
            <a:ext cx="1254125" cy="167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90" name="Picture 10" descr="IMG_20220211_120559"/>
          <p:cNvPicPr>
            <a:picLocks noChangeAspect="1" noChangeArrowheads="1"/>
          </p:cNvPicPr>
          <p:nvPr/>
        </p:nvPicPr>
        <p:blipFill>
          <a:blip r:embed="rId8" cstate="print"/>
          <a:srcRect l="22223" t="4939" r="3703" b="6148"/>
          <a:stretch>
            <a:fillRect/>
          </a:stretch>
        </p:blipFill>
        <p:spPr bwMode="auto">
          <a:xfrm>
            <a:off x="6156325" y="3213100"/>
            <a:ext cx="2717800" cy="244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91" name="Picture 11" descr="IMG_20220211_120552"/>
          <p:cNvPicPr>
            <a:picLocks noChangeAspect="1" noChangeArrowheads="1"/>
          </p:cNvPicPr>
          <p:nvPr/>
        </p:nvPicPr>
        <p:blipFill>
          <a:blip r:embed="rId9" cstate="print"/>
          <a:srcRect l="33728" t="10381"/>
          <a:stretch>
            <a:fillRect/>
          </a:stretch>
        </p:blipFill>
        <p:spPr bwMode="auto">
          <a:xfrm>
            <a:off x="179388" y="3644900"/>
            <a:ext cx="2563812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92" name="Picture 12" descr="IMG_20220211_120656"/>
          <p:cNvPicPr>
            <a:picLocks noChangeAspect="1" noChangeArrowheads="1"/>
          </p:cNvPicPr>
          <p:nvPr/>
        </p:nvPicPr>
        <p:blipFill>
          <a:blip r:embed="rId10" cstate="print"/>
          <a:srcRect l="27078" t="16930" r="11996" b="6320"/>
          <a:stretch>
            <a:fillRect/>
          </a:stretch>
        </p:blipFill>
        <p:spPr bwMode="auto">
          <a:xfrm>
            <a:off x="3779838" y="5118100"/>
            <a:ext cx="1841500" cy="173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uk-UA"/>
              <a:t>Пісочна терапія</a:t>
            </a:r>
          </a:p>
        </p:txBody>
      </p:sp>
      <p:pic>
        <p:nvPicPr>
          <p:cNvPr id="72711" name="Picture 9" descr="DSCN9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982" y="3292473"/>
            <a:ext cx="2165478" cy="1624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12" name="Picture 10" descr="DSCN9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38" y="4530726"/>
            <a:ext cx="2954244" cy="221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10" name="Picture 8" descr="DSCN9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66" y="4906973"/>
            <a:ext cx="2449513" cy="183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09" name="Picture 7" descr="DSCN92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4214813"/>
            <a:ext cx="3081338" cy="23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55" y="1922984"/>
            <a:ext cx="2463800" cy="184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:\Фото\фотографії\фото діти адаптація\DSCN04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500174"/>
            <a:ext cx="207170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F:\Фото\фотографії\фото діти адаптація\DSCN042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714488"/>
            <a:ext cx="2714644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uk-UA"/>
              <a:t>Маскотерапія</a:t>
            </a:r>
          </a:p>
        </p:txBody>
      </p:sp>
      <p:pic>
        <p:nvPicPr>
          <p:cNvPr id="39940" name="Picture 4" descr="IMG_20220210_1131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1571612"/>
            <a:ext cx="3011487" cy="401478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1" name="Picture 5" descr="IMG_20220210_115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757488" cy="36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2" name="Picture 6" descr="IMG_20220211_103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786058"/>
            <a:ext cx="269875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14)\IMG_20220210_1130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642918"/>
            <a:ext cx="157163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600" dirty="0" err="1">
                <a:solidFill>
                  <a:srgbClr val="813E69"/>
                </a:solidFill>
                <a:latin typeface="+mn-lt"/>
              </a:rPr>
              <a:t>Лялькотерапія</a:t>
            </a:r>
            <a:br>
              <a:rPr lang="ru-RU" sz="4600" dirty="0">
                <a:solidFill>
                  <a:srgbClr val="813E69"/>
                </a:solidFill>
              </a:rPr>
            </a:br>
            <a:endParaRPr lang="uk-UA" sz="4600" dirty="0">
              <a:solidFill>
                <a:srgbClr val="813E69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357188" y="1214438"/>
            <a:ext cx="8229600" cy="4389437"/>
          </a:xfrm>
        </p:spPr>
        <p:txBody>
          <a:bodyPr/>
          <a:lstStyle/>
          <a:p>
            <a:pPr eaLnBrk="1" hangingPunct="1"/>
            <a:endParaRPr lang="uk-UA"/>
          </a:p>
        </p:txBody>
      </p:sp>
      <p:pic>
        <p:nvPicPr>
          <p:cNvPr id="44036" name="Рисунок 5" descr="F:\Фото\фотографії\фото діти адаптація\IMG_20190909_095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548" y="1214422"/>
            <a:ext cx="4765334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8" name="Picture 6" descr="IMG_20220117_110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928958" cy="3914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Фон для презентации для детей - 9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00013"/>
            <a:ext cx="92551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>
                <a:latin typeface="Arial" charset="0"/>
              </a:rPr>
              <a:t>Інклюзивна освіта – перспектива нова. Хоч різні можливості – рівні права! Кожна дитина - це цілий світ. Освіта,повага і рівність для всіх!</a:t>
            </a:r>
          </a:p>
        </p:txBody>
      </p:sp>
      <p:pic>
        <p:nvPicPr>
          <p:cNvPr id="32771" name="Picture 2" descr="Особлива дитина “Знедолена природою дитина не повинна знати, що у неї слабкий розум, слабкі сили. Виховання такої дитини має бути у сто разів ніжні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07181"/>
            <a:ext cx="9286908" cy="696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Фон для презентации мои друзья (172 фото) - фото - картинки и рисунки: 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3738" y="-242888"/>
            <a:ext cx="10136188" cy="72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Calibri" panose="020F0502020204030204" pitchFamily="34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38138" y="21447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i="1"/>
              <a:t> </a:t>
            </a:r>
            <a:r>
              <a:rPr lang="ru-RU" sz="2800" b="1" i="1">
                <a:solidFill>
                  <a:schemeClr val="tx2"/>
                </a:solidFill>
              </a:rPr>
              <a:t>Діти з особливими потребами – </a:t>
            </a:r>
            <a:r>
              <a:rPr lang="ru-RU" sz="2800" i="1">
                <a:solidFill>
                  <a:schemeClr val="tx2"/>
                </a:solidFill>
              </a:rPr>
              <a:t>це діти, чиї потреби залежать від різної фізичної чи розумової недостатності або труднощів, повязаних з навчанням, засвоєнням знань,умінь та навичок.</a:t>
            </a:r>
            <a:endParaRPr lang="uk-UA" sz="280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38" y="46038"/>
            <a:ext cx="835183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i="1" dirty="0">
                <a:latin typeface="+mn-lt"/>
              </a:rPr>
              <a:t>Не </a:t>
            </a:r>
            <a:r>
              <a:rPr lang="ru-RU" sz="2400" b="1" i="1" dirty="0" err="1">
                <a:latin typeface="+mn-lt"/>
              </a:rPr>
              <a:t>можна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вимагати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від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дитини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неможливого</a:t>
            </a:r>
            <a:r>
              <a:rPr lang="ru-RU" sz="2400" b="1" i="1" dirty="0">
                <a:latin typeface="+mn-lt"/>
              </a:rPr>
              <a:t> – до </a:t>
            </a:r>
            <a:r>
              <a:rPr lang="ru-RU" sz="2400" b="1" i="1" dirty="0" err="1">
                <a:latin typeface="+mn-lt"/>
              </a:rPr>
              <a:t>певного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рівня</a:t>
            </a:r>
            <a:r>
              <a:rPr lang="ru-RU" sz="2400" b="1" i="1" dirty="0">
                <a:latin typeface="+mn-lt"/>
              </a:rPr>
              <a:t> і </a:t>
            </a:r>
            <a:r>
              <a:rPr lang="ru-RU" sz="2400" b="1" i="1" dirty="0" err="1">
                <a:latin typeface="+mn-lt"/>
              </a:rPr>
              <a:t>певного</a:t>
            </a:r>
            <a:r>
              <a:rPr lang="ru-RU" sz="2400" b="1" i="1" dirty="0">
                <a:latin typeface="+mn-lt"/>
              </a:rPr>
              <a:t> кола </a:t>
            </a:r>
            <a:r>
              <a:rPr lang="ru-RU" sz="2400" b="1" i="1" dirty="0" err="1">
                <a:latin typeface="+mn-lt"/>
              </a:rPr>
              <a:t>знань</a:t>
            </a:r>
            <a:r>
              <a:rPr lang="ru-RU" sz="2400" b="1" i="1" dirty="0">
                <a:latin typeface="+mn-lt"/>
              </a:rPr>
              <a:t> , </a:t>
            </a:r>
            <a:r>
              <a:rPr lang="ru-RU" sz="2400" b="1" i="1" dirty="0" err="1">
                <a:latin typeface="+mn-lt"/>
              </a:rPr>
              <a:t>різні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діти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йдуть</a:t>
            </a:r>
            <a:endParaRPr lang="ru-RU" sz="2400" b="1" i="1" dirty="0">
              <a:latin typeface="+mn-lt"/>
            </a:endParaRPr>
          </a:p>
          <a:p>
            <a:pPr algn="just">
              <a:defRPr/>
            </a:pPr>
            <a:r>
              <a:rPr lang="ru-RU" sz="2400" b="1" i="1" dirty="0">
                <a:latin typeface="+mn-lt"/>
              </a:rPr>
              <a:t> по </a:t>
            </a:r>
            <a:r>
              <a:rPr lang="ru-RU" sz="2400" b="1" i="1" dirty="0" err="1">
                <a:latin typeface="+mn-lt"/>
              </a:rPr>
              <a:t>різному</a:t>
            </a:r>
            <a:r>
              <a:rPr lang="ru-RU" sz="2400" b="1" i="1" dirty="0">
                <a:latin typeface="+mn-lt"/>
              </a:rPr>
              <a:t> .</a:t>
            </a:r>
          </a:p>
          <a:p>
            <a:pPr algn="just">
              <a:defRPr/>
            </a:pPr>
            <a:r>
              <a:rPr lang="ru-RU" sz="2400" b="1" i="1" dirty="0">
                <a:latin typeface="+mn-lt"/>
              </a:rPr>
              <a:t>                                               </a:t>
            </a:r>
            <a:r>
              <a:rPr lang="ru-RU" sz="2400" b="1" i="1" dirty="0" err="1">
                <a:latin typeface="+mn-lt"/>
              </a:rPr>
              <a:t>В.Сухомлинський</a:t>
            </a:r>
            <a:endParaRPr lang="uk-UA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pic>
        <p:nvPicPr>
          <p:cNvPr id="33794" name="Picture 2" descr="https://fs02.vseosvita.ua/0201lf7a-c798/00a-0x0.jpg?t=12c20160c36801b157f570aebbd31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85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Фон для презентации для детей - 9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00013"/>
            <a:ext cx="92551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/>
              <a:t>Роль та завдання практичного психолога у КППС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41325" y="1557338"/>
            <a:ext cx="82819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вивчення та моніторинг психічного розвитку дитини з ООП;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психологічний супровід дитини з ООП;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надання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корекційно-розвиткових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послуг дитині з ООП згідно з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надання рекомендацій, консультацій та методичної допомоги педагогічним працівникам закладу освіти у роботі з дитиною з ООП;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консультативна робота з батьками дитини з ООП;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просвітницька робота щодо формування психологічної готовності в учасників освітнього процесу до взаємодії в інклюзивному середовищі.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fs02.vseosvita.ua/0201lf7a-c798/002-0x0.jpg?t=12c20160c36801b157f570aebbd31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0001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s://fs02.vseosvita.ua/0201lf7a-c798/003-0x0.jpg?t=12c20160c36801b157f570aebbd31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s://fs02.vseosvita.ua/0201lf7a-c798/004-0x0.jpg?t=12c20160c36801b157f570aebbd31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477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Фон для презентации для детей - 9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3" y="0"/>
            <a:ext cx="92567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68313" y="-4763"/>
            <a:ext cx="8229600" cy="1143001"/>
          </a:xfrm>
        </p:spPr>
        <p:txBody>
          <a:bodyPr/>
          <a:lstStyle/>
          <a:p>
            <a:pPr eaLnBrk="1" hangingPunct="1"/>
            <a:r>
              <a:rPr lang="uk-UA" sz="3600">
                <a:solidFill>
                  <a:schemeClr val="tx2"/>
                </a:solidFill>
              </a:rPr>
              <a:t>Рекомендації практичного психолога для роботи із дітьми з ООП </a:t>
            </a:r>
          </a:p>
        </p:txBody>
      </p:sp>
      <p:sp>
        <p:nvSpPr>
          <p:cNvPr id="19459" name="Объект 3"/>
          <p:cNvSpPr>
            <a:spLocks noGrp="1"/>
          </p:cNvSpPr>
          <p:nvPr>
            <p:ph idx="1"/>
          </p:nvPr>
        </p:nvSpPr>
        <p:spPr>
          <a:xfrm>
            <a:off x="-103188" y="981075"/>
            <a:ext cx="9247188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Навчальний матеріал потрібно по можливості унаочнити настільки, щоб він утримував увагу дитини і був максимально інформативним.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Хваліть дитину, використовуйте зворотній зв'язок, емоційно реагуйте на найменші її досягнення, підвищуйте її самооцінку, статус у колективі.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Необхідно постійно заохочувати дитину, рідше явно вказувати на хиби, віднаходити коректні способи вказати на помилки.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Потрібно виробляти позитивну мотивацію у навчанні.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Спирайтеся на сильні сторони дитини, відзначайте його особливі успіхи, особливо у діяльності, до якої він виявляє інтерес.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У разі епатажних чи неадекватних проявів чи дій дитини, дотримуйтеся тактики поведінки, обраної командою фахівців.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>
                <a:solidFill>
                  <a:schemeClr val="tx2"/>
                </a:solidFill>
                <a:latin typeface="+mj-lt"/>
              </a:rPr>
              <a:t>Тісно, якомога частіше спілкуйтеся і співпрацюйте з батьками дитини. </a:t>
            </a:r>
          </a:p>
          <a:p>
            <a:pPr eaLnBrk="1" hangingPunct="1">
              <a:lnSpc>
                <a:spcPct val="80000"/>
              </a:lnSpc>
            </a:pPr>
            <a:endParaRPr lang="uk-UA" dirty="0">
              <a:solidFill>
                <a:schemeClr val="accent1"/>
              </a:solidFill>
            </a:endParaRPr>
          </a:p>
          <a:p>
            <a:pPr eaLnBrk="1" hangingPunct="1"/>
            <a:endParaRPr lang="uk-UA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Фон для презентации для детей - 9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8426"/>
            <a:ext cx="9256713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09575" y="515938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Корекційно-розвивальна</a:t>
            </a:r>
            <a:r>
              <a:rPr lang="uk-UA" sz="32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робота та її значення при навчанні дитини з особливими потребами. </a:t>
            </a:r>
            <a:endParaRPr lang="uk-UA" sz="48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07963" y="2781300"/>
            <a:ext cx="896461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3200" i="1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Корекційно-розвивальна</a:t>
            </a:r>
            <a:r>
              <a:rPr lang="uk-UA" sz="32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робота</a:t>
            </a:r>
            <a:r>
              <a:rPr lang="uk-UA" sz="3200" i="1" dirty="0">
                <a:latin typeface="Calibri" pitchFamily="34" charset="0"/>
                <a:cs typeface="Times New Roman" pitchFamily="18" charset="0"/>
              </a:rPr>
              <a:t> – це система заходів</a:t>
            </a:r>
            <a:r>
              <a:rPr lang="uk-UA" sz="3200" dirty="0">
                <a:latin typeface="Calibri" pitchFamily="34" charset="0"/>
                <a:cs typeface="Times New Roman" pitchFamily="18" charset="0"/>
              </a:rPr>
              <a:t>, що дозволяють вирішувати завдання своєчасної допомоги дітям, які зазнають труднощі у навчанні і соціальній адаптації.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pic>
        <p:nvPicPr>
          <p:cNvPr id="21506" name="Picture 2" descr="https://fs02.vseosvita.ua/0201lf7a-c798/008-0x0.jpg?t=12c20160c36801b157f570aebbd31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52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323</Words>
  <Application>Microsoft Office PowerPoint</Application>
  <PresentationFormat>Екран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Психолого – педагогічний супровід дітей з особливими освітніми потребами в ЗДО </vt:lpstr>
      <vt:lpstr>       </vt:lpstr>
      <vt:lpstr>Роль та завдання практичного психолога у КППС</vt:lpstr>
      <vt:lpstr>Презентація PowerPoint</vt:lpstr>
      <vt:lpstr>Презентація PowerPoint</vt:lpstr>
      <vt:lpstr>Презентація PowerPoint</vt:lpstr>
      <vt:lpstr>Рекомендації практичного психолога для роботи із дітьми з ООП </vt:lpstr>
      <vt:lpstr>Корекційно-розвивальна робота та її значення при навчанні дитини з особливими потребами.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Нетрадиційні  техніки малювання Малювання пальчиками </vt:lpstr>
      <vt:lpstr>Малювання долонькою</vt:lpstr>
      <vt:lpstr>Пісочна терапія</vt:lpstr>
      <vt:lpstr>Маскотерапія</vt:lpstr>
      <vt:lpstr>Лялькотерапія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з елементами тренінгу на тему:</dc:title>
  <dc:creator>Home</dc:creator>
  <cp:lastModifiedBy>user</cp:lastModifiedBy>
  <cp:revision>44</cp:revision>
  <dcterms:created xsi:type="dcterms:W3CDTF">2016-12-26T09:08:51Z</dcterms:created>
  <dcterms:modified xsi:type="dcterms:W3CDTF">2023-05-12T06:34:42Z</dcterms:modified>
</cp:coreProperties>
</file>