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27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5303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679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589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8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0637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6350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4251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22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42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9248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145803D-E47C-4266-B6D0-19D2633DB94E}" type="datetimeFigureOut">
              <a:rPr lang="uk-UA" smtClean="0"/>
              <a:t>23.08.2023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C24E7E0-5A52-442E-AA96-BCDE1F0A6D41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519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vlada.pp.ua/goto/aHR0cHM6Ly93d3cuc2Nob29sbGlmZS5vcmcudWEvcHJvLXphdHZlcmR6aGVubnlhLWluc3RydWt0c2l5aS16LXZlZGVubnlhLWRpbG92b3lpLWRva3VtZW50YXRzaXlpLXUtemFrbGFkYWgtemFnYWxub3lpLXNlcmVkbm95aS1vc3ZpdHktdi1lbGVrdHJvbm5pai1mb3JtaS8=/" TargetMode="External"/><Relationship Id="rId13" Type="http://schemas.openxmlformats.org/officeDocument/2006/relationships/hyperlink" Target="http://vlada.pp.ua/goto/aHR0cHM6Ly93d3cuc2Nob29sbGlmZS5vcmcudWEvcHJvLW9yZ2FuaXphdHNpeXUtdWtyeXR0eWEtcHJhdHNpdm55a2l2LXRhLWRpdGVqLXUtemFrbGFkYWgtb3N2aXR5Lw==/" TargetMode="External"/><Relationship Id="rId18" Type="http://schemas.openxmlformats.org/officeDocument/2006/relationships/hyperlink" Target="http://vlada.pp.ua/goto/aHR0cHM6Ly93d3cuc2Nob29sbGlmZS5vcmcudWEvcG9sb3poZW5ueWEtcHJvLXNlcnR5ZmlrYXRzaXl1LXBlZGFnb2dpY2hueWgtcHJhdHNpdm55a2l2LWl6LXptaW5hbXktdmlkLTI0LTEyLTIwMTktci8=/" TargetMode="External"/><Relationship Id="rId3" Type="http://schemas.openxmlformats.org/officeDocument/2006/relationships/hyperlink" Target="http://vlada.pp.ua/goto/aHR0cHM6Ly93d3cuc2Nob29sbGlmZS5vcmcudWEvd3AtY29udGVudC91cGxvYWRzLzIwMjMvMDUvUHJvLXphdHZlcmR6aGVubnlhLW1ldG9keWNobnloLXJla29tZW5kYXRzaWotc2hob2RvLW9rcmVteWgtcHl0YW4temRvYnV0dHlhLW9zdml0eS12LXpha2xhZGFoLXphZ2Fsbm95aS1zZXJlZG5veWktb3N2aXR5LXYtdW1vdmFoLXZveWVubm9nby1zdGFudS12LVVrcmF5aW5pLnBkZg==/" TargetMode="External"/><Relationship Id="rId7" Type="http://schemas.openxmlformats.org/officeDocument/2006/relationships/hyperlink" Target="http://vlada.pp.ua/goto/aHR0cHM6Ly93d3cuc2Nob29sbGlmZS5vcmcudWEvcHJvLWF0ZXN0YXRzaXl1LXRhLXBpZHZ5c2hoZW5ueWEta3ZhbGlmaWthdHNpeWktcGVkYWdvZ2ljaG55aC1wcmF0c2l2bnlraXYtemFrbGFkaXYtZG9zaGtpbG5veWktb3N2aXR5LXUtcGVyaW9kLXZveWVubm9nby1zdGFudS12LXVrcmF5aW5pLw==/" TargetMode="External"/><Relationship Id="rId12" Type="http://schemas.openxmlformats.org/officeDocument/2006/relationships/hyperlink" Target="http://vlada.pp.ua/goto/aHR0cHM6Ly93d3cuc2Nob29sbGlmZS5vcmcudWEvZWxla3Ryb25uaS12ZXJzaXlpLXBpZHJ1Y2hueWtpdi1kbHlhLXVjaG5pdi0xLTExLWgta2xhc2l2LTIwMjMtMjAyNC1uLXIv/" TargetMode="External"/><Relationship Id="rId17" Type="http://schemas.openxmlformats.org/officeDocument/2006/relationships/hyperlink" Target="http://vlada.pp.ua/goto/aHR0cHM6Ly93d3cuc2Nob29sbGlmZS5vcmcudWEvZGV5YWtpLXB5dGFubnlhLW9yZ2FuaXphdHNpeWktZHlzdGFudHNpam5vZ28tbmF2Y2hhbm55YS8=/" TargetMode="External"/><Relationship Id="rId2" Type="http://schemas.openxmlformats.org/officeDocument/2006/relationships/hyperlink" Target="http://vlada.pp.ua/goto/aHR0cHM6Ly93d3cuc2Nob29sbGlmZS5vcmcudWEvcHJvLXByb3ZlZGVubnlhLXZzZXVrcmF5aW5za29nby1rb25rdXJzdS11Y2h5dGVsLXJva3UtMjAyNC8=/" TargetMode="External"/><Relationship Id="rId16" Type="http://schemas.openxmlformats.org/officeDocument/2006/relationships/hyperlink" Target="http://vlada.pp.ua/goto/aHR0cHM6Ly93d3cuc2Nob29sbGlmZS5vcmcudWEvcHJvLXphdHZlcmR6aGVubnlhLXNhbml0YXJub2dvLXJlZ2xhbWVudHUtZGx5YS16YWtsYWRpdi16YWdhbG5veWktc2VyZWRub3lpLW9zdml0eS8=/" TargetMode="External"/><Relationship Id="rId20" Type="http://schemas.openxmlformats.org/officeDocument/2006/relationships/hyperlink" Target="http://vlada.pp.ua/goto/aHR0cHM6Ly93d3cuc2Nob29sbGlmZS5vcmcudWEvY2F0ZWdvcnkvZmFqbHkvc3RzZW5hcmlqaS9wZXJzaHlqLXVyb2s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vlada.pp.ua/goto/aHR0cHM6Ly93d3cuc2Nob29sbGlmZS5vcmcudWEvcG9sb3poZW5ueWEtcHJvLWF0ZXN0YXRzaXl1LXBlZGFnb2dpY2hueWgtcHJhdHNpdm55a2l2LTIwMjItci8=/" TargetMode="External"/><Relationship Id="rId11" Type="http://schemas.openxmlformats.org/officeDocument/2006/relationships/hyperlink" Target="http://vlada.pp.ua/goto/aHR0cHM6Ly93d3cuc2Nob29sbGlmZS5vcmcudWEvcGVyZWxpay1yZWtvbWVuZG92YW5veWktbW9uLW5hY2hhbG5veWktbGl0ZXJhdHVyeS1uYS0yMDIzLTIwMjQtbmF2Y2hhbG55ai1yaWsv/" TargetMode="External"/><Relationship Id="rId5" Type="http://schemas.openxmlformats.org/officeDocument/2006/relationships/hyperlink" Target="https://zakon.rada.gov.ua/laws/show/301-2023-%D1%80#Text" TargetMode="External"/><Relationship Id="rId15" Type="http://schemas.openxmlformats.org/officeDocument/2006/relationships/hyperlink" Target="http://vlada.pp.ua/goto/aHR0cHM6Ly93d3cuc2Nob29sbGlmZS5vcmcudWEvcHJvLXphdHZlcmR6aGVubnlhLW1ldG9keWNobnloLXJla29tZW5kYXRzaWotc2hob2RvLW90c2lueXV2YW5ueWEtcmV6dWx0YXRpdi1uYXZjaGFubnlhLXVjaG5pdi0xLTQta2xhc2l2LXpha2xhZGl2LXphZ2Fsbm95aS1zZXJlZG5veWktb3N2aXR5Lw==/" TargetMode="External"/><Relationship Id="rId10" Type="http://schemas.openxmlformats.org/officeDocument/2006/relationships/hyperlink" Target="http://vlada.pp.ua/goto/aHR0cHM6Ly93d3cuc2Nob29sbGlmZS5vcmcudWEvcHJvLXphdHZlcmR6aGVubnlhLXptaW4tZG8tZGV5YWt5aC1uYWtheml2LW1pbmlzdGVyc3R2YS1vaG9yb255LXpkb3Jvdi15YS11a3JheWlueS8=/" TargetMode="External"/><Relationship Id="rId19" Type="http://schemas.openxmlformats.org/officeDocument/2006/relationships/hyperlink" Target="http://vlada.pp.ua/goto/aHR0cHM6Ly93d3cuc2Nob29sbGlmZS5vcmcudWEvcHJvLXphdHZlcmR6aGVubnlhLWluc3RydWt0c2l5aS16LWRpbG92b2RzdHZhLXUtemFrbGFkYWgtemFnYWxub3lpLXNlcmVkbm95aS1vc3ZpdHkv/" TargetMode="External"/><Relationship Id="rId4" Type="http://schemas.openxmlformats.org/officeDocument/2006/relationships/hyperlink" Target="https://mon.gov.ua/ua/npa/pro-pidgotovku-zakladiv-osviti-do-novogo-navchalnogo-roku-ta-prohodzhennya-osinno-zimovogo-periodu-202324-roku" TargetMode="External"/><Relationship Id="rId9" Type="http://schemas.openxmlformats.org/officeDocument/2006/relationships/hyperlink" Target="http://vlada.pp.ua/goto/aHR0cHM6Ly93d3cuc2Nob29sbGlmZS5vcmcudWEvbWV0b2R5Y2huaS1yZWtvbWVuZGF0c2l5aS1iZXpwZWNobmUtb3N2aXRueWUtc2VyZWRvdnlzaGhlLw==/" TargetMode="External"/><Relationship Id="rId14" Type="http://schemas.openxmlformats.org/officeDocument/2006/relationships/hyperlink" Target="http://vlada.pp.ua/goto/aHR0cHM6Ly93d3cuc2Nob29sbGlmZS5vcmcudWEvcHJvLXphdHZlcmR6aGVubnlhLW1ldG9keWNobnloLXJla29tZW5kYXRzaWotc2hob2RvLW90c2lueXV2YW5ueWEtbmF2Y2hhbG55aC1kb3N5YWduZW4tdWNobml2LTUtNi1rbGFzaXYteWFraS16ZG9idXZheXV0LW9zdml0dS12aWRwb3ZpZG5vLWRvLW5vdm9nby1kZXJ6aGF2bm9nby1zdGFuZGFydHUtYmF6b3ZveWktc2VyZWRub3lpLW9zdml0eS8=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on.gov.ua/storage/app/uploads/public/648/173/36c/64817336c3cf4661049463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Особливості організації роботи закладів освіти у 2023-2024 навчальному році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77719" y="4455620"/>
            <a:ext cx="5180732" cy="1143000"/>
          </a:xfrm>
        </p:spPr>
        <p:txBody>
          <a:bodyPr/>
          <a:lstStyle/>
          <a:p>
            <a:r>
              <a:rPr lang="uk-UA" dirty="0" err="1" smtClean="0"/>
              <a:t>Сулковська</a:t>
            </a:r>
            <a:r>
              <a:rPr lang="uk-UA" dirty="0" smtClean="0"/>
              <a:t> Людмила Володимирівна, директор КЗ «</a:t>
            </a:r>
            <a:r>
              <a:rPr lang="uk-UA" dirty="0" err="1" smtClean="0"/>
              <a:t>Рокитнівський</a:t>
            </a:r>
            <a:r>
              <a:rPr lang="uk-UA" dirty="0" smtClean="0"/>
              <a:t> ЦПРПП»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6293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0110" y="177422"/>
            <a:ext cx="10058400" cy="1450757"/>
          </a:xfrm>
        </p:spPr>
        <p:txBody>
          <a:bodyPr/>
          <a:lstStyle/>
          <a:p>
            <a:pPr algn="ctr"/>
            <a:r>
              <a:rPr lang="uk-UA" b="1" i="1" dirty="0" smtClean="0"/>
              <a:t>Переможного нам навчального року!</a:t>
            </a:r>
            <a:endParaRPr lang="uk-UA" b="1" i="1" dirty="0"/>
          </a:p>
        </p:txBody>
      </p:sp>
      <p:pic>
        <p:nvPicPr>
          <p:cNvPr id="4098" name="Picture 2" descr="До Дня затвердження (1992) Верховною Радою України тризуба як малого  Державного герба України − «Символа свободи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185" y="2101327"/>
            <a:ext cx="7334250" cy="35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675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Пріоритетні завдання у 2023-2024 </a:t>
            </a:r>
            <a:r>
              <a:rPr lang="uk-UA" dirty="0" err="1" smtClean="0"/>
              <a:t>н.р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04941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Безпека (фізична, психічна);</a:t>
            </a:r>
          </a:p>
          <a:p>
            <a:r>
              <a:rPr lang="uk-UA" dirty="0" smtClean="0"/>
              <a:t>Очне навчання там, де можливо;</a:t>
            </a:r>
          </a:p>
          <a:p>
            <a:r>
              <a:rPr lang="uk-UA" dirty="0" smtClean="0"/>
              <a:t>Доступність (</a:t>
            </a:r>
            <a:r>
              <a:rPr lang="uk-UA" dirty="0" err="1" smtClean="0"/>
              <a:t>безбар</a:t>
            </a:r>
            <a:r>
              <a:rPr lang="en-US" dirty="0" smtClean="0"/>
              <a:t>’</a:t>
            </a:r>
            <a:r>
              <a:rPr lang="uk-UA" dirty="0" err="1" smtClean="0"/>
              <a:t>єрність</a:t>
            </a:r>
            <a:r>
              <a:rPr lang="uk-UA" dirty="0" smtClean="0"/>
              <a:t>, охоплення позашкільною освітою, інтернет доступ);</a:t>
            </a:r>
          </a:p>
          <a:p>
            <a:r>
              <a:rPr lang="uk-UA" dirty="0" err="1" smtClean="0"/>
              <a:t>Цифроровізація</a:t>
            </a:r>
            <a:r>
              <a:rPr lang="uk-UA" dirty="0" smtClean="0"/>
              <a:t> освіти (швидкісний інтернет);</a:t>
            </a:r>
          </a:p>
          <a:p>
            <a:r>
              <a:rPr lang="uk-UA" dirty="0" smtClean="0"/>
              <a:t>Продовження реформи НУШ;</a:t>
            </a:r>
          </a:p>
          <a:p>
            <a:r>
              <a:rPr lang="uk-UA" dirty="0" smtClean="0"/>
              <a:t>Забезпечення підручниками 5, 6 класів;</a:t>
            </a:r>
          </a:p>
          <a:p>
            <a:r>
              <a:rPr lang="uk-UA" dirty="0" smtClean="0"/>
              <a:t>Охоплення дітей дошкільною освітою;</a:t>
            </a:r>
          </a:p>
          <a:p>
            <a:r>
              <a:rPr lang="uk-UA" dirty="0" smtClean="0"/>
              <a:t>Психологічна підтримка учасників освітнього процесу;</a:t>
            </a:r>
          </a:p>
          <a:p>
            <a:r>
              <a:rPr lang="uk-UA" dirty="0" smtClean="0"/>
              <a:t>Формування правової освіти, профілактика правопорушень та злочинності, </a:t>
            </a:r>
            <a:r>
              <a:rPr lang="uk-UA" dirty="0" err="1" smtClean="0"/>
              <a:t>булінгу</a:t>
            </a:r>
            <a:r>
              <a:rPr lang="uk-UA" dirty="0" smtClean="0"/>
              <a:t>, насильства, </a:t>
            </a:r>
            <a:r>
              <a:rPr lang="uk-UA" dirty="0" err="1" smtClean="0"/>
              <a:t>кібербезпеки</a:t>
            </a:r>
            <a:r>
              <a:rPr lang="uk-UA" dirty="0" smtClean="0"/>
              <a:t>, протидії торгівлі людьми;</a:t>
            </a:r>
          </a:p>
          <a:p>
            <a:r>
              <a:rPr lang="uk-UA" dirty="0" smtClean="0"/>
              <a:t>Створення класів безпеки.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202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20100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Нормативно-правова база щодо організації роботи у закладах освіти у 2023-2024 </a:t>
            </a:r>
            <a:r>
              <a:rPr lang="uk-UA" dirty="0" err="1" smtClean="0"/>
              <a:t>н.р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01003"/>
            <a:ext cx="12192000" cy="5656997"/>
          </a:xfrm>
        </p:spPr>
        <p:txBody>
          <a:bodyPr numCol="2">
            <a:normAutofit fontScale="47500" lnSpcReduction="20000"/>
          </a:bodyPr>
          <a:lstStyle/>
          <a:p>
            <a:r>
              <a:rPr lang="uk-UA" sz="2700" dirty="0" smtClean="0"/>
              <a:t>Постанова КМУ № 182 від 28.07.2023 року «Про початок навчального року під час воєнного стану в Україні»;</a:t>
            </a:r>
          </a:p>
          <a:p>
            <a:r>
              <a:rPr lang="ru-RU" sz="2700" dirty="0"/>
              <a:t>Лист МОН № 1/12186-23 </a:t>
            </a:r>
            <a:r>
              <a:rPr lang="ru-RU" sz="2700" dirty="0" err="1"/>
              <a:t>від</a:t>
            </a:r>
            <a:r>
              <a:rPr lang="ru-RU" sz="2700" dirty="0"/>
              <a:t> 16.08.23 </a:t>
            </a:r>
            <a:r>
              <a:rPr lang="ru-RU" sz="2700" dirty="0" smtClean="0"/>
              <a:t>року «Про </a:t>
            </a:r>
            <a:r>
              <a:rPr lang="ru-RU" sz="2700" dirty="0" err="1"/>
              <a:t>організацію</a:t>
            </a:r>
            <a:r>
              <a:rPr lang="ru-RU" sz="2700" dirty="0"/>
              <a:t> 2023/2024 </a:t>
            </a:r>
            <a:r>
              <a:rPr lang="ru-RU" sz="2700" dirty="0" err="1"/>
              <a:t>навчального</a:t>
            </a:r>
            <a:r>
              <a:rPr lang="ru-RU" sz="2700" dirty="0"/>
              <a:t> року в закладах </a:t>
            </a:r>
            <a:r>
              <a:rPr lang="ru-RU" sz="2700" dirty="0" err="1"/>
              <a:t>загальної</a:t>
            </a:r>
            <a:r>
              <a:rPr lang="ru-RU" sz="2700" dirty="0"/>
              <a:t> </a:t>
            </a:r>
            <a:r>
              <a:rPr lang="ru-RU" sz="2700" dirty="0" err="1"/>
              <a:t>середньої</a:t>
            </a:r>
            <a:r>
              <a:rPr lang="ru-RU" sz="2700" dirty="0"/>
              <a:t> </a:t>
            </a:r>
            <a:r>
              <a:rPr lang="ru-RU" sz="2700" dirty="0" err="1" smtClean="0"/>
              <a:t>освіти</a:t>
            </a:r>
            <a:r>
              <a:rPr lang="ru-RU" sz="2700" dirty="0" smtClean="0"/>
              <a:t>»</a:t>
            </a:r>
            <a:endParaRPr lang="ru-RU" sz="2700" dirty="0"/>
          </a:p>
          <a:p>
            <a:r>
              <a:rPr lang="uk-UA" sz="2700" u="sng" dirty="0">
                <a:hlinkClick r:id="rId2"/>
              </a:rPr>
              <a:t>Наказ Міністерства освіти і науки України від 07 червня 2023 р. № 705 «Про проведення всеукраїнського конкурсу “Учитель року-2024″»</a:t>
            </a:r>
            <a:endParaRPr lang="uk-UA" sz="2700" dirty="0"/>
          </a:p>
          <a:p>
            <a:r>
              <a:rPr lang="uk-UA" sz="2700" u="sng" dirty="0">
                <a:hlinkClick r:id="rId3"/>
              </a:rPr>
              <a:t>Наказ Міністерства освіти і науки України від 15.05.2023 № 563 “Про затвердження методичних рекомендацій щодо окремих питань здобуття освіти в закладах загальної середньої освіти в умовах воєнного стану в Україні”</a:t>
            </a:r>
            <a:endParaRPr lang="uk-UA" sz="2700" dirty="0"/>
          </a:p>
          <a:p>
            <a:r>
              <a:rPr lang="uk-UA" sz="2700" u="sng" dirty="0">
                <a:hlinkClick r:id="rId4"/>
              </a:rPr>
              <a:t>Лист МОН України від 17.05.2023 № 1/6990-23 «Про підготовку закладів освіти до нового навчального року та проходження осінньо-зимового періоду 2023/24 року»</a:t>
            </a:r>
            <a:endParaRPr lang="uk-UA" sz="2700" dirty="0"/>
          </a:p>
          <a:p>
            <a:r>
              <a:rPr lang="uk-UA" sz="2700" u="sng" dirty="0">
                <a:hlinkClick r:id="rId5"/>
              </a:rPr>
              <a:t>Розпорядження КМУ від 07.04.2023 № 301-р «Про схвалення Концепції безпеки закладів освіти».</a:t>
            </a:r>
            <a:endParaRPr lang="uk-UA" sz="2700" dirty="0"/>
          </a:p>
          <a:p>
            <a:r>
              <a:rPr lang="uk-UA" sz="2700" u="sng" dirty="0">
                <a:hlinkClick r:id="rId6"/>
              </a:rPr>
              <a:t>Положення про атестацію педагогічних працівників (2022р.)</a:t>
            </a:r>
            <a:endParaRPr lang="uk-UA" sz="2700" dirty="0"/>
          </a:p>
          <a:p>
            <a:r>
              <a:rPr lang="uk-UA" sz="2700" u="sng" dirty="0">
                <a:hlinkClick r:id="rId7"/>
              </a:rPr>
              <a:t>Лист Міністерства освіти і науки України від 21 жовтня 2022 р. № 1/12392-22 «Про атестацію та підвищення кваліфікації педагогічних працівників закладів дошкільної освіти у період воєнного стану в Україні»</a:t>
            </a:r>
            <a:endParaRPr lang="uk-UA" sz="2700" dirty="0"/>
          </a:p>
          <a:p>
            <a:r>
              <a:rPr lang="uk-UA" sz="2700" u="sng" dirty="0">
                <a:hlinkClick r:id="rId8"/>
              </a:rPr>
              <a:t>Наказ Міністерства освіти і науки України від 08 серпня 2022 року № 707 «Про затвердження Інструкції з ведення ділової документації у закладах загальної середньої освіти в електронній формі»</a:t>
            </a:r>
            <a:endParaRPr lang="uk-UA" sz="2700" dirty="0"/>
          </a:p>
          <a:p>
            <a:r>
              <a:rPr lang="uk-UA" sz="2700" u="sng" dirty="0">
                <a:hlinkClick r:id="rId9"/>
              </a:rPr>
              <a:t>Методичні рекомендації «Безпечне освітнє середовище: Надання індивідуальної підтримки учням з особливими освітніми потребами під час підготовки до реагування на надзвичайні ситуації»</a:t>
            </a:r>
            <a:endParaRPr lang="uk-UA" sz="2700" dirty="0"/>
          </a:p>
          <a:p>
            <a:endParaRPr lang="uk-UA" sz="2700" u="sng" dirty="0" smtClean="0">
              <a:hlinkClick r:id="rId10"/>
            </a:endParaRPr>
          </a:p>
          <a:p>
            <a:endParaRPr lang="uk-UA" sz="2700" u="sng" dirty="0">
              <a:hlinkClick r:id="rId10"/>
            </a:endParaRPr>
          </a:p>
          <a:p>
            <a:r>
              <a:rPr lang="uk-UA" sz="2700" u="sng" dirty="0" smtClean="0">
                <a:hlinkClick r:id="rId10"/>
              </a:rPr>
              <a:t>Наказ </a:t>
            </a:r>
            <a:r>
              <a:rPr lang="uk-UA" sz="2700" u="sng" dirty="0">
                <a:hlinkClick r:id="rId10"/>
              </a:rPr>
              <a:t>Міністерства охорони здоров’я України від 01 серпня 2022 року № 1371 «Про затвердження Змін до деяких наказів Міністерства охорони здоров’я України» (щодо тривалості онлайн-уроків для школярів)</a:t>
            </a:r>
            <a:endParaRPr lang="uk-UA" sz="2700" dirty="0"/>
          </a:p>
          <a:p>
            <a:r>
              <a:rPr lang="uk-UA" sz="2700" u="sng" dirty="0">
                <a:hlinkClick r:id="rId11"/>
              </a:rPr>
              <a:t>Перелік рекомендованої МОН начальної літератури на 2023/2024 навчальний рік</a:t>
            </a:r>
            <a:endParaRPr lang="uk-UA" sz="2700" dirty="0"/>
          </a:p>
          <a:p>
            <a:r>
              <a:rPr lang="uk-UA" sz="2700" u="sng" dirty="0">
                <a:hlinkClick r:id="rId12"/>
              </a:rPr>
              <a:t>Електронні версії підручників для учнів 1-11-х класів (2023-2024 </a:t>
            </a:r>
            <a:r>
              <a:rPr lang="uk-UA" sz="2700" u="sng" dirty="0" err="1">
                <a:hlinkClick r:id="rId12"/>
              </a:rPr>
              <a:t>н.р</a:t>
            </a:r>
            <a:r>
              <a:rPr lang="uk-UA" sz="2700" u="sng" dirty="0">
                <a:hlinkClick r:id="rId12"/>
              </a:rPr>
              <a:t>.)</a:t>
            </a:r>
            <a:endParaRPr lang="uk-UA" sz="2700" dirty="0"/>
          </a:p>
          <a:p>
            <a:r>
              <a:rPr lang="uk-UA" sz="2700" u="sng" dirty="0">
                <a:hlinkClick r:id="rId13"/>
              </a:rPr>
              <a:t>Державна служба України з надзвичайних ситуацій № 03-1870/162-2 від 14.06.2022 року «Про організацію укриття працівників та дітей у закладах освіти»</a:t>
            </a:r>
            <a:endParaRPr lang="uk-UA" sz="2700" dirty="0"/>
          </a:p>
          <a:p>
            <a:r>
              <a:rPr lang="uk-UA" sz="2700" u="sng" dirty="0">
                <a:hlinkClick r:id="rId14"/>
              </a:rPr>
              <a:t>Наказ МОН від 01.04.2022 №289 “Про затвердження методичних рекомендацій щодо оцінювання навчальних досягнень учнів 5-6 класів, які здобувають освіту відповідно до нового Державного стандарту базової середньої освіти”</a:t>
            </a:r>
            <a:endParaRPr lang="uk-UA" sz="2700" dirty="0"/>
          </a:p>
          <a:p>
            <a:r>
              <a:rPr lang="uk-UA" sz="2700" dirty="0">
                <a:hlinkClick r:id="rId15"/>
              </a:rPr>
              <a:t>Наказ Міністерства освіти і науки України від 13 липня 2021 р. № 813 “Про затвердження методичних рекомендацій щодо оцінювання результатів навчання учнів 1-4 класів закладів загальної середньої освіти”</a:t>
            </a:r>
            <a:endParaRPr lang="uk-UA" sz="2700" dirty="0"/>
          </a:p>
          <a:p>
            <a:r>
              <a:rPr lang="uk-UA" sz="2700" u="sng" dirty="0">
                <a:hlinkClick r:id="rId16"/>
              </a:rPr>
              <a:t>Наказ МОЗ №2205 від 25.09.2020  “Про затвердження Санітарного регламенту для закладів загальної середньої освіти”</a:t>
            </a:r>
            <a:endParaRPr lang="uk-UA" sz="2700" dirty="0"/>
          </a:p>
          <a:p>
            <a:r>
              <a:rPr lang="uk-UA" sz="2700" u="sng" dirty="0">
                <a:hlinkClick r:id="rId17"/>
              </a:rPr>
              <a:t>Наказ МОН від 8 вересня 2020 року №1115 і зареєстровано в Міністерстві юстиції 28 вересня 2020 року за №941/35224 “Деякі питання організації дистанційного навчання”</a:t>
            </a:r>
            <a:endParaRPr lang="uk-UA" sz="2700" dirty="0"/>
          </a:p>
          <a:p>
            <a:r>
              <a:rPr lang="uk-UA" sz="2700" u="sng" dirty="0">
                <a:hlinkClick r:id="rId18"/>
              </a:rPr>
              <a:t>Положення про сертифікацію педагогічних працівників (зі змінами від 24.12.2019 р.)</a:t>
            </a:r>
            <a:endParaRPr lang="uk-UA" sz="2700" dirty="0"/>
          </a:p>
          <a:p>
            <a:r>
              <a:rPr lang="uk-UA" sz="2700" u="sng" dirty="0">
                <a:hlinkClick r:id="rId19"/>
              </a:rPr>
              <a:t>Інструкція з діловодства у закладах загальної середньої освіти</a:t>
            </a:r>
            <a:endParaRPr lang="uk-UA" sz="2700" dirty="0"/>
          </a:p>
          <a:p>
            <a:r>
              <a:rPr lang="uk-UA" sz="2700" u="sng" dirty="0">
                <a:hlinkClick r:id="rId20"/>
              </a:rPr>
              <a:t>Сценарії Першого уроку 2023/2024 навчальному році</a:t>
            </a:r>
            <a:endParaRPr lang="uk-UA" sz="27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931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Структура навчального року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</a:t>
            </a:r>
            <a:r>
              <a:rPr lang="ru-RU" dirty="0" smtClean="0"/>
              <a:t> </a:t>
            </a:r>
            <a:r>
              <a:rPr lang="ru-RU" dirty="0"/>
              <a:t>закладах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2023/2024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 </a:t>
            </a:r>
            <a:r>
              <a:rPr lang="ru-RU" dirty="0" err="1"/>
              <a:t>триватиме</a:t>
            </a:r>
            <a:r>
              <a:rPr lang="ru-RU" dirty="0"/>
              <a:t> </a:t>
            </a:r>
            <a:r>
              <a:rPr lang="ru-RU" b="1" dirty="0"/>
              <a:t>з 1 </a:t>
            </a:r>
            <a:r>
              <a:rPr lang="ru-RU" b="1" dirty="0" err="1"/>
              <a:t>вересня</a:t>
            </a:r>
            <a:r>
              <a:rPr lang="ru-RU" b="1" dirty="0"/>
              <a:t> 2023 року до 28 </a:t>
            </a:r>
            <a:r>
              <a:rPr lang="ru-RU" b="1" dirty="0" err="1"/>
              <a:t>червня</a:t>
            </a:r>
            <a:r>
              <a:rPr lang="ru-RU" b="1" dirty="0"/>
              <a:t> 2024 </a:t>
            </a:r>
            <a:r>
              <a:rPr lang="ru-RU" b="1" dirty="0" smtClean="0"/>
              <a:t>року;</a:t>
            </a:r>
            <a:endParaRPr lang="uk-UA" b="1" dirty="0" smtClean="0"/>
          </a:p>
          <a:p>
            <a:r>
              <a:rPr lang="ru-RU" dirty="0" smtClean="0"/>
              <a:t>Без </a:t>
            </a:r>
            <a:r>
              <a:rPr lang="ru-RU" dirty="0" err="1" smtClean="0"/>
              <a:t>святкових</a:t>
            </a:r>
            <a:r>
              <a:rPr lang="ru-RU" dirty="0" smtClean="0"/>
              <a:t>  (</a:t>
            </a:r>
            <a:r>
              <a:rPr lang="ru-RU" dirty="0" err="1" smtClean="0"/>
              <a:t>вихідних</a:t>
            </a:r>
            <a:r>
              <a:rPr lang="ru-RU" dirty="0" smtClean="0"/>
              <a:t>)</a:t>
            </a:r>
            <a:r>
              <a:rPr lang="ru-RU" dirty="0" err="1" smtClean="0"/>
              <a:t>днів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канікулярних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, не меньше 30;</a:t>
            </a:r>
          </a:p>
          <a:p>
            <a:r>
              <a:rPr lang="ru-RU" dirty="0" smtClean="0"/>
              <a:t>До 28 </a:t>
            </a:r>
            <a:r>
              <a:rPr lang="ru-RU" dirty="0" err="1" smtClean="0"/>
              <a:t>червня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бути проведено ДПА.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 smtClean="0"/>
              <a:t>попередніми</a:t>
            </a:r>
            <a:r>
              <a:rPr lang="ru-RU" dirty="0" smtClean="0"/>
              <a:t> </a:t>
            </a:r>
            <a:r>
              <a:rPr lang="ru-RU" dirty="0" err="1" smtClean="0"/>
              <a:t>підрахунками</a:t>
            </a:r>
            <a:r>
              <a:rPr lang="ru-RU" dirty="0" smtClean="0"/>
              <a:t>,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навчального</a:t>
            </a:r>
            <a:r>
              <a:rPr lang="ru-RU" dirty="0" smtClean="0"/>
              <a:t> року </a:t>
            </a:r>
            <a:r>
              <a:rPr lang="ru-RU" dirty="0" err="1" smtClean="0"/>
              <a:t>припадає</a:t>
            </a:r>
            <a:r>
              <a:rPr lang="ru-RU" dirty="0" smtClean="0"/>
              <a:t> в межах 31 </a:t>
            </a:r>
            <a:r>
              <a:rPr lang="ru-RU" dirty="0" err="1" smtClean="0"/>
              <a:t>травня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, заклад </a:t>
            </a:r>
            <a:r>
              <a:rPr lang="ru-RU" dirty="0" err="1" smtClean="0"/>
              <a:t>вправі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строки </a:t>
            </a:r>
            <a:r>
              <a:rPr lang="ru-RU" dirty="0" err="1" smtClean="0"/>
              <a:t>закінчення</a:t>
            </a:r>
            <a:r>
              <a:rPr lang="ru-RU" dirty="0" smtClean="0"/>
              <a:t> </a:t>
            </a:r>
            <a:r>
              <a:rPr lang="ru-RU" dirty="0" err="1" smtClean="0"/>
              <a:t>навчального</a:t>
            </a:r>
            <a:r>
              <a:rPr lang="ru-RU" dirty="0" smtClean="0"/>
              <a:t> року (за </a:t>
            </a:r>
            <a:r>
              <a:rPr lang="ru-RU" dirty="0" err="1" smtClean="0"/>
              <a:t>рішенням</a:t>
            </a:r>
            <a:r>
              <a:rPr lang="ru-RU" dirty="0" smtClean="0"/>
              <a:t> </a:t>
            </a:r>
            <a:r>
              <a:rPr lang="ru-RU" dirty="0" err="1" smtClean="0"/>
              <a:t>педради</a:t>
            </a:r>
            <a:r>
              <a:rPr lang="ru-RU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61086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Електронні журнали та щоденники</a:t>
            </a:r>
            <a:endParaRPr lang="uk-UA" dirty="0"/>
          </a:p>
        </p:txBody>
      </p:sp>
      <p:pic>
        <p:nvPicPr>
          <p:cNvPr id="1026" name="Picture 2" descr="https://e-journal.iea.gov.ua/images/static/about_project_image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666" y="1846263"/>
            <a:ext cx="601699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780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Вектори забезпечення якості освіти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Зовнішнє та внутрішнє оцінювання;</a:t>
            </a:r>
          </a:p>
          <a:p>
            <a:r>
              <a:rPr lang="uk-UA" dirty="0" smtClean="0"/>
              <a:t>Моніторингові дослідження (зовнішні та внутрішні);</a:t>
            </a:r>
          </a:p>
          <a:p>
            <a:r>
              <a:rPr lang="uk-UA" dirty="0" smtClean="0"/>
              <a:t>Аналіз діяльності роботи;</a:t>
            </a:r>
          </a:p>
          <a:p>
            <a:r>
              <a:rPr lang="uk-UA" dirty="0" smtClean="0"/>
              <a:t>Професійний потенціал (експертна діяльність, сертифікація, конкурсна активність)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8590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Атестація педагогічних працівників та керівних кадрів у 2023-2024 </a:t>
            </a:r>
            <a:r>
              <a:rPr lang="uk-UA" dirty="0" err="1" smtClean="0"/>
              <a:t>н.р</a:t>
            </a:r>
            <a:r>
              <a:rPr lang="uk-UA" dirty="0" smtClean="0"/>
              <a:t>.</a:t>
            </a:r>
            <a:endParaRPr lang="uk-UA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471" y="1737361"/>
            <a:ext cx="6228963" cy="4567906"/>
          </a:xfrm>
        </p:spPr>
      </p:pic>
    </p:spTree>
    <p:extLst>
      <p:ext uri="{BB962C8B-B14F-4D97-AF65-F5344CB8AC3E}">
        <p14:creationId xmlns:p14="http://schemas.microsoft.com/office/powerpoint/2010/main" val="90889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Вчитель року - 2024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500827"/>
            <a:ext cx="10058400" cy="4023360"/>
          </a:xfrm>
        </p:spPr>
        <p:txBody>
          <a:bodyPr/>
          <a:lstStyle/>
          <a:p>
            <a:pPr fontAlgn="base"/>
            <a:r>
              <a:rPr lang="uk-UA" dirty="0"/>
              <a:t>7 червня 2023 року, Оксен Лісовий, міністр освіти і науки, підписав </a:t>
            </a:r>
            <a:r>
              <a:rPr lang="uk-UA" dirty="0">
                <a:hlinkClick r:id="rId2"/>
              </a:rPr>
              <a:t>наказ</a:t>
            </a:r>
            <a:r>
              <a:rPr lang="uk-UA" dirty="0"/>
              <a:t> № 705 «Про проведення всеукраїнського конкурсу “Учитель року – 2024”». Наказ визначає номінацію конкурсу та затверджує склад центрального оргкомітету та журі другого туру.</a:t>
            </a:r>
          </a:p>
          <a:p>
            <a:pPr fontAlgn="base"/>
            <a:r>
              <a:rPr lang="uk-UA" dirty="0"/>
              <a:t>У 2023/2024 навчальному році конкурс відбуватиметься серед учителів географії, образотворчого мистецтва, української мови та літератури, фізики. </a:t>
            </a:r>
          </a:p>
          <a:p>
            <a:pPr fontAlgn="base"/>
            <a:r>
              <a:rPr lang="uk-UA" dirty="0"/>
              <a:t>Умови та порядок проведення конкурсу має затвердити центральний оргкомітет до 01 вересня 2023 року. Реєстрація учасників конкурсу розпочнеться 25 вересня і триватиме до 16 жовтня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43209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Олімпіади 2023-2024</a:t>
            </a:r>
            <a:endParaRPr lang="uk-UA" dirty="0"/>
          </a:p>
        </p:txBody>
      </p:sp>
      <p:pic>
        <p:nvPicPr>
          <p:cNvPr id="3076" name="Picture 4" descr="Розпочинається IV етап Всеукраїнських учнівських олімпіад з навчальних  предметів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585" y="1737360"/>
            <a:ext cx="6596188" cy="4679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42836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379</TotalTime>
  <Words>313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Ретро</vt:lpstr>
      <vt:lpstr>Особливості організації роботи закладів освіти у 2023-2024 навчальному році</vt:lpstr>
      <vt:lpstr>Пріоритетні завдання у 2023-2024 н.р.</vt:lpstr>
      <vt:lpstr>Нормативно-правова база щодо організації роботи у закладах освіти у 2023-2024 н.р.</vt:lpstr>
      <vt:lpstr>Структура навчального року</vt:lpstr>
      <vt:lpstr>Електронні журнали та щоденники</vt:lpstr>
      <vt:lpstr>Вектори забезпечення якості освіти</vt:lpstr>
      <vt:lpstr>Атестація педагогічних працівників та керівних кадрів у 2023-2024 н.р.</vt:lpstr>
      <vt:lpstr>Вчитель року - 2024</vt:lpstr>
      <vt:lpstr>Олімпіади 2023-2024</vt:lpstr>
      <vt:lpstr>Переможного нам навчального року!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організації роботи закладів освіти у 2023-2024 навчальному році</dc:title>
  <dc:creator>Home</dc:creator>
  <cp:lastModifiedBy>Home</cp:lastModifiedBy>
  <cp:revision>9</cp:revision>
  <dcterms:created xsi:type="dcterms:W3CDTF">2023-08-23T06:37:36Z</dcterms:created>
  <dcterms:modified xsi:type="dcterms:W3CDTF">2023-08-23T12:57:10Z</dcterms:modified>
</cp:coreProperties>
</file>