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46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68811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1842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646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71388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81737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857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89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22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89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8/23/2023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8/23/2023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88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8/23/2023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44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8/23/2023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0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8/23/2023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63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8/23/2023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5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portal.gov.ua/" TargetMode="External"/><Relationship Id="rId2" Type="http://schemas.openxmlformats.org/officeDocument/2006/relationships/hyperlink" Target="https://lv.testportal.gov.u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1490" y="0"/>
            <a:ext cx="7690255" cy="2971051"/>
          </a:xfrm>
        </p:spPr>
        <p:txBody>
          <a:bodyPr/>
          <a:lstStyle/>
          <a:p>
            <a:pPr algn="ctr"/>
            <a:r>
              <a:rPr lang="uk-UA" b="1" dirty="0" smtClean="0"/>
              <a:t>Серпневі студії для </a:t>
            </a:r>
            <a:br>
              <a:rPr lang="uk-UA" b="1" dirty="0" smtClean="0"/>
            </a:br>
            <a:r>
              <a:rPr lang="uk-UA" b="1" dirty="0" smtClean="0"/>
              <a:t>вчителів математики</a:t>
            </a:r>
            <a:endParaRPr lang="uk-UA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7686" y="5611778"/>
            <a:ext cx="7766936" cy="1096899"/>
          </a:xfrm>
        </p:spPr>
        <p:txBody>
          <a:bodyPr/>
          <a:lstStyle/>
          <a:p>
            <a:r>
              <a:rPr lang="uk-UA" dirty="0" smtClean="0"/>
              <a:t>Оксана ПОМІН, консультант КЗ «</a:t>
            </a:r>
            <a:r>
              <a:rPr lang="uk-UA" dirty="0" err="1" smtClean="0"/>
              <a:t>Рокитнівськй</a:t>
            </a:r>
            <a:r>
              <a:rPr lang="uk-UA" dirty="0" smtClean="0"/>
              <a:t> ЦПРПП»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14585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280" y="277091"/>
            <a:ext cx="8596668" cy="572655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Інформація ІІ та ІІІ етап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5651" y="1052945"/>
            <a:ext cx="11772775" cy="568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29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443" y="166255"/>
            <a:ext cx="8596668" cy="655782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СЕРТИФІКАЦІЯ – </a:t>
            </a:r>
            <a:r>
              <a:rPr lang="uk-UA" b="1" dirty="0" smtClean="0"/>
              <a:t>2023</a:t>
            </a:r>
            <a:br>
              <a:rPr lang="uk-UA" b="1" dirty="0" smtClean="0"/>
            </a:br>
            <a:r>
              <a:rPr lang="uk-UA" b="1" dirty="0"/>
              <a:t>ІІІ ЕТАП – вивчення практичного досвіду роботи учасників сертифікації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096" y="1782618"/>
            <a:ext cx="10149286" cy="499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95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075"/>
          <p:cNvGrpSpPr/>
          <p:nvPr/>
        </p:nvGrpSpPr>
        <p:grpSpPr>
          <a:xfrm>
            <a:off x="378893" y="0"/>
            <a:ext cx="6538513" cy="6093460"/>
            <a:chOff x="0" y="0"/>
            <a:chExt cx="6538689" cy="6093460"/>
          </a:xfrm>
        </p:grpSpPr>
        <p:sp>
          <p:nvSpPr>
            <p:cNvPr id="5" name="Shape 1015"/>
            <p:cNvSpPr/>
            <p:nvPr/>
          </p:nvSpPr>
          <p:spPr>
            <a:xfrm>
              <a:off x="45225" y="1355344"/>
              <a:ext cx="5163820" cy="2033524"/>
            </a:xfrm>
            <a:custGeom>
              <a:avLst/>
              <a:gdLst/>
              <a:ahLst/>
              <a:cxnLst/>
              <a:rect l="0" t="0" r="0" b="0"/>
              <a:pathLst>
                <a:path w="5163820" h="2033524">
                  <a:moveTo>
                    <a:pt x="283985" y="0"/>
                  </a:moveTo>
                  <a:lnTo>
                    <a:pt x="2961259" y="0"/>
                  </a:lnTo>
                  <a:lnTo>
                    <a:pt x="4792472" y="0"/>
                  </a:lnTo>
                  <a:cubicBezTo>
                    <a:pt x="4949318" y="0"/>
                    <a:pt x="5076444" y="127127"/>
                    <a:pt x="5076444" y="283972"/>
                  </a:cubicBezTo>
                  <a:lnTo>
                    <a:pt x="5076444" y="993902"/>
                  </a:lnTo>
                  <a:lnTo>
                    <a:pt x="5076444" y="1419860"/>
                  </a:lnTo>
                  <a:cubicBezTo>
                    <a:pt x="5076444" y="1576705"/>
                    <a:pt x="4949318" y="1703832"/>
                    <a:pt x="4792472" y="1703832"/>
                  </a:cubicBezTo>
                  <a:lnTo>
                    <a:pt x="4230370" y="1703832"/>
                  </a:lnTo>
                  <a:lnTo>
                    <a:pt x="5163820" y="2033524"/>
                  </a:lnTo>
                  <a:lnTo>
                    <a:pt x="2961259" y="1703832"/>
                  </a:lnTo>
                  <a:lnTo>
                    <a:pt x="283985" y="1703832"/>
                  </a:lnTo>
                  <a:cubicBezTo>
                    <a:pt x="127140" y="1703832"/>
                    <a:pt x="0" y="1576705"/>
                    <a:pt x="0" y="1419860"/>
                  </a:cubicBezTo>
                  <a:lnTo>
                    <a:pt x="0" y="993902"/>
                  </a:lnTo>
                  <a:lnTo>
                    <a:pt x="0" y="283972"/>
                  </a:lnTo>
                  <a:cubicBezTo>
                    <a:pt x="0" y="127127"/>
                    <a:pt x="127140" y="0"/>
                    <a:pt x="283985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DD7E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6" name="Shape 1016"/>
            <p:cNvSpPr/>
            <p:nvPr/>
          </p:nvSpPr>
          <p:spPr>
            <a:xfrm>
              <a:off x="45225" y="1355344"/>
              <a:ext cx="5163820" cy="2033524"/>
            </a:xfrm>
            <a:custGeom>
              <a:avLst/>
              <a:gdLst/>
              <a:ahLst/>
              <a:cxnLst/>
              <a:rect l="0" t="0" r="0" b="0"/>
              <a:pathLst>
                <a:path w="5163820" h="2033524">
                  <a:moveTo>
                    <a:pt x="0" y="283972"/>
                  </a:moveTo>
                  <a:cubicBezTo>
                    <a:pt x="0" y="127127"/>
                    <a:pt x="127140" y="0"/>
                    <a:pt x="283985" y="0"/>
                  </a:cubicBezTo>
                  <a:lnTo>
                    <a:pt x="2961259" y="0"/>
                  </a:lnTo>
                  <a:lnTo>
                    <a:pt x="2961259" y="0"/>
                  </a:lnTo>
                  <a:lnTo>
                    <a:pt x="4792472" y="0"/>
                  </a:lnTo>
                  <a:cubicBezTo>
                    <a:pt x="4949318" y="0"/>
                    <a:pt x="5076444" y="127127"/>
                    <a:pt x="5076444" y="283972"/>
                  </a:cubicBezTo>
                  <a:lnTo>
                    <a:pt x="5076444" y="993902"/>
                  </a:lnTo>
                  <a:lnTo>
                    <a:pt x="5076444" y="993902"/>
                  </a:lnTo>
                  <a:lnTo>
                    <a:pt x="5076444" y="1419860"/>
                  </a:lnTo>
                  <a:lnTo>
                    <a:pt x="5076444" y="1419860"/>
                  </a:lnTo>
                  <a:cubicBezTo>
                    <a:pt x="5076444" y="1576705"/>
                    <a:pt x="4949318" y="1703832"/>
                    <a:pt x="4792472" y="1703832"/>
                  </a:cubicBezTo>
                  <a:lnTo>
                    <a:pt x="4230370" y="1703832"/>
                  </a:lnTo>
                  <a:lnTo>
                    <a:pt x="5163820" y="2033524"/>
                  </a:lnTo>
                  <a:lnTo>
                    <a:pt x="2961259" y="1703832"/>
                  </a:lnTo>
                  <a:lnTo>
                    <a:pt x="283985" y="1703832"/>
                  </a:lnTo>
                  <a:cubicBezTo>
                    <a:pt x="127140" y="1703832"/>
                    <a:pt x="0" y="1576705"/>
                    <a:pt x="0" y="1419860"/>
                  </a:cubicBezTo>
                  <a:lnTo>
                    <a:pt x="0" y="1419860"/>
                  </a:lnTo>
                  <a:lnTo>
                    <a:pt x="0" y="993902"/>
                  </a:lnTo>
                  <a:lnTo>
                    <a:pt x="0" y="993902"/>
                  </a:lnTo>
                  <a:close/>
                </a:path>
              </a:pathLst>
            </a:custGeom>
            <a:ln w="12192" cap="flat">
              <a:miter lim="101600"/>
            </a:ln>
          </p:spPr>
          <p:style>
            <a:lnRef idx="1">
              <a:srgbClr val="41719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7" name="Rectangle 1017"/>
            <p:cNvSpPr/>
            <p:nvPr/>
          </p:nvSpPr>
          <p:spPr>
            <a:xfrm>
              <a:off x="265595" y="1697883"/>
              <a:ext cx="6250049" cy="31731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21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Професійні компетентності, визначені </a:t>
              </a:r>
              <a:endParaRPr lang="uk-UA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1018"/>
            <p:cNvSpPr/>
            <p:nvPr/>
          </p:nvSpPr>
          <p:spPr>
            <a:xfrm>
              <a:off x="568871" y="1993983"/>
              <a:ext cx="1394637" cy="20466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350" b="1">
                  <a:solidFill>
                    <a:srgbClr val="0D0D0D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Професійним</a:t>
              </a:r>
              <a:endParaRPr lang="uk-UA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1019"/>
            <p:cNvSpPr/>
            <p:nvPr/>
          </p:nvSpPr>
          <p:spPr>
            <a:xfrm>
              <a:off x="1655458" y="1989855"/>
              <a:ext cx="3971545" cy="2119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 b="1">
                  <a:solidFill>
                    <a:srgbClr val="0D0D0D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стандартом за професіями "Вчитель </a:t>
              </a:r>
              <a:endParaRPr lang="uk-UA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1020"/>
            <p:cNvSpPr/>
            <p:nvPr/>
          </p:nvSpPr>
          <p:spPr>
            <a:xfrm>
              <a:off x="343319" y="2206263"/>
              <a:ext cx="6012929" cy="2119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 b="1">
                  <a:solidFill>
                    <a:srgbClr val="0D0D0D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початкових класів закладу загальної середньої освіти", </a:t>
              </a:r>
              <a:endParaRPr lang="uk-UA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1021"/>
            <p:cNvSpPr/>
            <p:nvPr/>
          </p:nvSpPr>
          <p:spPr>
            <a:xfrm>
              <a:off x="233591" y="2419623"/>
              <a:ext cx="6305098" cy="2119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 b="1">
                  <a:solidFill>
                    <a:srgbClr val="0D0D0D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"Вчитель закладу загальної середньої освіти", "Вчитель з </a:t>
              </a:r>
              <a:endParaRPr lang="uk-UA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1022"/>
            <p:cNvSpPr/>
            <p:nvPr/>
          </p:nvSpPr>
          <p:spPr>
            <a:xfrm>
              <a:off x="335699" y="2632983"/>
              <a:ext cx="5975934" cy="2119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 b="1">
                  <a:solidFill>
                    <a:srgbClr val="0D0D0D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початкової освіти (з дипломом молодшого спеціаліста)"</a:t>
              </a:r>
              <a:endParaRPr lang="uk-UA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Shape 1023"/>
            <p:cNvSpPr/>
            <p:nvPr/>
          </p:nvSpPr>
          <p:spPr>
            <a:xfrm>
              <a:off x="0" y="2160"/>
              <a:ext cx="3100591" cy="1704721"/>
            </a:xfrm>
            <a:custGeom>
              <a:avLst/>
              <a:gdLst/>
              <a:ahLst/>
              <a:cxnLst/>
              <a:rect l="0" t="0" r="0" b="0"/>
              <a:pathLst>
                <a:path w="3100591" h="1704721">
                  <a:moveTo>
                    <a:pt x="1890781" y="29982"/>
                  </a:moveTo>
                  <a:cubicBezTo>
                    <a:pt x="1929992" y="31805"/>
                    <a:pt x="1969370" y="39370"/>
                    <a:pt x="2006740" y="53213"/>
                  </a:cubicBezTo>
                  <a:cubicBezTo>
                    <a:pt x="2048142" y="68580"/>
                    <a:pt x="2084210" y="90805"/>
                    <a:pt x="2112277" y="118110"/>
                  </a:cubicBezTo>
                  <a:cubicBezTo>
                    <a:pt x="2232419" y="12953"/>
                    <a:pt x="2444763" y="0"/>
                    <a:pt x="2586495" y="89026"/>
                  </a:cubicBezTo>
                  <a:cubicBezTo>
                    <a:pt x="2646058" y="126492"/>
                    <a:pt x="2686317" y="178181"/>
                    <a:pt x="2700160" y="235076"/>
                  </a:cubicBezTo>
                  <a:cubicBezTo>
                    <a:pt x="2897010" y="275082"/>
                    <a:pt x="3013215" y="426212"/>
                    <a:pt x="2959621" y="572770"/>
                  </a:cubicBezTo>
                  <a:cubicBezTo>
                    <a:pt x="2955049" y="585089"/>
                    <a:pt x="2949334" y="597154"/>
                    <a:pt x="2942603" y="608965"/>
                  </a:cubicBezTo>
                  <a:cubicBezTo>
                    <a:pt x="3100591" y="761619"/>
                    <a:pt x="3061856" y="980567"/>
                    <a:pt x="2856243" y="1097788"/>
                  </a:cubicBezTo>
                  <a:cubicBezTo>
                    <a:pt x="2792235" y="1134364"/>
                    <a:pt x="2716670" y="1157986"/>
                    <a:pt x="2636787" y="1166495"/>
                  </a:cubicBezTo>
                  <a:cubicBezTo>
                    <a:pt x="2635009" y="1330833"/>
                    <a:pt x="2454161" y="1462913"/>
                    <a:pt x="2232800" y="1461643"/>
                  </a:cubicBezTo>
                  <a:cubicBezTo>
                    <a:pt x="2158886" y="1461135"/>
                    <a:pt x="2086496" y="1445514"/>
                    <a:pt x="2023758" y="1416431"/>
                  </a:cubicBezTo>
                  <a:cubicBezTo>
                    <a:pt x="1948828" y="1600708"/>
                    <a:pt x="1687716" y="1704721"/>
                    <a:pt x="1440447" y="1648968"/>
                  </a:cubicBezTo>
                  <a:cubicBezTo>
                    <a:pt x="1336815" y="1625600"/>
                    <a:pt x="1247280" y="1576197"/>
                    <a:pt x="1187082" y="1509141"/>
                  </a:cubicBezTo>
                  <a:cubicBezTo>
                    <a:pt x="933844" y="1622552"/>
                    <a:pt x="605269" y="1561592"/>
                    <a:pt x="453073" y="1372870"/>
                  </a:cubicBezTo>
                  <a:cubicBezTo>
                    <a:pt x="451155" y="1370457"/>
                    <a:pt x="449275" y="1368044"/>
                    <a:pt x="447421" y="1365631"/>
                  </a:cubicBezTo>
                  <a:cubicBezTo>
                    <a:pt x="281724" y="1380109"/>
                    <a:pt x="131636" y="1292225"/>
                    <a:pt x="112179" y="1169416"/>
                  </a:cubicBezTo>
                  <a:cubicBezTo>
                    <a:pt x="101816" y="1104011"/>
                    <a:pt x="130899" y="1038479"/>
                    <a:pt x="191668" y="990473"/>
                  </a:cubicBezTo>
                  <a:cubicBezTo>
                    <a:pt x="48197" y="927735"/>
                    <a:pt x="0" y="789940"/>
                    <a:pt x="84011" y="682752"/>
                  </a:cubicBezTo>
                  <a:cubicBezTo>
                    <a:pt x="132486" y="621030"/>
                    <a:pt x="217500" y="580136"/>
                    <a:pt x="312915" y="572770"/>
                  </a:cubicBezTo>
                  <a:lnTo>
                    <a:pt x="315443" y="567690"/>
                  </a:lnTo>
                  <a:cubicBezTo>
                    <a:pt x="280607" y="377444"/>
                    <a:pt x="459943" y="202311"/>
                    <a:pt x="715988" y="176530"/>
                  </a:cubicBezTo>
                  <a:cubicBezTo>
                    <a:pt x="819798" y="165988"/>
                    <a:pt x="925208" y="181610"/>
                    <a:pt x="1015632" y="220980"/>
                  </a:cubicBezTo>
                  <a:cubicBezTo>
                    <a:pt x="1111263" y="86995"/>
                    <a:pt x="1335037" y="35940"/>
                    <a:pt x="1515250" y="107188"/>
                  </a:cubicBezTo>
                  <a:cubicBezTo>
                    <a:pt x="1546746" y="119634"/>
                    <a:pt x="1575702" y="135382"/>
                    <a:pt x="1601102" y="154050"/>
                  </a:cubicBezTo>
                  <a:cubicBezTo>
                    <a:pt x="1657013" y="70707"/>
                    <a:pt x="1773147" y="24510"/>
                    <a:pt x="1890781" y="29982"/>
                  </a:cubicBez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14" name="Shape 1024"/>
            <p:cNvSpPr/>
            <p:nvPr/>
          </p:nvSpPr>
          <p:spPr>
            <a:xfrm>
              <a:off x="3166885" y="1261364"/>
              <a:ext cx="90805" cy="90678"/>
            </a:xfrm>
            <a:custGeom>
              <a:avLst/>
              <a:gdLst/>
              <a:ahLst/>
              <a:cxnLst/>
              <a:rect l="0" t="0" r="0" b="0"/>
              <a:pathLst>
                <a:path w="90805" h="90678">
                  <a:moveTo>
                    <a:pt x="45466" y="0"/>
                  </a:moveTo>
                  <a:cubicBezTo>
                    <a:pt x="70485" y="0"/>
                    <a:pt x="90805" y="20320"/>
                    <a:pt x="90805" y="45339"/>
                  </a:cubicBezTo>
                  <a:cubicBezTo>
                    <a:pt x="90805" y="70358"/>
                    <a:pt x="70485" y="90678"/>
                    <a:pt x="45466" y="90678"/>
                  </a:cubicBezTo>
                  <a:cubicBezTo>
                    <a:pt x="20320" y="90678"/>
                    <a:pt x="0" y="70358"/>
                    <a:pt x="0" y="45339"/>
                  </a:cubicBezTo>
                  <a:cubicBezTo>
                    <a:pt x="0" y="20320"/>
                    <a:pt x="20320" y="0"/>
                    <a:pt x="45466" y="0"/>
                  </a:cubicBez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15" name="Shape 1025"/>
            <p:cNvSpPr/>
            <p:nvPr/>
          </p:nvSpPr>
          <p:spPr>
            <a:xfrm>
              <a:off x="3038615" y="1192911"/>
              <a:ext cx="181483" cy="181483"/>
            </a:xfrm>
            <a:custGeom>
              <a:avLst/>
              <a:gdLst/>
              <a:ahLst/>
              <a:cxnLst/>
              <a:rect l="0" t="0" r="0" b="0"/>
              <a:pathLst>
                <a:path w="181483" h="181483">
                  <a:moveTo>
                    <a:pt x="90678" y="0"/>
                  </a:moveTo>
                  <a:cubicBezTo>
                    <a:pt x="140843" y="0"/>
                    <a:pt x="181483" y="40640"/>
                    <a:pt x="181483" y="90805"/>
                  </a:cubicBezTo>
                  <a:cubicBezTo>
                    <a:pt x="181483" y="140843"/>
                    <a:pt x="140843" y="181483"/>
                    <a:pt x="90678" y="181483"/>
                  </a:cubicBezTo>
                  <a:cubicBezTo>
                    <a:pt x="40640" y="181483"/>
                    <a:pt x="0" y="140843"/>
                    <a:pt x="0" y="90805"/>
                  </a:cubicBezTo>
                  <a:cubicBezTo>
                    <a:pt x="0" y="40640"/>
                    <a:pt x="40640" y="0"/>
                    <a:pt x="90678" y="0"/>
                  </a:cubicBez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16" name="Shape 1026"/>
            <p:cNvSpPr/>
            <p:nvPr/>
          </p:nvSpPr>
          <p:spPr>
            <a:xfrm>
              <a:off x="2822715" y="1100201"/>
              <a:ext cx="272288" cy="272288"/>
            </a:xfrm>
            <a:custGeom>
              <a:avLst/>
              <a:gdLst/>
              <a:ahLst/>
              <a:cxnLst/>
              <a:rect l="0" t="0" r="0" b="0"/>
              <a:pathLst>
                <a:path w="272288" h="272288">
                  <a:moveTo>
                    <a:pt x="136144" y="0"/>
                  </a:moveTo>
                  <a:cubicBezTo>
                    <a:pt x="211455" y="0"/>
                    <a:pt x="272288" y="60960"/>
                    <a:pt x="272288" y="136144"/>
                  </a:cubicBezTo>
                  <a:cubicBezTo>
                    <a:pt x="272288" y="211328"/>
                    <a:pt x="211455" y="272288"/>
                    <a:pt x="136144" y="272288"/>
                  </a:cubicBezTo>
                  <a:cubicBezTo>
                    <a:pt x="60960" y="272288"/>
                    <a:pt x="0" y="211328"/>
                    <a:pt x="0" y="136144"/>
                  </a:cubicBezTo>
                  <a:cubicBezTo>
                    <a:pt x="0" y="60960"/>
                    <a:pt x="60960" y="0"/>
                    <a:pt x="136144" y="0"/>
                  </a:cubicBez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C9C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17" name="Shape 1027"/>
            <p:cNvSpPr/>
            <p:nvPr/>
          </p:nvSpPr>
          <p:spPr>
            <a:xfrm>
              <a:off x="0" y="0"/>
              <a:ext cx="3100591" cy="1706880"/>
            </a:xfrm>
            <a:custGeom>
              <a:avLst/>
              <a:gdLst/>
              <a:ahLst/>
              <a:cxnLst/>
              <a:rect l="0" t="0" r="0" b="0"/>
              <a:pathLst>
                <a:path w="3100591" h="1706880">
                  <a:moveTo>
                    <a:pt x="315443" y="569849"/>
                  </a:moveTo>
                  <a:cubicBezTo>
                    <a:pt x="280607" y="379603"/>
                    <a:pt x="459943" y="204470"/>
                    <a:pt x="715988" y="178689"/>
                  </a:cubicBezTo>
                  <a:cubicBezTo>
                    <a:pt x="819798" y="168148"/>
                    <a:pt x="925208" y="183769"/>
                    <a:pt x="1015632" y="223139"/>
                  </a:cubicBezTo>
                  <a:cubicBezTo>
                    <a:pt x="1111263" y="89154"/>
                    <a:pt x="1335037" y="38100"/>
                    <a:pt x="1515250" y="109348"/>
                  </a:cubicBezTo>
                  <a:cubicBezTo>
                    <a:pt x="1546746" y="121793"/>
                    <a:pt x="1575702" y="137541"/>
                    <a:pt x="1601102" y="156210"/>
                  </a:cubicBezTo>
                  <a:cubicBezTo>
                    <a:pt x="1675651" y="45085"/>
                    <a:pt x="1857261" y="0"/>
                    <a:pt x="2006740" y="55373"/>
                  </a:cubicBezTo>
                  <a:cubicBezTo>
                    <a:pt x="2048142" y="70739"/>
                    <a:pt x="2084210" y="92964"/>
                    <a:pt x="2112277" y="120269"/>
                  </a:cubicBezTo>
                  <a:cubicBezTo>
                    <a:pt x="2232419" y="15113"/>
                    <a:pt x="2444763" y="2160"/>
                    <a:pt x="2586495" y="91186"/>
                  </a:cubicBezTo>
                  <a:cubicBezTo>
                    <a:pt x="2646058" y="128651"/>
                    <a:pt x="2686317" y="180340"/>
                    <a:pt x="2700160" y="237236"/>
                  </a:cubicBezTo>
                  <a:cubicBezTo>
                    <a:pt x="2897010" y="277241"/>
                    <a:pt x="3013215" y="428371"/>
                    <a:pt x="2959621" y="574929"/>
                  </a:cubicBezTo>
                  <a:cubicBezTo>
                    <a:pt x="2955049" y="587248"/>
                    <a:pt x="2949334" y="599313"/>
                    <a:pt x="2942603" y="611124"/>
                  </a:cubicBezTo>
                  <a:cubicBezTo>
                    <a:pt x="3100591" y="763778"/>
                    <a:pt x="3061856" y="982726"/>
                    <a:pt x="2856243" y="1099947"/>
                  </a:cubicBezTo>
                  <a:cubicBezTo>
                    <a:pt x="2792235" y="1136523"/>
                    <a:pt x="2716670" y="1160145"/>
                    <a:pt x="2636787" y="1168654"/>
                  </a:cubicBezTo>
                  <a:cubicBezTo>
                    <a:pt x="2635009" y="1332992"/>
                    <a:pt x="2454161" y="1465072"/>
                    <a:pt x="2232800" y="1463802"/>
                  </a:cubicBezTo>
                  <a:cubicBezTo>
                    <a:pt x="2158886" y="1463294"/>
                    <a:pt x="2086496" y="1447673"/>
                    <a:pt x="2023758" y="1418590"/>
                  </a:cubicBezTo>
                  <a:cubicBezTo>
                    <a:pt x="1948828" y="1602867"/>
                    <a:pt x="1687716" y="1706880"/>
                    <a:pt x="1440447" y="1651127"/>
                  </a:cubicBezTo>
                  <a:cubicBezTo>
                    <a:pt x="1336815" y="1627759"/>
                    <a:pt x="1247280" y="1578356"/>
                    <a:pt x="1187082" y="1511300"/>
                  </a:cubicBezTo>
                  <a:cubicBezTo>
                    <a:pt x="933844" y="1624711"/>
                    <a:pt x="605269" y="1563751"/>
                    <a:pt x="453073" y="1375029"/>
                  </a:cubicBezTo>
                  <a:cubicBezTo>
                    <a:pt x="451155" y="1372616"/>
                    <a:pt x="449275" y="1370203"/>
                    <a:pt x="447421" y="1367790"/>
                  </a:cubicBezTo>
                  <a:cubicBezTo>
                    <a:pt x="281724" y="1382268"/>
                    <a:pt x="131636" y="1294384"/>
                    <a:pt x="112179" y="1171575"/>
                  </a:cubicBezTo>
                  <a:cubicBezTo>
                    <a:pt x="101816" y="1106170"/>
                    <a:pt x="130899" y="1040638"/>
                    <a:pt x="191668" y="992632"/>
                  </a:cubicBezTo>
                  <a:cubicBezTo>
                    <a:pt x="48197" y="929894"/>
                    <a:pt x="0" y="792099"/>
                    <a:pt x="84011" y="684911"/>
                  </a:cubicBezTo>
                  <a:cubicBezTo>
                    <a:pt x="132486" y="623189"/>
                    <a:pt x="217500" y="582295"/>
                    <a:pt x="312915" y="574929"/>
                  </a:cubicBezTo>
                  <a:close/>
                </a:path>
              </a:pathLst>
            </a:custGeom>
            <a:ln w="12192" cap="flat">
              <a:miter lim="101600"/>
            </a:ln>
          </p:spPr>
          <p:style>
            <a:lnRef idx="1">
              <a:srgbClr val="41719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18" name="Shape 1028"/>
            <p:cNvSpPr/>
            <p:nvPr/>
          </p:nvSpPr>
          <p:spPr>
            <a:xfrm>
              <a:off x="3166885" y="1261364"/>
              <a:ext cx="90805" cy="90678"/>
            </a:xfrm>
            <a:custGeom>
              <a:avLst/>
              <a:gdLst/>
              <a:ahLst/>
              <a:cxnLst/>
              <a:rect l="0" t="0" r="0" b="0"/>
              <a:pathLst>
                <a:path w="90805" h="90678">
                  <a:moveTo>
                    <a:pt x="90805" y="45339"/>
                  </a:moveTo>
                  <a:cubicBezTo>
                    <a:pt x="90805" y="70358"/>
                    <a:pt x="70485" y="90678"/>
                    <a:pt x="45466" y="90678"/>
                  </a:cubicBezTo>
                  <a:cubicBezTo>
                    <a:pt x="20320" y="90678"/>
                    <a:pt x="0" y="70358"/>
                    <a:pt x="0" y="45339"/>
                  </a:cubicBezTo>
                  <a:cubicBezTo>
                    <a:pt x="0" y="20320"/>
                    <a:pt x="20320" y="0"/>
                    <a:pt x="45466" y="0"/>
                  </a:cubicBezTo>
                  <a:cubicBezTo>
                    <a:pt x="70485" y="0"/>
                    <a:pt x="90805" y="20320"/>
                    <a:pt x="90805" y="45339"/>
                  </a:cubicBezTo>
                  <a:close/>
                </a:path>
              </a:pathLst>
            </a:custGeom>
            <a:ln w="12192" cap="flat">
              <a:miter lim="101600"/>
            </a:ln>
          </p:spPr>
          <p:style>
            <a:lnRef idx="1">
              <a:srgbClr val="41719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19" name="Shape 1029"/>
            <p:cNvSpPr/>
            <p:nvPr/>
          </p:nvSpPr>
          <p:spPr>
            <a:xfrm>
              <a:off x="3038615" y="1192911"/>
              <a:ext cx="181483" cy="181483"/>
            </a:xfrm>
            <a:custGeom>
              <a:avLst/>
              <a:gdLst/>
              <a:ahLst/>
              <a:cxnLst/>
              <a:rect l="0" t="0" r="0" b="0"/>
              <a:pathLst>
                <a:path w="181483" h="181483">
                  <a:moveTo>
                    <a:pt x="181483" y="90805"/>
                  </a:moveTo>
                  <a:cubicBezTo>
                    <a:pt x="181483" y="140843"/>
                    <a:pt x="140843" y="181483"/>
                    <a:pt x="90678" y="181483"/>
                  </a:cubicBezTo>
                  <a:cubicBezTo>
                    <a:pt x="40640" y="181483"/>
                    <a:pt x="0" y="140843"/>
                    <a:pt x="0" y="90805"/>
                  </a:cubicBezTo>
                  <a:cubicBezTo>
                    <a:pt x="0" y="40640"/>
                    <a:pt x="40640" y="0"/>
                    <a:pt x="90678" y="0"/>
                  </a:cubicBezTo>
                  <a:cubicBezTo>
                    <a:pt x="140843" y="0"/>
                    <a:pt x="181483" y="40640"/>
                    <a:pt x="181483" y="90805"/>
                  </a:cubicBezTo>
                  <a:close/>
                </a:path>
              </a:pathLst>
            </a:custGeom>
            <a:ln w="12192" cap="flat">
              <a:miter lim="101600"/>
            </a:ln>
          </p:spPr>
          <p:style>
            <a:lnRef idx="1">
              <a:srgbClr val="41719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0" name="Shape 1030"/>
            <p:cNvSpPr/>
            <p:nvPr/>
          </p:nvSpPr>
          <p:spPr>
            <a:xfrm>
              <a:off x="2822715" y="1100201"/>
              <a:ext cx="272288" cy="272288"/>
            </a:xfrm>
            <a:custGeom>
              <a:avLst/>
              <a:gdLst/>
              <a:ahLst/>
              <a:cxnLst/>
              <a:rect l="0" t="0" r="0" b="0"/>
              <a:pathLst>
                <a:path w="272288" h="272288">
                  <a:moveTo>
                    <a:pt x="272288" y="136144"/>
                  </a:moveTo>
                  <a:cubicBezTo>
                    <a:pt x="272288" y="211328"/>
                    <a:pt x="211455" y="272288"/>
                    <a:pt x="136144" y="272288"/>
                  </a:cubicBezTo>
                  <a:cubicBezTo>
                    <a:pt x="60960" y="272288"/>
                    <a:pt x="0" y="211328"/>
                    <a:pt x="0" y="136144"/>
                  </a:cubicBezTo>
                  <a:cubicBezTo>
                    <a:pt x="0" y="60960"/>
                    <a:pt x="60960" y="0"/>
                    <a:pt x="136144" y="0"/>
                  </a:cubicBezTo>
                  <a:cubicBezTo>
                    <a:pt x="211455" y="0"/>
                    <a:pt x="272288" y="60960"/>
                    <a:pt x="272288" y="136144"/>
                  </a:cubicBezTo>
                  <a:close/>
                </a:path>
              </a:pathLst>
            </a:custGeom>
            <a:ln w="12192" cap="flat">
              <a:miter lim="101600"/>
            </a:ln>
          </p:spPr>
          <p:style>
            <a:lnRef idx="1">
              <a:srgbClr val="41719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1" name="Shape 1031"/>
            <p:cNvSpPr/>
            <p:nvPr/>
          </p:nvSpPr>
          <p:spPr>
            <a:xfrm>
              <a:off x="194869" y="986282"/>
              <a:ext cx="175514" cy="33655"/>
            </a:xfrm>
            <a:custGeom>
              <a:avLst/>
              <a:gdLst/>
              <a:ahLst/>
              <a:cxnLst/>
              <a:rect l="0" t="0" r="0" b="0"/>
              <a:pathLst>
                <a:path w="175514" h="33655">
                  <a:moveTo>
                    <a:pt x="175514" y="30099"/>
                  </a:moveTo>
                  <a:cubicBezTo>
                    <a:pt x="114262" y="33655"/>
                    <a:pt x="53022" y="23114"/>
                    <a:pt x="0" y="0"/>
                  </a:cubicBezTo>
                </a:path>
              </a:pathLst>
            </a:custGeom>
            <a:ln w="12192" cap="flat">
              <a:miter lim="101600"/>
            </a:ln>
          </p:spPr>
          <p:style>
            <a:lnRef idx="1">
              <a:srgbClr val="41719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2" name="Shape 1032"/>
            <p:cNvSpPr/>
            <p:nvPr/>
          </p:nvSpPr>
          <p:spPr>
            <a:xfrm>
              <a:off x="448450" y="1346200"/>
              <a:ext cx="76784" cy="14478"/>
            </a:xfrm>
            <a:custGeom>
              <a:avLst/>
              <a:gdLst/>
              <a:ahLst/>
              <a:cxnLst/>
              <a:rect l="0" t="0" r="0" b="0"/>
              <a:pathLst>
                <a:path w="76784" h="14478">
                  <a:moveTo>
                    <a:pt x="76784" y="0"/>
                  </a:moveTo>
                  <a:cubicBezTo>
                    <a:pt x="52159" y="7366"/>
                    <a:pt x="26340" y="12192"/>
                    <a:pt x="0" y="14478"/>
                  </a:cubicBezTo>
                </a:path>
              </a:pathLst>
            </a:custGeom>
            <a:ln w="12192" cap="flat">
              <a:miter lim="101600"/>
            </a:ln>
          </p:spPr>
          <p:style>
            <a:lnRef idx="1">
              <a:srgbClr val="41719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3" name="Shape 1033"/>
            <p:cNvSpPr/>
            <p:nvPr/>
          </p:nvSpPr>
          <p:spPr>
            <a:xfrm>
              <a:off x="1140600" y="1438910"/>
              <a:ext cx="46355" cy="65786"/>
            </a:xfrm>
            <a:custGeom>
              <a:avLst/>
              <a:gdLst/>
              <a:ahLst/>
              <a:cxnLst/>
              <a:rect l="0" t="0" r="0" b="0"/>
              <a:pathLst>
                <a:path w="46355" h="65786">
                  <a:moveTo>
                    <a:pt x="46355" y="65786"/>
                  </a:moveTo>
                  <a:cubicBezTo>
                    <a:pt x="27813" y="45212"/>
                    <a:pt x="12319" y="23114"/>
                    <a:pt x="0" y="0"/>
                  </a:cubicBezTo>
                </a:path>
              </a:pathLst>
            </a:custGeom>
            <a:ln w="12192" cap="flat">
              <a:miter lim="101600"/>
            </a:ln>
          </p:spPr>
          <p:style>
            <a:lnRef idx="1">
              <a:srgbClr val="41719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4" name="Shape 1034"/>
            <p:cNvSpPr/>
            <p:nvPr/>
          </p:nvSpPr>
          <p:spPr>
            <a:xfrm>
              <a:off x="2024012" y="1340612"/>
              <a:ext cx="18542" cy="72263"/>
            </a:xfrm>
            <a:custGeom>
              <a:avLst/>
              <a:gdLst/>
              <a:ahLst/>
              <a:cxnLst/>
              <a:rect l="0" t="0" r="0" b="0"/>
              <a:pathLst>
                <a:path w="18542" h="72263">
                  <a:moveTo>
                    <a:pt x="18542" y="0"/>
                  </a:moveTo>
                  <a:cubicBezTo>
                    <a:pt x="15748" y="24511"/>
                    <a:pt x="9652" y="48641"/>
                    <a:pt x="0" y="72263"/>
                  </a:cubicBezTo>
                </a:path>
              </a:pathLst>
            </a:custGeom>
            <a:ln w="12192" cap="flat">
              <a:miter lim="101600"/>
            </a:ln>
          </p:spPr>
          <p:style>
            <a:lnRef idx="1">
              <a:srgbClr val="41719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5" name="Shape 1035"/>
            <p:cNvSpPr/>
            <p:nvPr/>
          </p:nvSpPr>
          <p:spPr>
            <a:xfrm>
              <a:off x="2409838" y="894461"/>
              <a:ext cx="226568" cy="269875"/>
            </a:xfrm>
            <a:custGeom>
              <a:avLst/>
              <a:gdLst/>
              <a:ahLst/>
              <a:cxnLst/>
              <a:rect l="0" t="0" r="0" b="0"/>
              <a:pathLst>
                <a:path w="226568" h="269875">
                  <a:moveTo>
                    <a:pt x="0" y="0"/>
                  </a:moveTo>
                  <a:cubicBezTo>
                    <a:pt x="138938" y="50292"/>
                    <a:pt x="226568" y="155194"/>
                    <a:pt x="225298" y="269875"/>
                  </a:cubicBezTo>
                </a:path>
              </a:pathLst>
            </a:custGeom>
            <a:ln w="12192" cap="flat">
              <a:miter lim="101600"/>
            </a:ln>
          </p:spPr>
          <p:style>
            <a:lnRef idx="1">
              <a:srgbClr val="41719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6" name="Shape 1036"/>
            <p:cNvSpPr/>
            <p:nvPr/>
          </p:nvSpPr>
          <p:spPr>
            <a:xfrm>
              <a:off x="2840876" y="607060"/>
              <a:ext cx="100330" cy="101219"/>
            </a:xfrm>
            <a:custGeom>
              <a:avLst/>
              <a:gdLst/>
              <a:ahLst/>
              <a:cxnLst/>
              <a:rect l="0" t="0" r="0" b="0"/>
              <a:pathLst>
                <a:path w="100330" h="101219">
                  <a:moveTo>
                    <a:pt x="100330" y="0"/>
                  </a:moveTo>
                  <a:cubicBezTo>
                    <a:pt x="77851" y="39116"/>
                    <a:pt x="43561" y="73660"/>
                    <a:pt x="0" y="101219"/>
                  </a:cubicBezTo>
                </a:path>
              </a:pathLst>
            </a:custGeom>
            <a:ln w="12192" cap="flat">
              <a:miter lim="101600"/>
            </a:ln>
          </p:spPr>
          <p:style>
            <a:lnRef idx="1">
              <a:srgbClr val="41719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7" name="Shape 1037"/>
            <p:cNvSpPr/>
            <p:nvPr/>
          </p:nvSpPr>
          <p:spPr>
            <a:xfrm>
              <a:off x="2700541" y="231648"/>
              <a:ext cx="5588" cy="47752"/>
            </a:xfrm>
            <a:custGeom>
              <a:avLst/>
              <a:gdLst/>
              <a:ahLst/>
              <a:cxnLst/>
              <a:rect l="0" t="0" r="0" b="0"/>
              <a:pathLst>
                <a:path w="5588" h="47752">
                  <a:moveTo>
                    <a:pt x="0" y="0"/>
                  </a:moveTo>
                  <a:cubicBezTo>
                    <a:pt x="3810" y="15749"/>
                    <a:pt x="5588" y="31750"/>
                    <a:pt x="5334" y="47752"/>
                  </a:cubicBezTo>
                </a:path>
              </a:pathLst>
            </a:custGeom>
            <a:ln w="12192" cap="flat">
              <a:miter lim="101600"/>
            </a:ln>
          </p:spPr>
          <p:style>
            <a:lnRef idx="1">
              <a:srgbClr val="41719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8" name="Shape 1038"/>
            <p:cNvSpPr/>
            <p:nvPr/>
          </p:nvSpPr>
          <p:spPr>
            <a:xfrm>
              <a:off x="2059953" y="114935"/>
              <a:ext cx="51308" cy="60961"/>
            </a:xfrm>
            <a:custGeom>
              <a:avLst/>
              <a:gdLst/>
              <a:ahLst/>
              <a:cxnLst/>
              <a:rect l="0" t="0" r="0" b="0"/>
              <a:pathLst>
                <a:path w="51308" h="60961">
                  <a:moveTo>
                    <a:pt x="0" y="60961"/>
                  </a:moveTo>
                  <a:cubicBezTo>
                    <a:pt x="13081" y="38863"/>
                    <a:pt x="30353" y="18415"/>
                    <a:pt x="51308" y="0"/>
                  </a:cubicBezTo>
                </a:path>
              </a:pathLst>
            </a:custGeom>
            <a:ln w="12192" cap="flat">
              <a:miter lim="101600"/>
            </a:ln>
          </p:spPr>
          <p:style>
            <a:lnRef idx="1">
              <a:srgbClr val="41719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29" name="Shape 1039"/>
            <p:cNvSpPr/>
            <p:nvPr/>
          </p:nvSpPr>
          <p:spPr>
            <a:xfrm>
              <a:off x="1579258" y="152400"/>
              <a:ext cx="24892" cy="52578"/>
            </a:xfrm>
            <a:custGeom>
              <a:avLst/>
              <a:gdLst/>
              <a:ahLst/>
              <a:cxnLst/>
              <a:rect l="0" t="0" r="0" b="0"/>
              <a:pathLst>
                <a:path w="24892" h="52578">
                  <a:moveTo>
                    <a:pt x="0" y="52578"/>
                  </a:moveTo>
                  <a:cubicBezTo>
                    <a:pt x="5334" y="34290"/>
                    <a:pt x="13716" y="16637"/>
                    <a:pt x="24892" y="0"/>
                  </a:cubicBezTo>
                </a:path>
              </a:pathLst>
            </a:custGeom>
            <a:ln w="12192" cap="flat">
              <a:miter lim="101600"/>
            </a:ln>
          </p:spPr>
          <p:style>
            <a:lnRef idx="1">
              <a:srgbClr val="41719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30" name="Shape 1040"/>
            <p:cNvSpPr/>
            <p:nvPr/>
          </p:nvSpPr>
          <p:spPr>
            <a:xfrm>
              <a:off x="1015251" y="222759"/>
              <a:ext cx="90043" cy="51053"/>
            </a:xfrm>
            <a:custGeom>
              <a:avLst/>
              <a:gdLst/>
              <a:ahLst/>
              <a:cxnLst/>
              <a:rect l="0" t="0" r="0" b="0"/>
              <a:pathLst>
                <a:path w="90043" h="51053">
                  <a:moveTo>
                    <a:pt x="0" y="0"/>
                  </a:moveTo>
                  <a:cubicBezTo>
                    <a:pt x="32639" y="14224"/>
                    <a:pt x="62865" y="31369"/>
                    <a:pt x="90043" y="51053"/>
                  </a:cubicBezTo>
                </a:path>
              </a:pathLst>
            </a:custGeom>
            <a:ln w="12192" cap="flat">
              <a:miter lim="101600"/>
            </a:ln>
          </p:spPr>
          <p:style>
            <a:lnRef idx="1">
              <a:srgbClr val="41719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31" name="Shape 1041"/>
            <p:cNvSpPr/>
            <p:nvPr/>
          </p:nvSpPr>
          <p:spPr>
            <a:xfrm>
              <a:off x="315443" y="569849"/>
              <a:ext cx="15723" cy="53721"/>
            </a:xfrm>
            <a:custGeom>
              <a:avLst/>
              <a:gdLst/>
              <a:ahLst/>
              <a:cxnLst/>
              <a:rect l="0" t="0" r="0" b="0"/>
              <a:pathLst>
                <a:path w="15723" h="53721">
                  <a:moveTo>
                    <a:pt x="15723" y="53721"/>
                  </a:moveTo>
                  <a:cubicBezTo>
                    <a:pt x="8585" y="36068"/>
                    <a:pt x="3327" y="18161"/>
                    <a:pt x="0" y="0"/>
                  </a:cubicBezTo>
                </a:path>
              </a:pathLst>
            </a:custGeom>
            <a:ln w="12192" cap="flat">
              <a:miter lim="101600"/>
            </a:ln>
          </p:spPr>
          <p:style>
            <a:lnRef idx="1">
              <a:srgbClr val="41719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32" name="Rectangle 1042"/>
            <p:cNvSpPr/>
            <p:nvPr/>
          </p:nvSpPr>
          <p:spPr>
            <a:xfrm>
              <a:off x="701764" y="411099"/>
              <a:ext cx="200462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 b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В основі Методики </a:t>
              </a:r>
              <a:endParaRPr lang="uk-UA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3" name="Rectangle 1043"/>
            <p:cNvSpPr/>
            <p:nvPr/>
          </p:nvSpPr>
          <p:spPr>
            <a:xfrm>
              <a:off x="959371" y="624459"/>
              <a:ext cx="1317841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 b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експертного </a:t>
              </a:r>
              <a:endParaRPr lang="uk-UA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" name="Rectangle 1044"/>
            <p:cNvSpPr/>
            <p:nvPr/>
          </p:nvSpPr>
          <p:spPr>
            <a:xfrm>
              <a:off x="576796" y="838200"/>
              <a:ext cx="2336636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 b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оцінювання учасників </a:t>
              </a:r>
              <a:endParaRPr lang="uk-UA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" name="Rectangle 1045"/>
            <p:cNvSpPr/>
            <p:nvPr/>
          </p:nvSpPr>
          <p:spPr>
            <a:xfrm>
              <a:off x="956323" y="1051560"/>
              <a:ext cx="1271597" cy="24155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 b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сертифікації</a:t>
              </a:r>
              <a:endParaRPr lang="uk-UA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6" name="Shape 1046"/>
            <p:cNvSpPr/>
            <p:nvPr/>
          </p:nvSpPr>
          <p:spPr>
            <a:xfrm>
              <a:off x="296685" y="3606292"/>
              <a:ext cx="2490216" cy="914400"/>
            </a:xfrm>
            <a:custGeom>
              <a:avLst/>
              <a:gdLst/>
              <a:ahLst/>
              <a:cxnLst/>
              <a:rect l="0" t="0" r="0" b="0"/>
              <a:pathLst>
                <a:path w="2490216" h="914400">
                  <a:moveTo>
                    <a:pt x="152400" y="0"/>
                  </a:moveTo>
                  <a:lnTo>
                    <a:pt x="2337816" y="0"/>
                  </a:lnTo>
                  <a:cubicBezTo>
                    <a:pt x="2422017" y="0"/>
                    <a:pt x="2490216" y="68199"/>
                    <a:pt x="2490216" y="152400"/>
                  </a:cubicBezTo>
                  <a:lnTo>
                    <a:pt x="2490216" y="762000"/>
                  </a:lnTo>
                  <a:cubicBezTo>
                    <a:pt x="2490216" y="846201"/>
                    <a:pt x="2422017" y="914400"/>
                    <a:pt x="2337816" y="914400"/>
                  </a:cubicBezTo>
                  <a:lnTo>
                    <a:pt x="152400" y="914400"/>
                  </a:lnTo>
                  <a:cubicBezTo>
                    <a:pt x="68237" y="914400"/>
                    <a:pt x="0" y="846201"/>
                    <a:pt x="0" y="762000"/>
                  </a:cubicBezTo>
                  <a:lnTo>
                    <a:pt x="0" y="152400"/>
                  </a:lnTo>
                  <a:cubicBezTo>
                    <a:pt x="0" y="68199"/>
                    <a:pt x="68237" y="0"/>
                    <a:pt x="152400" y="0"/>
                  </a:cubicBez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B9B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37" name="Shape 1047"/>
            <p:cNvSpPr/>
            <p:nvPr/>
          </p:nvSpPr>
          <p:spPr>
            <a:xfrm>
              <a:off x="296685" y="3606292"/>
              <a:ext cx="2490216" cy="914400"/>
            </a:xfrm>
            <a:custGeom>
              <a:avLst/>
              <a:gdLst/>
              <a:ahLst/>
              <a:cxnLst/>
              <a:rect l="0" t="0" r="0" b="0"/>
              <a:pathLst>
                <a:path w="2490216" h="914400">
                  <a:moveTo>
                    <a:pt x="0" y="152400"/>
                  </a:moveTo>
                  <a:cubicBezTo>
                    <a:pt x="0" y="68199"/>
                    <a:pt x="68237" y="0"/>
                    <a:pt x="152400" y="0"/>
                  </a:cubicBezTo>
                  <a:lnTo>
                    <a:pt x="2337816" y="0"/>
                  </a:lnTo>
                  <a:cubicBezTo>
                    <a:pt x="2422017" y="0"/>
                    <a:pt x="2490216" y="68199"/>
                    <a:pt x="2490216" y="152400"/>
                  </a:cubicBezTo>
                  <a:lnTo>
                    <a:pt x="2490216" y="762000"/>
                  </a:lnTo>
                  <a:cubicBezTo>
                    <a:pt x="2490216" y="846201"/>
                    <a:pt x="2422017" y="914400"/>
                    <a:pt x="2337816" y="914400"/>
                  </a:cubicBezTo>
                  <a:lnTo>
                    <a:pt x="152400" y="914400"/>
                  </a:lnTo>
                  <a:cubicBezTo>
                    <a:pt x="68237" y="914400"/>
                    <a:pt x="0" y="846201"/>
                    <a:pt x="0" y="762000"/>
                  </a:cubicBezTo>
                  <a:close/>
                </a:path>
              </a:pathLst>
            </a:custGeom>
            <a:ln w="12192" cap="flat">
              <a:miter lim="101600"/>
            </a:ln>
          </p:spPr>
          <p:style>
            <a:lnRef idx="1">
              <a:srgbClr val="41719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38" name="Rectangle 6557"/>
            <p:cNvSpPr/>
            <p:nvPr/>
          </p:nvSpPr>
          <p:spPr>
            <a:xfrm>
              <a:off x="511264" y="3945154"/>
              <a:ext cx="304038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800" b="1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15</a:t>
              </a:r>
              <a:endParaRPr lang="uk-UA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9" name="Rectangle 6558"/>
            <p:cNvSpPr/>
            <p:nvPr/>
          </p:nvSpPr>
          <p:spPr>
            <a:xfrm>
              <a:off x="739864" y="3945154"/>
              <a:ext cx="76010" cy="3365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800" b="1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uk-UA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0" name="Rectangle 1049"/>
            <p:cNvSpPr/>
            <p:nvPr/>
          </p:nvSpPr>
          <p:spPr>
            <a:xfrm>
              <a:off x="796557" y="3994018"/>
              <a:ext cx="2359335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800" b="1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компетентностей</a:t>
              </a:r>
              <a:endParaRPr lang="uk-UA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1" name="Shape 1051"/>
            <p:cNvSpPr/>
            <p:nvPr/>
          </p:nvSpPr>
          <p:spPr>
            <a:xfrm>
              <a:off x="1033158" y="5402581"/>
              <a:ext cx="921766" cy="403047"/>
            </a:xfrm>
            <a:custGeom>
              <a:avLst/>
              <a:gdLst/>
              <a:ahLst/>
              <a:cxnLst/>
              <a:rect l="0" t="0" r="0" b="0"/>
              <a:pathLst>
                <a:path w="921766" h="403047">
                  <a:moveTo>
                    <a:pt x="0" y="0"/>
                  </a:moveTo>
                  <a:cubicBezTo>
                    <a:pt x="110871" y="191135"/>
                    <a:pt x="402844" y="244843"/>
                    <a:pt x="709930" y="130556"/>
                  </a:cubicBezTo>
                  <a:lnTo>
                    <a:pt x="664083" y="51562"/>
                  </a:lnTo>
                  <a:lnTo>
                    <a:pt x="921766" y="131318"/>
                  </a:lnTo>
                  <a:lnTo>
                    <a:pt x="847598" y="367906"/>
                  </a:lnTo>
                  <a:lnTo>
                    <a:pt x="801624" y="288811"/>
                  </a:lnTo>
                  <a:cubicBezTo>
                    <a:pt x="494538" y="403047"/>
                    <a:pt x="202565" y="349339"/>
                    <a:pt x="91694" y="158242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B9B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2" name="Shape 1053"/>
            <p:cNvSpPr/>
            <p:nvPr/>
          </p:nvSpPr>
          <p:spPr>
            <a:xfrm>
              <a:off x="892569" y="4616450"/>
              <a:ext cx="622046" cy="858647"/>
            </a:xfrm>
            <a:custGeom>
              <a:avLst/>
              <a:gdLst/>
              <a:ahLst/>
              <a:cxnLst/>
              <a:rect l="0" t="0" r="0" b="0"/>
              <a:pathLst>
                <a:path w="622046" h="858647">
                  <a:moveTo>
                    <a:pt x="530352" y="0"/>
                  </a:moveTo>
                  <a:lnTo>
                    <a:pt x="622046" y="158242"/>
                  </a:lnTo>
                  <a:cubicBezTo>
                    <a:pt x="318643" y="334264"/>
                    <a:pt x="140589" y="628142"/>
                    <a:pt x="197866" y="858647"/>
                  </a:cubicBezTo>
                  <a:cubicBezTo>
                    <a:pt x="0" y="669544"/>
                    <a:pt x="97409" y="319532"/>
                    <a:pt x="415290" y="76835"/>
                  </a:cubicBezTo>
                  <a:cubicBezTo>
                    <a:pt x="451739" y="49022"/>
                    <a:pt x="490220" y="23241"/>
                    <a:pt x="530352" y="0"/>
                  </a:cubicBez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97DA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3" name="Shape 1055"/>
            <p:cNvSpPr/>
            <p:nvPr/>
          </p:nvSpPr>
          <p:spPr>
            <a:xfrm>
              <a:off x="898919" y="4616450"/>
              <a:ext cx="1056005" cy="1189177"/>
            </a:xfrm>
            <a:custGeom>
              <a:avLst/>
              <a:gdLst/>
              <a:ahLst/>
              <a:cxnLst/>
              <a:rect l="0" t="0" r="0" b="0"/>
              <a:pathLst>
                <a:path w="1056005" h="1189177">
                  <a:moveTo>
                    <a:pt x="134239" y="786130"/>
                  </a:moveTo>
                  <a:cubicBezTo>
                    <a:pt x="245110" y="977265"/>
                    <a:pt x="537083" y="1030974"/>
                    <a:pt x="844169" y="916686"/>
                  </a:cubicBezTo>
                  <a:lnTo>
                    <a:pt x="798322" y="837692"/>
                  </a:lnTo>
                  <a:lnTo>
                    <a:pt x="1056005" y="917448"/>
                  </a:lnTo>
                  <a:lnTo>
                    <a:pt x="981837" y="1154037"/>
                  </a:lnTo>
                  <a:lnTo>
                    <a:pt x="935863" y="1074941"/>
                  </a:lnTo>
                  <a:cubicBezTo>
                    <a:pt x="628777" y="1189177"/>
                    <a:pt x="336804" y="1135469"/>
                    <a:pt x="225933" y="944372"/>
                  </a:cubicBezTo>
                  <a:lnTo>
                    <a:pt x="134239" y="786130"/>
                  </a:lnTo>
                  <a:cubicBezTo>
                    <a:pt x="0" y="554736"/>
                    <a:pt x="174498" y="202692"/>
                    <a:pt x="524002" y="0"/>
                  </a:cubicBezTo>
                  <a:lnTo>
                    <a:pt x="615696" y="158242"/>
                  </a:lnTo>
                  <a:cubicBezTo>
                    <a:pt x="312293" y="334264"/>
                    <a:pt x="134239" y="628142"/>
                    <a:pt x="191516" y="858647"/>
                  </a:cubicBezTo>
                </a:path>
              </a:pathLst>
            </a:custGeom>
            <a:ln w="12700" cap="flat">
              <a:miter lim="101600"/>
            </a:ln>
          </p:spPr>
          <p:style>
            <a:lnRef idx="1">
              <a:srgbClr val="41719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4" name="Shape 1056"/>
            <p:cNvSpPr/>
            <p:nvPr/>
          </p:nvSpPr>
          <p:spPr>
            <a:xfrm>
              <a:off x="2046237" y="5179060"/>
              <a:ext cx="2490216" cy="914400"/>
            </a:xfrm>
            <a:custGeom>
              <a:avLst/>
              <a:gdLst/>
              <a:ahLst/>
              <a:cxnLst/>
              <a:rect l="0" t="0" r="0" b="0"/>
              <a:pathLst>
                <a:path w="2490216" h="914400">
                  <a:moveTo>
                    <a:pt x="152400" y="0"/>
                  </a:moveTo>
                  <a:lnTo>
                    <a:pt x="2337816" y="0"/>
                  </a:lnTo>
                  <a:cubicBezTo>
                    <a:pt x="2422017" y="0"/>
                    <a:pt x="2490216" y="68199"/>
                    <a:pt x="2490216" y="152400"/>
                  </a:cubicBezTo>
                  <a:lnTo>
                    <a:pt x="2490216" y="762000"/>
                  </a:lnTo>
                  <a:cubicBezTo>
                    <a:pt x="2490216" y="846163"/>
                    <a:pt x="2422017" y="914400"/>
                    <a:pt x="2337816" y="914400"/>
                  </a:cubicBezTo>
                  <a:lnTo>
                    <a:pt x="152400" y="914400"/>
                  </a:lnTo>
                  <a:cubicBezTo>
                    <a:pt x="68199" y="914400"/>
                    <a:pt x="0" y="846163"/>
                    <a:pt x="0" y="762000"/>
                  </a:cubicBezTo>
                  <a:lnTo>
                    <a:pt x="0" y="152400"/>
                  </a:lnTo>
                  <a:cubicBezTo>
                    <a:pt x="0" y="68199"/>
                    <a:pt x="68199" y="0"/>
                    <a:pt x="152400" y="0"/>
                  </a:cubicBezTo>
                  <a:close/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B9B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5" name="Shape 1057"/>
            <p:cNvSpPr/>
            <p:nvPr/>
          </p:nvSpPr>
          <p:spPr>
            <a:xfrm>
              <a:off x="2046237" y="5179060"/>
              <a:ext cx="2490216" cy="914400"/>
            </a:xfrm>
            <a:custGeom>
              <a:avLst/>
              <a:gdLst/>
              <a:ahLst/>
              <a:cxnLst/>
              <a:rect l="0" t="0" r="0" b="0"/>
              <a:pathLst>
                <a:path w="2490216" h="914400">
                  <a:moveTo>
                    <a:pt x="0" y="152400"/>
                  </a:moveTo>
                  <a:cubicBezTo>
                    <a:pt x="0" y="68199"/>
                    <a:pt x="68199" y="0"/>
                    <a:pt x="152400" y="0"/>
                  </a:cubicBezTo>
                  <a:lnTo>
                    <a:pt x="2337816" y="0"/>
                  </a:lnTo>
                  <a:cubicBezTo>
                    <a:pt x="2422017" y="0"/>
                    <a:pt x="2490216" y="68199"/>
                    <a:pt x="2490216" y="152400"/>
                  </a:cubicBezTo>
                  <a:lnTo>
                    <a:pt x="2490216" y="762000"/>
                  </a:lnTo>
                  <a:cubicBezTo>
                    <a:pt x="2490216" y="846163"/>
                    <a:pt x="2422017" y="914400"/>
                    <a:pt x="2337816" y="914400"/>
                  </a:cubicBezTo>
                  <a:lnTo>
                    <a:pt x="152400" y="914400"/>
                  </a:lnTo>
                  <a:cubicBezTo>
                    <a:pt x="68199" y="914400"/>
                    <a:pt x="0" y="846163"/>
                    <a:pt x="0" y="762000"/>
                  </a:cubicBezTo>
                  <a:close/>
                </a:path>
              </a:pathLst>
            </a:custGeom>
            <a:ln w="12192" cap="flat">
              <a:miter lim="101600"/>
            </a:ln>
          </p:spPr>
          <p:style>
            <a:lnRef idx="1">
              <a:srgbClr val="41719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46" name="Rectangle 6559"/>
            <p:cNvSpPr/>
            <p:nvPr/>
          </p:nvSpPr>
          <p:spPr>
            <a:xfrm>
              <a:off x="2659139" y="5566786"/>
              <a:ext cx="304038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800" b="1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25</a:t>
              </a:r>
              <a:endParaRPr lang="uk-UA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7" name="Rectangle 6560"/>
            <p:cNvSpPr/>
            <p:nvPr/>
          </p:nvSpPr>
          <p:spPr>
            <a:xfrm>
              <a:off x="2887739" y="5566786"/>
              <a:ext cx="1378204" cy="2716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800" b="1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критеріїв</a:t>
              </a:r>
              <a:endParaRPr lang="uk-UA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975815"/>
              </p:ext>
            </p:extLst>
          </p:nvPr>
        </p:nvGraphicFramePr>
        <p:xfrm>
          <a:off x="6367938" y="0"/>
          <a:ext cx="5002026" cy="6857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02026">
                  <a:extLst>
                    <a:ext uri="{9D8B030D-6E8A-4147-A177-3AD203B41FA5}">
                      <a16:colId xmlns:a16="http://schemas.microsoft.com/office/drawing/2014/main" val="3082351708"/>
                    </a:ext>
                  </a:extLst>
                </a:gridCol>
              </a:tblGrid>
              <a:tr h="323754">
                <a:tc>
                  <a:txBody>
                    <a:bodyPr/>
                    <a:lstStyle/>
                    <a:p>
                      <a:pPr marL="209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Професійна компетентність</a:t>
                      </a:r>
                      <a:endParaRPr lang="uk-UA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8" marR="53093" marT="34164" marB="0"/>
                </a:tc>
                <a:extLst>
                  <a:ext uri="{0D108BD9-81ED-4DB2-BD59-A6C34878D82A}">
                    <a16:rowId xmlns:a16="http://schemas.microsoft.com/office/drawing/2014/main" val="1563824688"/>
                  </a:ext>
                </a:extLst>
              </a:tr>
              <a:tr h="386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1. Мовно-комунікативна</a:t>
                      </a:r>
                      <a:endParaRPr lang="uk-UA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8" marR="53093" marT="34164" marB="0"/>
                </a:tc>
                <a:extLst>
                  <a:ext uri="{0D108BD9-81ED-4DB2-BD59-A6C34878D82A}">
                    <a16:rowId xmlns:a16="http://schemas.microsoft.com/office/drawing/2014/main" val="4222793889"/>
                  </a:ext>
                </a:extLst>
              </a:tr>
              <a:tr h="724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2. Предметно-методична</a:t>
                      </a:r>
                      <a:endParaRPr lang="uk-UA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8" marR="53093" marT="34164" marB="0"/>
                </a:tc>
                <a:extLst>
                  <a:ext uri="{0D108BD9-81ED-4DB2-BD59-A6C34878D82A}">
                    <a16:rowId xmlns:a16="http://schemas.microsoft.com/office/drawing/2014/main" val="1210290327"/>
                  </a:ext>
                </a:extLst>
              </a:tr>
              <a:tr h="372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3. Інформаційно-цифрова</a:t>
                      </a:r>
                      <a:endParaRPr lang="uk-UA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8" marR="53093" marT="34164" marB="0"/>
                </a:tc>
                <a:extLst>
                  <a:ext uri="{0D108BD9-81ED-4DB2-BD59-A6C34878D82A}">
                    <a16:rowId xmlns:a16="http://schemas.microsoft.com/office/drawing/2014/main" val="1156535983"/>
                  </a:ext>
                </a:extLst>
              </a:tr>
              <a:tr h="444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4. Психологічна</a:t>
                      </a:r>
                      <a:endParaRPr lang="uk-UA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8" marR="53093" marT="34164" marB="0"/>
                </a:tc>
                <a:extLst>
                  <a:ext uri="{0D108BD9-81ED-4DB2-BD59-A6C34878D82A}">
                    <a16:rowId xmlns:a16="http://schemas.microsoft.com/office/drawing/2014/main" val="1610189720"/>
                  </a:ext>
                </a:extLst>
              </a:tr>
              <a:tr h="386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5. Емоційно-етична</a:t>
                      </a:r>
                      <a:endParaRPr lang="uk-UA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8" marR="53093" marT="34164" marB="0"/>
                </a:tc>
                <a:extLst>
                  <a:ext uri="{0D108BD9-81ED-4DB2-BD59-A6C34878D82A}">
                    <a16:rowId xmlns:a16="http://schemas.microsoft.com/office/drawing/2014/main" val="3574645397"/>
                  </a:ext>
                </a:extLst>
              </a:tr>
              <a:tr h="386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6. Педагогічного партнерства</a:t>
                      </a:r>
                      <a:endParaRPr lang="uk-UA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8" marR="53093" marT="34164" marB="0"/>
                </a:tc>
                <a:extLst>
                  <a:ext uri="{0D108BD9-81ED-4DB2-BD59-A6C34878D82A}">
                    <a16:rowId xmlns:a16="http://schemas.microsoft.com/office/drawing/2014/main" val="2452553696"/>
                  </a:ext>
                </a:extLst>
              </a:tr>
              <a:tr h="386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7. Інклюзивна</a:t>
                      </a:r>
                      <a:endParaRPr lang="uk-UA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8" marR="53093" marT="34164" marB="0"/>
                </a:tc>
                <a:extLst>
                  <a:ext uri="{0D108BD9-81ED-4DB2-BD59-A6C34878D82A}">
                    <a16:rowId xmlns:a16="http://schemas.microsoft.com/office/drawing/2014/main" val="2807845635"/>
                  </a:ext>
                </a:extLst>
              </a:tr>
              <a:tr h="386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8. Здоров’язбережувальна</a:t>
                      </a:r>
                      <a:endParaRPr lang="uk-UA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8" marR="53093" marT="34164" marB="0"/>
                </a:tc>
                <a:extLst>
                  <a:ext uri="{0D108BD9-81ED-4DB2-BD59-A6C34878D82A}">
                    <a16:rowId xmlns:a16="http://schemas.microsoft.com/office/drawing/2014/main" val="3875317845"/>
                  </a:ext>
                </a:extLst>
              </a:tr>
              <a:tr h="386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9. Проєктувальна</a:t>
                      </a:r>
                      <a:endParaRPr lang="uk-UA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8" marR="53093" marT="34164" marB="0"/>
                </a:tc>
                <a:extLst>
                  <a:ext uri="{0D108BD9-81ED-4DB2-BD59-A6C34878D82A}">
                    <a16:rowId xmlns:a16="http://schemas.microsoft.com/office/drawing/2014/main" val="3474538905"/>
                  </a:ext>
                </a:extLst>
              </a:tr>
              <a:tr h="386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10. Прогностична</a:t>
                      </a:r>
                      <a:endParaRPr lang="uk-UA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8" marR="53093" marT="34164" marB="0"/>
                </a:tc>
                <a:extLst>
                  <a:ext uri="{0D108BD9-81ED-4DB2-BD59-A6C34878D82A}">
                    <a16:rowId xmlns:a16="http://schemas.microsoft.com/office/drawing/2014/main" val="3842724041"/>
                  </a:ext>
                </a:extLst>
              </a:tr>
              <a:tr h="386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11. Організаційна</a:t>
                      </a:r>
                      <a:endParaRPr lang="uk-UA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8" marR="53093" marT="34164" marB="0"/>
                </a:tc>
                <a:extLst>
                  <a:ext uri="{0D108BD9-81ED-4DB2-BD59-A6C34878D82A}">
                    <a16:rowId xmlns:a16="http://schemas.microsoft.com/office/drawing/2014/main" val="2791595970"/>
                  </a:ext>
                </a:extLst>
              </a:tr>
              <a:tr h="386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12. Оцінювально-аналітична</a:t>
                      </a:r>
                      <a:endParaRPr lang="uk-UA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8" marR="53093" marT="34164" marB="0"/>
                </a:tc>
                <a:extLst>
                  <a:ext uri="{0D108BD9-81ED-4DB2-BD59-A6C34878D82A}">
                    <a16:rowId xmlns:a16="http://schemas.microsoft.com/office/drawing/2014/main" val="2890195794"/>
                  </a:ext>
                </a:extLst>
              </a:tr>
              <a:tr h="386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13. Інноваційна </a:t>
                      </a:r>
                      <a:endParaRPr lang="uk-UA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8" marR="53093" marT="34164" marB="0"/>
                </a:tc>
                <a:extLst>
                  <a:ext uri="{0D108BD9-81ED-4DB2-BD59-A6C34878D82A}">
                    <a16:rowId xmlns:a16="http://schemas.microsoft.com/office/drawing/2014/main" val="4261233991"/>
                  </a:ext>
                </a:extLst>
              </a:tr>
              <a:tr h="745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14. Здатність до навчання впродовж життя</a:t>
                      </a:r>
                      <a:endParaRPr lang="uk-UA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8" marR="53093" marT="34164" marB="0"/>
                </a:tc>
                <a:extLst>
                  <a:ext uri="{0D108BD9-81ED-4DB2-BD59-A6C34878D82A}">
                    <a16:rowId xmlns:a16="http://schemas.microsoft.com/office/drawing/2014/main" val="201053731"/>
                  </a:ext>
                </a:extLst>
              </a:tr>
              <a:tr h="386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15. Рефлексивна</a:t>
                      </a:r>
                      <a:endParaRPr lang="uk-UA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8" marR="53093" marT="34164" marB="0"/>
                </a:tc>
                <a:extLst>
                  <a:ext uri="{0D108BD9-81ED-4DB2-BD59-A6C34878D82A}">
                    <a16:rowId xmlns:a16="http://schemas.microsoft.com/office/drawing/2014/main" val="1446026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603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grpSp>
        <p:nvGrpSpPr>
          <p:cNvPr id="4" name="Group 6518"/>
          <p:cNvGrpSpPr/>
          <p:nvPr/>
        </p:nvGrpSpPr>
        <p:grpSpPr>
          <a:xfrm>
            <a:off x="210502" y="0"/>
            <a:ext cx="11898435" cy="6858000"/>
            <a:chOff x="0" y="0"/>
            <a:chExt cx="11898821" cy="6858000"/>
          </a:xfrm>
        </p:grpSpPr>
        <p:pic>
          <p:nvPicPr>
            <p:cNvPr id="5" name="Picture 106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612892" cy="6858000"/>
            </a:xfrm>
            <a:prstGeom prst="rect">
              <a:avLst/>
            </a:prstGeom>
          </p:spPr>
        </p:pic>
        <p:pic>
          <p:nvPicPr>
            <p:cNvPr id="6" name="Picture 106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693664" y="2481073"/>
              <a:ext cx="6077712" cy="2058924"/>
            </a:xfrm>
            <a:prstGeom prst="rect">
              <a:avLst/>
            </a:prstGeom>
          </p:spPr>
        </p:pic>
        <p:sp>
          <p:nvSpPr>
            <p:cNvPr id="7" name="Shape 1070"/>
            <p:cNvSpPr/>
            <p:nvPr/>
          </p:nvSpPr>
          <p:spPr>
            <a:xfrm>
              <a:off x="6382512" y="886969"/>
              <a:ext cx="4852416" cy="914400"/>
            </a:xfrm>
            <a:custGeom>
              <a:avLst/>
              <a:gdLst/>
              <a:ahLst/>
              <a:cxnLst/>
              <a:rect l="0" t="0" r="0" b="0"/>
              <a:pathLst>
                <a:path w="4852416" h="914400">
                  <a:moveTo>
                    <a:pt x="152400" y="0"/>
                  </a:moveTo>
                  <a:lnTo>
                    <a:pt x="4700016" y="0"/>
                  </a:lnTo>
                  <a:cubicBezTo>
                    <a:pt x="4784218" y="0"/>
                    <a:pt x="4852416" y="68199"/>
                    <a:pt x="4852416" y="152400"/>
                  </a:cubicBezTo>
                  <a:lnTo>
                    <a:pt x="4852416" y="762000"/>
                  </a:lnTo>
                  <a:cubicBezTo>
                    <a:pt x="4852416" y="846201"/>
                    <a:pt x="4784218" y="914400"/>
                    <a:pt x="4700016" y="914400"/>
                  </a:cubicBezTo>
                  <a:lnTo>
                    <a:pt x="152400" y="914400"/>
                  </a:lnTo>
                  <a:cubicBezTo>
                    <a:pt x="68199" y="914400"/>
                    <a:pt x="0" y="846201"/>
                    <a:pt x="0" y="762000"/>
                  </a:cubicBezTo>
                  <a:lnTo>
                    <a:pt x="0" y="152400"/>
                  </a:lnTo>
                  <a:cubicBezTo>
                    <a:pt x="0" y="68199"/>
                    <a:pt x="68199" y="0"/>
                    <a:pt x="1524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B9BD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8" name="Shape 1071"/>
            <p:cNvSpPr/>
            <p:nvPr/>
          </p:nvSpPr>
          <p:spPr>
            <a:xfrm>
              <a:off x="6382512" y="886969"/>
              <a:ext cx="4852416" cy="914400"/>
            </a:xfrm>
            <a:custGeom>
              <a:avLst/>
              <a:gdLst/>
              <a:ahLst/>
              <a:cxnLst/>
              <a:rect l="0" t="0" r="0" b="0"/>
              <a:pathLst>
                <a:path w="4852416" h="914400">
                  <a:moveTo>
                    <a:pt x="0" y="152400"/>
                  </a:moveTo>
                  <a:cubicBezTo>
                    <a:pt x="0" y="68199"/>
                    <a:pt x="68199" y="0"/>
                    <a:pt x="152400" y="0"/>
                  </a:cubicBezTo>
                  <a:lnTo>
                    <a:pt x="4700016" y="0"/>
                  </a:lnTo>
                  <a:cubicBezTo>
                    <a:pt x="4784218" y="0"/>
                    <a:pt x="4852416" y="68199"/>
                    <a:pt x="4852416" y="152400"/>
                  </a:cubicBezTo>
                  <a:lnTo>
                    <a:pt x="4852416" y="762000"/>
                  </a:lnTo>
                  <a:cubicBezTo>
                    <a:pt x="4852416" y="846201"/>
                    <a:pt x="4784218" y="914400"/>
                    <a:pt x="4700016" y="914400"/>
                  </a:cubicBezTo>
                  <a:lnTo>
                    <a:pt x="152400" y="914400"/>
                  </a:lnTo>
                  <a:cubicBezTo>
                    <a:pt x="68199" y="914400"/>
                    <a:pt x="0" y="846201"/>
                    <a:pt x="0" y="762000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41719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9" name="Rectangle 1072"/>
            <p:cNvSpPr/>
            <p:nvPr/>
          </p:nvSpPr>
          <p:spPr>
            <a:xfrm>
              <a:off x="6948170" y="1249554"/>
              <a:ext cx="4950651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Компетентності + критерії оцінювання</a:t>
              </a:r>
              <a:endParaRPr lang="uk-UA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Shape 1073"/>
            <p:cNvSpPr/>
            <p:nvPr/>
          </p:nvSpPr>
          <p:spPr>
            <a:xfrm>
              <a:off x="6219444" y="4960621"/>
              <a:ext cx="2680716" cy="969264"/>
            </a:xfrm>
            <a:custGeom>
              <a:avLst/>
              <a:gdLst/>
              <a:ahLst/>
              <a:cxnLst/>
              <a:rect l="0" t="0" r="0" b="0"/>
              <a:pathLst>
                <a:path w="2680716" h="969264">
                  <a:moveTo>
                    <a:pt x="161544" y="0"/>
                  </a:moveTo>
                  <a:lnTo>
                    <a:pt x="2519172" y="0"/>
                  </a:lnTo>
                  <a:cubicBezTo>
                    <a:pt x="2608453" y="0"/>
                    <a:pt x="2680716" y="72263"/>
                    <a:pt x="2680716" y="161544"/>
                  </a:cubicBezTo>
                  <a:lnTo>
                    <a:pt x="2680716" y="807720"/>
                  </a:lnTo>
                  <a:cubicBezTo>
                    <a:pt x="2680716" y="896938"/>
                    <a:pt x="2608453" y="969264"/>
                    <a:pt x="2519172" y="969264"/>
                  </a:cubicBezTo>
                  <a:lnTo>
                    <a:pt x="161544" y="969264"/>
                  </a:lnTo>
                  <a:cubicBezTo>
                    <a:pt x="72263" y="969264"/>
                    <a:pt x="0" y="896938"/>
                    <a:pt x="0" y="807720"/>
                  </a:cubicBezTo>
                  <a:lnTo>
                    <a:pt x="0" y="161544"/>
                  </a:lnTo>
                  <a:cubicBezTo>
                    <a:pt x="0" y="72263"/>
                    <a:pt x="72263" y="0"/>
                    <a:pt x="16154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6DCE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11" name="Shape 1074"/>
            <p:cNvSpPr/>
            <p:nvPr/>
          </p:nvSpPr>
          <p:spPr>
            <a:xfrm>
              <a:off x="6219444" y="4960621"/>
              <a:ext cx="2680716" cy="969264"/>
            </a:xfrm>
            <a:custGeom>
              <a:avLst/>
              <a:gdLst/>
              <a:ahLst/>
              <a:cxnLst/>
              <a:rect l="0" t="0" r="0" b="0"/>
              <a:pathLst>
                <a:path w="2680716" h="969264">
                  <a:moveTo>
                    <a:pt x="0" y="161544"/>
                  </a:moveTo>
                  <a:cubicBezTo>
                    <a:pt x="0" y="72263"/>
                    <a:pt x="72263" y="0"/>
                    <a:pt x="161544" y="0"/>
                  </a:cubicBezTo>
                  <a:lnTo>
                    <a:pt x="2519172" y="0"/>
                  </a:lnTo>
                  <a:cubicBezTo>
                    <a:pt x="2608453" y="0"/>
                    <a:pt x="2680716" y="72263"/>
                    <a:pt x="2680716" y="161544"/>
                  </a:cubicBezTo>
                  <a:lnTo>
                    <a:pt x="2680716" y="807720"/>
                  </a:lnTo>
                  <a:cubicBezTo>
                    <a:pt x="2680716" y="896938"/>
                    <a:pt x="2608453" y="969264"/>
                    <a:pt x="2519172" y="969264"/>
                  </a:cubicBezTo>
                  <a:lnTo>
                    <a:pt x="161544" y="969264"/>
                  </a:lnTo>
                  <a:cubicBezTo>
                    <a:pt x="72263" y="969264"/>
                    <a:pt x="0" y="896938"/>
                    <a:pt x="0" y="807720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41719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/>
            </a:p>
          </p:txBody>
        </p:sp>
        <p:sp>
          <p:nvSpPr>
            <p:cNvPr id="12" name="Rectangle 1075"/>
            <p:cNvSpPr/>
            <p:nvPr/>
          </p:nvSpPr>
          <p:spPr>
            <a:xfrm>
              <a:off x="6775704" y="5299102"/>
              <a:ext cx="1594342" cy="4814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2800" b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Бали: 1 </a:t>
              </a:r>
              <a:endParaRPr lang="uk-UA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1076"/>
            <p:cNvSpPr/>
            <p:nvPr/>
          </p:nvSpPr>
          <p:spPr>
            <a:xfrm>
              <a:off x="7975093" y="5299102"/>
              <a:ext cx="144640" cy="4814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2800" b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-</a:t>
              </a:r>
              <a:endParaRPr lang="uk-UA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1077"/>
            <p:cNvSpPr/>
            <p:nvPr/>
          </p:nvSpPr>
          <p:spPr>
            <a:xfrm>
              <a:off x="8165593" y="5299102"/>
              <a:ext cx="239647" cy="48144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2800" b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5</a:t>
              </a:r>
              <a:endParaRPr lang="uk-UA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297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9472"/>
            <a:ext cx="12244396" cy="68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91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Аналіз роботи за 2022-2023 </a:t>
            </a:r>
            <a:r>
              <a:rPr lang="uk-UA" b="1" dirty="0" err="1" smtClean="0"/>
              <a:t>н.р</a:t>
            </a:r>
            <a:r>
              <a:rPr lang="uk-UA" b="1" dirty="0" smtClean="0"/>
              <a:t>.</a:t>
            </a:r>
            <a:endParaRPr lang="uk-UA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77455" y="2023856"/>
            <a:ext cx="11148290" cy="3715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Секційне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,;</a:t>
            </a:r>
            <a:endParaRPr lang="uk-UA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Семінар-практикум з теми “Особливості структури уроку НУШ”,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спільно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методистом лабораторії природничо-математичної освіти та технологій Рівненського ОІППО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Ларисою ПЕКАРСЬКОЮ,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консультант КЗ «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Рокитнівський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ЦПРПП» Оксаною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Помін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вчитель ОЗ «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Рокитнівський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ліцей №3» Наталія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Вайнер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Вебінар</a:t>
            </a: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теми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«Оцінювання здобувачів освіти. Формувальне оцінювання» </a:t>
            </a:r>
            <a:r>
              <a:rPr lang="uk-UA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Березівський </a:t>
            </a:r>
            <a:r>
              <a:rPr lang="uk-UA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ліцей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Кузьмич Олександр,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Лощиць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Людмила, Хомич Галина </a:t>
            </a:r>
            <a:endParaRPr lang="uk-UA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uk-UA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Вебінар</a:t>
            </a: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"Формування позитивної мотивації на </a:t>
            </a:r>
            <a:r>
              <a:rPr lang="uk-UA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математики засобами інноваційних форм і методів навчання."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Карпилівський</a:t>
            </a:r>
            <a:r>
              <a:rPr lang="uk-UA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ліцей: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Бричка Наталія,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Трохимчук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Руслан,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Нестерчук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Ірина,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Ничипорчук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Ірина, </a:t>
            </a:r>
            <a:r>
              <a:rPr lang="uk-UA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Григорчук</a:t>
            </a:r>
            <a:r>
              <a:rPr lang="uk-UA" sz="2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Валентина</a:t>
            </a:r>
            <a:endParaRPr lang="uk-UA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694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/>
              <a:t>Національний </a:t>
            </a:r>
            <a:r>
              <a:rPr lang="uk-UA" sz="4000" b="1" dirty="0" err="1" smtClean="0"/>
              <a:t>мультипредметний</a:t>
            </a:r>
            <a:r>
              <a:rPr lang="uk-UA" sz="4000" b="1" dirty="0" smtClean="0"/>
              <a:t> тест з математики</a:t>
            </a:r>
            <a:endParaRPr lang="uk-UA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552" y="2539280"/>
            <a:ext cx="8596668" cy="3880773"/>
          </a:xfrm>
        </p:spPr>
        <p:txBody>
          <a:bodyPr>
            <a:normAutofit/>
          </a:bodyPr>
          <a:lstStyle/>
          <a:p>
            <a:r>
              <a:rPr lang="en-US" sz="4000" dirty="0">
                <a:hlinkClick r:id="rId2"/>
              </a:rPr>
              <a:t>https://lv.testportal.gov.ua</a:t>
            </a:r>
            <a:r>
              <a:rPr lang="en-US" sz="4000" dirty="0" smtClean="0">
                <a:hlinkClick r:id="rId2"/>
              </a:rPr>
              <a:t>/</a:t>
            </a:r>
            <a:endParaRPr lang="uk-UA" sz="4000" dirty="0" smtClean="0"/>
          </a:p>
          <a:p>
            <a:r>
              <a:rPr lang="en-US" sz="4000" dirty="0">
                <a:hlinkClick r:id="rId3"/>
              </a:rPr>
              <a:t>https://testportal.gov.ua</a:t>
            </a:r>
            <a:r>
              <a:rPr lang="en-US" sz="4000" dirty="0" smtClean="0">
                <a:hlinkClick r:id="rId3"/>
              </a:rPr>
              <a:t>/</a:t>
            </a:r>
            <a:endParaRPr lang="uk-UA" sz="4000" dirty="0" smtClean="0"/>
          </a:p>
          <a:p>
            <a:endParaRPr lang="uk-UA" sz="4000" dirty="0" smtClean="0"/>
          </a:p>
          <a:p>
            <a:endParaRPr lang="uk-UA" sz="3000" dirty="0"/>
          </a:p>
        </p:txBody>
      </p:sp>
    </p:spTree>
    <p:extLst>
      <p:ext uri="{BB962C8B-B14F-4D97-AF65-F5344CB8AC3E}">
        <p14:creationId xmlns:p14="http://schemas.microsoft.com/office/powerpoint/2010/main" val="3422015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32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Сертифікація – новий рівень утвердження професійності вчителя. Орієнтація на розвиток</a:t>
            </a:r>
            <a:endParaRPr lang="uk-UA" dirty="0"/>
          </a:p>
        </p:txBody>
      </p:sp>
      <p:pic>
        <p:nvPicPr>
          <p:cNvPr id="2070" name="Picture 1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2192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531885" y="1757977"/>
            <a:ext cx="1085348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СЕРТИФІКАЦІЯ – зовнішнє незалежне оцінювання професійних </a:t>
            </a:r>
            <a:endParaRPr kumimoji="0" lang="uk-UA" altLang="uk-UA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компетентностей</a:t>
            </a:r>
            <a:r>
              <a:rPr kumimoji="0" lang="uk-UA" altLang="uk-UA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педагогів</a:t>
            </a:r>
            <a:endParaRPr kumimoji="0" lang="uk-UA" altLang="uk-UA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531885" y="2235391"/>
            <a:ext cx="1085348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Мета сертифікації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виявлення та заохочення педагогічних працівників з високим рівнем педагогічної майстерності, які володіють методиками </a:t>
            </a:r>
            <a:r>
              <a:rPr kumimoji="0" lang="uk-UA" altLang="uk-UA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компетентнісного</a:t>
            </a: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навчання і </a:t>
            </a:r>
            <a:endParaRPr kumimoji="0" lang="uk-UA" alt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новими освітніми технологіями та сприяють</a:t>
            </a:r>
            <a:endParaRPr kumimoji="0" lang="uk-UA" alt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їх поширенню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597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491" y="110837"/>
            <a:ext cx="11490328" cy="6357340"/>
          </a:xfrm>
        </p:spPr>
        <p:txBody>
          <a:bodyPr>
            <a:normAutofit lnSpcReduction="10000"/>
          </a:bodyPr>
          <a:lstStyle/>
          <a:p>
            <a:pPr marL="457200" lvl="1" indent="0" algn="ctr">
              <a:buNone/>
            </a:pPr>
            <a:r>
              <a:rPr lang="uk-UA" sz="3200" b="1" dirty="0" smtClean="0"/>
              <a:t>МОЖЛИВОСТІ</a:t>
            </a:r>
          </a:p>
          <a:p>
            <a:pPr lvl="1"/>
            <a:r>
              <a:rPr lang="uk-UA" b="1" dirty="0"/>
              <a:t>НЕЗАЛЕЖНЕ оцінювання професійних </a:t>
            </a:r>
            <a:r>
              <a:rPr lang="uk-UA" b="1" dirty="0" err="1"/>
              <a:t>компетентностей</a:t>
            </a:r>
            <a:r>
              <a:rPr lang="uk-UA" b="1" dirty="0"/>
              <a:t> </a:t>
            </a:r>
            <a:r>
              <a:rPr lang="uk-UA" b="1" dirty="0" smtClean="0"/>
              <a:t>вчителя;</a:t>
            </a:r>
          </a:p>
          <a:p>
            <a:r>
              <a:rPr lang="uk-UA" b="1" dirty="0"/>
              <a:t>МОЖЛИВІСТЬ РЕФЛЕКСІЇ (</a:t>
            </a:r>
            <a:r>
              <a:rPr lang="uk-UA" dirty="0"/>
              <a:t>побачити свою діяльність зі сторони) • </a:t>
            </a:r>
            <a:r>
              <a:rPr lang="uk-UA" b="1" dirty="0"/>
              <a:t>ШВИДКО - </a:t>
            </a:r>
            <a:r>
              <a:rPr lang="uk-UA" dirty="0"/>
              <a:t>УСЬОГО за три дні: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     один </a:t>
            </a:r>
            <a:r>
              <a:rPr lang="uk-UA" dirty="0"/>
              <a:t>–тестування</a:t>
            </a:r>
            <a:endParaRPr lang="uk-UA" sz="1000" dirty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     другий </a:t>
            </a:r>
            <a:r>
              <a:rPr lang="uk-UA" dirty="0"/>
              <a:t>– самоаналіз своєї діяльності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     третій </a:t>
            </a:r>
            <a:r>
              <a:rPr lang="uk-UA" dirty="0"/>
              <a:t>– вивчення практичного </a:t>
            </a:r>
            <a:r>
              <a:rPr lang="uk-UA" dirty="0" smtClean="0"/>
              <a:t>досвіду</a:t>
            </a:r>
            <a:endParaRPr lang="uk-UA" dirty="0"/>
          </a:p>
          <a:p>
            <a:pPr lvl="0" fontAlgn="base"/>
            <a:r>
              <a:rPr lang="uk-UA" b="1" dirty="0"/>
              <a:t>ДЕТАЛЬНИЙ ІНСТРУКТАЖ</a:t>
            </a:r>
            <a:r>
              <a:rPr lang="uk-UA" dirty="0"/>
              <a:t>, положення, методика</a:t>
            </a:r>
            <a:endParaRPr lang="uk-UA" sz="1000" dirty="0"/>
          </a:p>
          <a:p>
            <a:r>
              <a:rPr lang="uk-UA" dirty="0"/>
              <a:t>+ </a:t>
            </a:r>
            <a:r>
              <a:rPr lang="uk-UA" b="1" dirty="0"/>
              <a:t>ПОСТІЙНА ДОПОМОГА </a:t>
            </a:r>
            <a:r>
              <a:rPr lang="uk-UA" dirty="0"/>
              <a:t>та підтримка від управління ДСЯО, освітніх експертів, колег, які уже пройшли процес, РОІППО, Центрів професійного </a:t>
            </a:r>
            <a:r>
              <a:rPr lang="uk-UA" dirty="0" smtClean="0"/>
              <a:t>розвитку;</a:t>
            </a:r>
          </a:p>
          <a:p>
            <a:r>
              <a:rPr lang="uk-UA" dirty="0" smtClean="0"/>
              <a:t>Це справа добровільна - </a:t>
            </a:r>
            <a:r>
              <a:rPr lang="uk-UA" b="1" dirty="0" smtClean="0"/>
              <a:t>НЕ СПОДОБАЛОСЬ </a:t>
            </a:r>
            <a:r>
              <a:rPr lang="uk-UA" dirty="0"/>
              <a:t>– сходиш з дистанції на будь-якому </a:t>
            </a:r>
            <a:r>
              <a:rPr lang="uk-UA" dirty="0" smtClean="0"/>
              <a:t>етапі, і це конфіденційно – БЕЗ НАСЛІДКІВ</a:t>
            </a:r>
          </a:p>
          <a:p>
            <a:r>
              <a:rPr lang="uk-UA" b="1" dirty="0"/>
              <a:t>СЕРТИФІКАТ</a:t>
            </a:r>
            <a:r>
              <a:rPr lang="uk-UA" dirty="0"/>
              <a:t>, який дає можливість атестуватись на присвоєння/підтвердження категорій та </a:t>
            </a:r>
            <a:r>
              <a:rPr lang="uk-UA" dirty="0" smtClean="0"/>
              <a:t>звань (</a:t>
            </a:r>
            <a:r>
              <a:rPr lang="uk-UA" dirty="0" err="1" smtClean="0"/>
              <a:t>бездодаткового</a:t>
            </a:r>
            <a:r>
              <a:rPr lang="uk-UA" dirty="0" smtClean="0"/>
              <a:t> вивчення (</a:t>
            </a:r>
            <a:r>
              <a:rPr lang="uk-UA" dirty="0" err="1" smtClean="0"/>
              <a:t>методичок</a:t>
            </a:r>
            <a:r>
              <a:rPr lang="uk-UA" dirty="0" smtClean="0"/>
              <a:t>, звітів у закладі), </a:t>
            </a:r>
            <a:r>
              <a:rPr lang="uk-UA" dirty="0" err="1" smtClean="0"/>
              <a:t>безочікування</a:t>
            </a:r>
            <a:r>
              <a:rPr lang="uk-UA" dirty="0" smtClean="0"/>
              <a:t> термінів (позачергово)</a:t>
            </a:r>
          </a:p>
          <a:p>
            <a:r>
              <a:rPr lang="uk-UA" b="1" dirty="0"/>
              <a:t>ДОСТАТНЬО </a:t>
            </a:r>
            <a:r>
              <a:rPr lang="uk-UA" dirty="0"/>
              <a:t>лише написати </a:t>
            </a:r>
            <a:r>
              <a:rPr lang="uk-UA" b="1" dirty="0"/>
              <a:t>ЗАЯВУ </a:t>
            </a:r>
            <a:r>
              <a:rPr lang="uk-UA" dirty="0"/>
              <a:t>і додати </a:t>
            </a:r>
            <a:r>
              <a:rPr lang="uk-UA" dirty="0" smtClean="0"/>
              <a:t>сертифікат</a:t>
            </a:r>
          </a:p>
          <a:p>
            <a:r>
              <a:rPr lang="uk-UA" altLang="uk-UA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Отримувати упродовж трьох років </a:t>
            </a:r>
            <a:r>
              <a:rPr lang="uk-UA" altLang="uk-UA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20 ВІДСОТКОВУ ДОПЛАТУ</a:t>
            </a:r>
            <a:r>
              <a:rPr lang="uk-UA" altLang="uk-UA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яка поширюється на все педагогічне </a:t>
            </a:r>
            <a:r>
              <a:rPr lang="uk-UA" altLang="uk-UA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навантаження</a:t>
            </a:r>
          </a:p>
          <a:p>
            <a:r>
              <a:rPr lang="uk-UA" dirty="0"/>
              <a:t>До речі, це одна з умов відповідно до нового Положення про атестацію підтвердження та присвоєння звань.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 smtClean="0"/>
          </a:p>
          <a:p>
            <a:endParaRPr lang="uk-UA" sz="1000" dirty="0"/>
          </a:p>
          <a:p>
            <a:pPr marL="457200" lvl="1" indent="0">
              <a:buNone/>
            </a:pPr>
            <a:endParaRPr lang="uk-UA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741363" y="103257"/>
            <a:ext cx="25519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899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6"/>
          <p:cNvSpPr/>
          <p:nvPr/>
        </p:nvSpPr>
        <p:spPr>
          <a:xfrm>
            <a:off x="5271510" y="3574502"/>
            <a:ext cx="2789382" cy="674226"/>
          </a:xfrm>
          <a:prstGeom prst="wedgeRectCallout">
            <a:avLst>
              <a:gd name="adj1" fmla="val -99972"/>
              <a:gd name="adj2" fmla="val -9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Етапи сертифікації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000" dirty="0"/>
              <a:t>І етап – </a:t>
            </a:r>
            <a:r>
              <a:rPr lang="uk-UA" sz="2000" b="1" dirty="0"/>
              <a:t>незалежне </a:t>
            </a:r>
            <a:r>
              <a:rPr lang="uk-UA" sz="2000" b="1" dirty="0" smtClean="0"/>
              <a:t>тестування</a:t>
            </a:r>
          </a:p>
          <a:p>
            <a:endParaRPr lang="uk-UA" sz="2000" dirty="0" smtClean="0"/>
          </a:p>
          <a:p>
            <a:r>
              <a:rPr lang="uk-UA" sz="2000" dirty="0" smtClean="0"/>
              <a:t>ІІ </a:t>
            </a:r>
            <a:r>
              <a:rPr lang="uk-UA" sz="2000" dirty="0"/>
              <a:t>етап – </a:t>
            </a:r>
            <a:r>
              <a:rPr lang="uk-UA" sz="2000" dirty="0" err="1"/>
              <a:t>самооцінювання</a:t>
            </a:r>
            <a:r>
              <a:rPr lang="uk-UA" sz="2000" dirty="0"/>
              <a:t> учасниками сертифікації власної педагогічної </a:t>
            </a:r>
            <a:r>
              <a:rPr lang="uk-UA" sz="2000" dirty="0" smtClean="0"/>
              <a:t>майстерності</a:t>
            </a:r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sz="2000" dirty="0" smtClean="0"/>
              <a:t>ІІІ етап – вивчення практичного досвіду роботи учасників сертифікації</a:t>
            </a:r>
            <a:endParaRPr lang="uk-UA" sz="20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419292" y="1523654"/>
            <a:ext cx="2789382" cy="895928"/>
            <a:chOff x="5022129" y="1403927"/>
            <a:chExt cx="2789382" cy="895928"/>
          </a:xfrm>
        </p:grpSpPr>
        <p:sp>
          <p:nvSpPr>
            <p:cNvPr id="5" name="Прямоугольная выноска 4"/>
            <p:cNvSpPr/>
            <p:nvPr/>
          </p:nvSpPr>
          <p:spPr>
            <a:xfrm>
              <a:off x="5022129" y="1403927"/>
              <a:ext cx="2789382" cy="895928"/>
            </a:xfrm>
            <a:prstGeom prst="wedgeRectCallout">
              <a:avLst>
                <a:gd name="adj1" fmla="val -62224"/>
                <a:gd name="adj2" fmla="val 6559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42202" y="1741054"/>
              <a:ext cx="2549236" cy="378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/>
                <a:t>УЦОЯО, ЛРЦОЯО</a:t>
              </a:r>
              <a:endParaRPr lang="uk-UA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77728" y="3643241"/>
            <a:ext cx="257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ДСЯО та її територіальні органи</a:t>
            </a:r>
            <a:endParaRPr lang="uk-UA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5539365" y="4969163"/>
            <a:ext cx="2789382" cy="895928"/>
            <a:chOff x="5022129" y="1403927"/>
            <a:chExt cx="2789382" cy="895928"/>
          </a:xfrm>
        </p:grpSpPr>
        <p:sp>
          <p:nvSpPr>
            <p:cNvPr id="11" name="Прямоугольная выноска 10"/>
            <p:cNvSpPr/>
            <p:nvPr/>
          </p:nvSpPr>
          <p:spPr>
            <a:xfrm>
              <a:off x="5022129" y="1403927"/>
              <a:ext cx="2789382" cy="895928"/>
            </a:xfrm>
            <a:prstGeom prst="wedgeRectCallout">
              <a:avLst>
                <a:gd name="adj1" fmla="val -81098"/>
                <a:gd name="adj2" fmla="val -5296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42202" y="1527052"/>
              <a:ext cx="25492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/>
                <a:t>ДСЯО та її територіальні органи</a:t>
              </a:r>
              <a:endParaRPr lang="uk-UA" dirty="0"/>
            </a:p>
          </p:txBody>
        </p:sp>
      </p:grpSp>
    </p:spTree>
    <p:extLst>
      <p:ext uri="{BB962C8B-B14F-4D97-AF65-F5344CB8AC3E}">
        <p14:creationId xmlns:p14="http://schemas.microsoft.com/office/powerpoint/2010/main" val="908404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 етап. Інформація.</a:t>
            </a:r>
            <a:endParaRPr lang="uk-UA" dirty="0"/>
          </a:p>
        </p:txBody>
      </p:sp>
      <p:sp>
        <p:nvSpPr>
          <p:cNvPr id="5" name="Rectangle 595"/>
          <p:cNvSpPr/>
          <p:nvPr/>
        </p:nvSpPr>
        <p:spPr>
          <a:xfrm>
            <a:off x="4706302" y="3274060"/>
            <a:ext cx="3234690" cy="41275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І етап. Інформація</a:t>
            </a:r>
            <a:endParaRPr lang="uk-UA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Picture 57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473" y="1330036"/>
            <a:ext cx="10926618" cy="55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26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788" y="-26329"/>
            <a:ext cx="8596668" cy="683491"/>
          </a:xfrm>
        </p:spPr>
        <p:txBody>
          <a:bodyPr/>
          <a:lstStyle/>
          <a:p>
            <a:r>
              <a:rPr lang="uk-UA" dirty="0"/>
              <a:t>Незалежне тестування. Математика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grpSp>
        <p:nvGrpSpPr>
          <p:cNvPr id="4" name="Group 6098"/>
          <p:cNvGrpSpPr/>
          <p:nvPr/>
        </p:nvGrpSpPr>
        <p:grpSpPr>
          <a:xfrm>
            <a:off x="0" y="1003300"/>
            <a:ext cx="12192000" cy="5854700"/>
            <a:chOff x="0" y="0"/>
            <a:chExt cx="12192000" cy="5855208"/>
          </a:xfrm>
        </p:grpSpPr>
        <p:pic>
          <p:nvPicPr>
            <p:cNvPr id="5" name="Picture 60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4483608"/>
              <a:ext cx="12192000" cy="1371600"/>
            </a:xfrm>
            <a:prstGeom prst="rect">
              <a:avLst/>
            </a:prstGeom>
          </p:spPr>
        </p:pic>
        <p:pic>
          <p:nvPicPr>
            <p:cNvPr id="6" name="Picture 60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22148" y="0"/>
              <a:ext cx="10603992" cy="5379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241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8618"/>
            <a:ext cx="8596668" cy="757382"/>
          </a:xfrm>
        </p:spPr>
        <p:txBody>
          <a:bodyPr/>
          <a:lstStyle/>
          <a:p>
            <a:r>
              <a:rPr lang="uk-UA" b="1" dirty="0"/>
              <a:t>Інформація ІІ та ІІІ етап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446" y="1015999"/>
            <a:ext cx="10716141" cy="577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2562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269</TotalTime>
  <Words>506</Words>
  <Application>Microsoft Office PowerPoint</Application>
  <PresentationFormat>Широкоэкранный</PresentationFormat>
  <Paragraphs>88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Серпневі студії для  вчителів математики</vt:lpstr>
      <vt:lpstr>Аналіз роботи за 2022-2023 н.р.</vt:lpstr>
      <vt:lpstr>Національний мультипредметний тест з математики</vt:lpstr>
      <vt:lpstr>Сертифікація – новий рівень утвердження професійності вчителя. Орієнтація на розвиток</vt:lpstr>
      <vt:lpstr>Презентация PowerPoint</vt:lpstr>
      <vt:lpstr>Етапи сертифікації</vt:lpstr>
      <vt:lpstr>І етап. Інформація.</vt:lpstr>
      <vt:lpstr>Незалежне тестування. Математика</vt:lpstr>
      <vt:lpstr>Інформація ІІ та ІІІ етап</vt:lpstr>
      <vt:lpstr>Інформація ІІ та ІІІ етап</vt:lpstr>
      <vt:lpstr>СЕРТИФІКАЦІЯ – 2023 ІІІ ЕТАП – вивчення практичного досвіду роботи учасників сертифікації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Серпневі студії для вчителів математики</dc:title>
  <dc:creator>Home</dc:creator>
  <cp:lastModifiedBy>Home</cp:lastModifiedBy>
  <cp:revision>13</cp:revision>
  <dcterms:created xsi:type="dcterms:W3CDTF">2023-08-22T08:29:26Z</dcterms:created>
  <dcterms:modified xsi:type="dcterms:W3CDTF">2023-08-23T12:30:17Z</dcterms:modified>
</cp:coreProperties>
</file>