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6" r:id="rId2"/>
    <p:sldId id="307" r:id="rId3"/>
    <p:sldId id="301" r:id="rId4"/>
    <p:sldId id="302" r:id="rId5"/>
    <p:sldId id="303" r:id="rId6"/>
    <p:sldId id="304" r:id="rId7"/>
    <p:sldId id="305" r:id="rId8"/>
    <p:sldId id="306" r:id="rId9"/>
    <p:sldId id="260" r:id="rId1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48ECED35-8D92-4D05-B657-74A33546E6D7}">
          <p14:sldIdLst>
            <p14:sldId id="256"/>
            <p14:sldId id="307"/>
            <p14:sldId id="301"/>
            <p14:sldId id="302"/>
            <p14:sldId id="303"/>
            <p14:sldId id="304"/>
            <p14:sldId id="305"/>
            <p14:sldId id="306"/>
            <p14:sldId id="26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ZaRd" initials="W"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4" autoAdjust="0"/>
    <p:restoredTop sz="86314" autoAdjust="0"/>
  </p:normalViewPr>
  <p:slideViewPr>
    <p:cSldViewPr>
      <p:cViewPr>
        <p:scale>
          <a:sx n="80" d="100"/>
          <a:sy n="80" d="100"/>
        </p:scale>
        <p:origin x="-594" y="-348"/>
      </p:cViewPr>
      <p:guideLst>
        <p:guide orient="horz" pos="2160"/>
        <p:guide pos="2880"/>
      </p:guideLst>
    </p:cSldViewPr>
  </p:slideViewPr>
  <p:outlineViewPr>
    <p:cViewPr>
      <p:scale>
        <a:sx n="33" d="100"/>
        <a:sy n="33" d="100"/>
      </p:scale>
      <p:origin x="258" y="2052"/>
    </p:cViewPr>
  </p:outlineViewPr>
  <p:notesTextViewPr>
    <p:cViewPr>
      <p:scale>
        <a:sx n="1" d="1"/>
        <a:sy n="1" d="1"/>
      </p:scale>
      <p:origin x="0" y="0"/>
    </p:cViewPr>
  </p:notesTextViewPr>
  <p:sorterViewPr>
    <p:cViewPr>
      <p:scale>
        <a:sx n="100" d="100"/>
        <a:sy n="100" d="100"/>
      </p:scale>
      <p:origin x="0" y="22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0EF45D-C710-4F65-88B8-D296D3C19CAF}" type="datetimeFigureOut">
              <a:rPr lang="uk-UA" smtClean="0"/>
              <a:t>22.09.2023</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05CEFD-56ED-4D8F-9793-FC963A064B8B}" type="slidenum">
              <a:rPr lang="uk-UA" smtClean="0"/>
              <a:t>‹#›</a:t>
            </a:fld>
            <a:endParaRPr lang="uk-UA"/>
          </a:p>
        </p:txBody>
      </p:sp>
    </p:spTree>
    <p:extLst>
      <p:ext uri="{BB962C8B-B14F-4D97-AF65-F5344CB8AC3E}">
        <p14:creationId xmlns:p14="http://schemas.microsoft.com/office/powerpoint/2010/main" val="1899552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7558F82-6607-4510-996C-EA1ADDE4FB90}" type="datetimeFigureOut">
              <a:rPr lang="uk-UA" smtClean="0"/>
              <a:t>22.09.2023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7558F82-6607-4510-996C-EA1ADDE4FB90}" type="datetimeFigureOut">
              <a:rPr lang="uk-UA" smtClean="0"/>
              <a:t>22.09.2023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558F82-6607-4510-996C-EA1ADDE4FB90}" type="datetimeFigureOut">
              <a:rPr lang="uk-UA" smtClean="0"/>
              <a:t>22.09.2023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4CB889-C247-487E-B858-4F9BB44DE703}"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7558F82-6607-4510-996C-EA1ADDE4FB90}" type="datetimeFigureOut">
              <a:rPr lang="uk-UA" smtClean="0"/>
              <a:t>22.09.2023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4CB889-C247-487E-B858-4F9BB44DE703}" type="slidenum">
              <a:rPr lang="uk-UA" smtClean="0"/>
              <a:t>‹#›</a:t>
            </a:fld>
            <a:endParaRPr lang="uk-UA"/>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558F82-6607-4510-996C-EA1ADDE4FB90}" type="datetimeFigureOut">
              <a:rPr lang="uk-UA" smtClean="0"/>
              <a:t>22.09.2023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57558F82-6607-4510-996C-EA1ADDE4FB90}" type="datetimeFigureOut">
              <a:rPr lang="uk-UA" smtClean="0"/>
              <a:t>22.09.2023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4CB889-C247-487E-B858-4F9BB44DE703}"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7558F82-6607-4510-996C-EA1ADDE4FB90}" type="datetimeFigureOut">
              <a:rPr lang="uk-UA" smtClean="0"/>
              <a:t>22.09.2023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7558F82-6607-4510-996C-EA1ADDE4FB90}" type="datetimeFigureOut">
              <a:rPr lang="uk-UA" smtClean="0"/>
              <a:t>22.09.2023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7558F82-6607-4510-996C-EA1ADDE4FB90}" type="datetimeFigureOut">
              <a:rPr lang="uk-UA" smtClean="0"/>
              <a:t>22.09.2023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34CB889-C247-487E-B858-4F9BB44DE703}"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7558F82-6607-4510-996C-EA1ADDE4FB90}" type="datetimeFigureOut">
              <a:rPr lang="uk-UA" smtClean="0"/>
              <a:t>22.09.2023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4CB889-C247-487E-B858-4F9BB44DE703}"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7558F82-6607-4510-996C-EA1ADDE4FB90}" type="datetimeFigureOut">
              <a:rPr lang="uk-UA" smtClean="0"/>
              <a:t>22.09.2023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4CB889-C247-487E-B858-4F9BB44DE703}"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7558F82-6607-4510-996C-EA1ADDE4FB90}" type="datetimeFigureOut">
              <a:rPr lang="uk-UA" smtClean="0"/>
              <a:t>22.09.2023</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34CB889-C247-487E-B858-4F9BB44DE703}"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476672"/>
            <a:ext cx="7772400" cy="3528392"/>
          </a:xfrm>
        </p:spPr>
        <p:txBody>
          <a:bodyPr>
            <a:normAutofit fontScale="90000"/>
          </a:bodyPr>
          <a:lstStyle/>
          <a:p>
            <a:r>
              <a:rPr lang="uk-UA" dirty="0" smtClean="0"/>
              <a:t/>
            </a:r>
            <a:br>
              <a:rPr lang="uk-UA" dirty="0" smtClean="0"/>
            </a:br>
            <a:r>
              <a:rPr lang="uk-UA" dirty="0"/>
              <a:t/>
            </a:r>
            <a:br>
              <a:rPr lang="uk-UA" dirty="0"/>
            </a:br>
            <a:r>
              <a:rPr lang="uk-UA" dirty="0" smtClean="0"/>
              <a:t/>
            </a:r>
            <a:br>
              <a:rPr lang="uk-UA" dirty="0" smtClean="0"/>
            </a:br>
            <a:r>
              <a:rPr lang="uk-UA" sz="4900" dirty="0" smtClean="0">
                <a:solidFill>
                  <a:schemeClr val="tx2">
                    <a:lumMod val="75000"/>
                  </a:schemeClr>
                </a:solidFill>
              </a:rPr>
              <a:t>Планування роботи закладу як управлінський  документ, який визначає рух до якості освіти</a:t>
            </a:r>
            <a:endParaRPr lang="uk-UA" sz="4900" dirty="0">
              <a:solidFill>
                <a:schemeClr val="tx2">
                  <a:lumMod val="75000"/>
                </a:schemeClr>
              </a:solidFill>
            </a:endParaRPr>
          </a:p>
        </p:txBody>
      </p:sp>
    </p:spTree>
    <p:extLst>
      <p:ext uri="{BB962C8B-B14F-4D97-AF65-F5344CB8AC3E}">
        <p14:creationId xmlns:p14="http://schemas.microsoft.com/office/powerpoint/2010/main" val="3799640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260648"/>
            <a:ext cx="7772400" cy="5040560"/>
          </a:xfrm>
        </p:spPr>
        <p:txBody>
          <a:bodyPr>
            <a:normAutofit fontScale="90000"/>
          </a:bodyPr>
          <a:lstStyle/>
          <a:p>
            <a:r>
              <a:rPr lang="uk-UA" dirty="0" smtClean="0"/>
              <a:t/>
            </a:r>
            <a:br>
              <a:rPr lang="uk-UA" dirty="0" smtClean="0"/>
            </a:br>
            <a:r>
              <a:rPr lang="uk-UA" dirty="0"/>
              <a:t/>
            </a:r>
            <a:br>
              <a:rPr lang="uk-UA" dirty="0"/>
            </a:br>
            <a:r>
              <a:rPr lang="uk-UA" dirty="0" smtClean="0"/>
              <a:t/>
            </a:r>
            <a:br>
              <a:rPr lang="uk-UA" dirty="0" smtClean="0"/>
            </a:br>
            <a:r>
              <a:rPr lang="uk-UA" dirty="0" smtClean="0"/>
              <a:t/>
            </a:r>
            <a:br>
              <a:rPr lang="uk-UA" dirty="0" smtClean="0"/>
            </a:br>
            <a:r>
              <a:rPr lang="uk-UA" dirty="0" smtClean="0"/>
              <a:t/>
            </a:r>
            <a:br>
              <a:rPr lang="uk-UA" dirty="0" smtClean="0"/>
            </a:br>
            <a:r>
              <a:rPr lang="uk-UA" sz="3100" dirty="0" smtClean="0">
                <a:solidFill>
                  <a:schemeClr val="tx2">
                    <a:lumMod val="75000"/>
                  </a:schemeClr>
                </a:solidFill>
              </a:rPr>
              <a:t>Планування </a:t>
            </a:r>
            <a:r>
              <a:rPr lang="uk-UA" sz="3100" dirty="0" smtClean="0">
                <a:solidFill>
                  <a:schemeClr val="tx2">
                    <a:lumMod val="75000"/>
                  </a:schemeClr>
                </a:solidFill>
              </a:rPr>
              <a:t>роботи </a:t>
            </a:r>
            <a:r>
              <a:rPr lang="uk-UA" sz="3100" dirty="0" smtClean="0">
                <a:solidFill>
                  <a:schemeClr val="tx2">
                    <a:lumMod val="75000"/>
                  </a:schemeClr>
                </a:solidFill>
              </a:rPr>
              <a:t>закладу дошкільної освіти </a:t>
            </a:r>
            <a:r>
              <a:rPr lang="uk-UA" sz="3100" dirty="0" smtClean="0">
                <a:solidFill>
                  <a:schemeClr val="tx2">
                    <a:lumMod val="75000"/>
                  </a:schemeClr>
                </a:solidFill>
              </a:rPr>
              <a:t>– основний документ, який регламентує його діяльність й дозволяє регулювати освітні та управлінські процеси, відповідно до колегіально сформульованих завдань, здійснювати ефективні дії, які сприяють формуванню внутрішньої системи забезпечення якості освіти</a:t>
            </a:r>
            <a:endParaRPr lang="uk-UA" sz="3100" dirty="0">
              <a:solidFill>
                <a:schemeClr val="tx2">
                  <a:lumMod val="75000"/>
                </a:schemeClr>
              </a:solidFill>
            </a:endParaRPr>
          </a:p>
        </p:txBody>
      </p:sp>
    </p:spTree>
    <p:extLst>
      <p:ext uri="{BB962C8B-B14F-4D97-AF65-F5344CB8AC3E}">
        <p14:creationId xmlns:p14="http://schemas.microsoft.com/office/powerpoint/2010/main" val="2071335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764704"/>
            <a:ext cx="7918648" cy="4680520"/>
          </a:xfrm>
        </p:spPr>
        <p:txBody>
          <a:bodyPr>
            <a:normAutofit fontScale="90000"/>
          </a:bodyPr>
          <a:lstStyle/>
          <a:p>
            <a:pPr algn="l"/>
            <a:r>
              <a:rPr lang="uk-UA" dirty="0" smtClean="0"/>
              <a:t>І розділ. Аналіз діяльності закладу освіти  за 2022-2023н.р.</a:t>
            </a:r>
            <a:br>
              <a:rPr lang="uk-UA" dirty="0" smtClean="0"/>
            </a:br>
            <a:r>
              <a:rPr lang="uk-UA" dirty="0"/>
              <a:t/>
            </a:r>
            <a:br>
              <a:rPr lang="uk-UA" dirty="0"/>
            </a:br>
            <a:r>
              <a:rPr lang="uk-UA" sz="2200" i="1" dirty="0" smtClean="0">
                <a:solidFill>
                  <a:schemeClr val="tx2">
                    <a:lumMod val="75000"/>
                  </a:schemeClr>
                </a:solidFill>
              </a:rPr>
              <a:t>1. Інформаційна картка</a:t>
            </a:r>
            <a:br>
              <a:rPr lang="uk-UA" sz="2200" i="1" dirty="0" smtClean="0">
                <a:solidFill>
                  <a:schemeClr val="tx2">
                    <a:lumMod val="75000"/>
                  </a:schemeClr>
                </a:solidFill>
              </a:rPr>
            </a:br>
            <a:r>
              <a:rPr lang="uk-UA" sz="2200" i="1" dirty="0" smtClean="0">
                <a:solidFill>
                  <a:schemeClr val="tx2">
                    <a:lumMod val="75000"/>
                  </a:schemeClr>
                </a:solidFill>
              </a:rPr>
              <a:t>2.Програмне забезпечення освітнього процесу ЗДО</a:t>
            </a:r>
            <a:br>
              <a:rPr lang="uk-UA" sz="2200" i="1" dirty="0" smtClean="0">
                <a:solidFill>
                  <a:schemeClr val="tx2">
                    <a:lumMod val="75000"/>
                  </a:schemeClr>
                </a:solidFill>
              </a:rPr>
            </a:br>
            <a:r>
              <a:rPr lang="uk-UA" sz="2200" i="1" dirty="0" smtClean="0">
                <a:solidFill>
                  <a:schemeClr val="tx2">
                    <a:lumMod val="75000"/>
                  </a:schemeClr>
                </a:solidFill>
              </a:rPr>
              <a:t>3.Аналіз забезпечення освітнього процесу</a:t>
            </a:r>
            <a:br>
              <a:rPr lang="uk-UA" sz="2200" i="1" dirty="0" smtClean="0">
                <a:solidFill>
                  <a:schemeClr val="tx2">
                    <a:lumMod val="75000"/>
                  </a:schemeClr>
                </a:solidFill>
              </a:rPr>
            </a:br>
            <a:r>
              <a:rPr lang="uk-UA" sz="2200" i="1" dirty="0" smtClean="0">
                <a:solidFill>
                  <a:schemeClr val="tx2">
                    <a:lumMod val="75000"/>
                  </a:schemeClr>
                </a:solidFill>
              </a:rPr>
              <a:t>4.Матеріально-технічна база закладу</a:t>
            </a:r>
            <a:br>
              <a:rPr lang="uk-UA" sz="2200" i="1" dirty="0" smtClean="0">
                <a:solidFill>
                  <a:schemeClr val="tx2">
                    <a:lumMod val="75000"/>
                  </a:schemeClr>
                </a:solidFill>
              </a:rPr>
            </a:br>
            <a:r>
              <a:rPr lang="uk-UA" sz="2200" i="1" dirty="0" smtClean="0">
                <a:solidFill>
                  <a:schemeClr val="tx2">
                    <a:lumMod val="75000"/>
                  </a:schemeClr>
                </a:solidFill>
              </a:rPr>
              <a:t>5.Узагальнені висновки щодо здобутків , труднощів і недоліків у роботі</a:t>
            </a:r>
            <a:br>
              <a:rPr lang="uk-UA" sz="2200" i="1" dirty="0" smtClean="0">
                <a:solidFill>
                  <a:schemeClr val="tx2">
                    <a:lumMod val="75000"/>
                  </a:schemeClr>
                </a:solidFill>
              </a:rPr>
            </a:br>
            <a:r>
              <a:rPr lang="uk-UA" sz="2200" i="1" dirty="0" smtClean="0">
                <a:solidFill>
                  <a:schemeClr val="tx2">
                    <a:lumMod val="75000"/>
                  </a:schemeClr>
                </a:solidFill>
              </a:rPr>
              <a:t>6.Змістове наповнення роботи закладу дошкільної освіти на 2023-2024н.р.</a:t>
            </a:r>
            <a:br>
              <a:rPr lang="uk-UA" sz="2200" i="1" dirty="0" smtClean="0">
                <a:solidFill>
                  <a:schemeClr val="tx2">
                    <a:lumMod val="75000"/>
                  </a:schemeClr>
                </a:solidFill>
              </a:rPr>
            </a:br>
            <a:endParaRPr lang="uk-UA" sz="2200" i="1" dirty="0">
              <a:solidFill>
                <a:schemeClr val="tx2">
                  <a:lumMod val="75000"/>
                </a:schemeClr>
              </a:solidFill>
            </a:endParaRPr>
          </a:p>
        </p:txBody>
      </p:sp>
    </p:spTree>
    <p:extLst>
      <p:ext uri="{BB962C8B-B14F-4D97-AF65-F5344CB8AC3E}">
        <p14:creationId xmlns:p14="http://schemas.microsoft.com/office/powerpoint/2010/main" val="4209987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764704"/>
            <a:ext cx="7918648" cy="4680520"/>
          </a:xfrm>
        </p:spPr>
        <p:txBody>
          <a:bodyPr>
            <a:normAutofit fontScale="90000"/>
          </a:bodyPr>
          <a:lstStyle/>
          <a:p>
            <a:pPr algn="l"/>
            <a:r>
              <a:rPr lang="uk-UA" dirty="0" smtClean="0"/>
              <a:t>ІІ розділ. Діяльність структур колегіального управління</a:t>
            </a:r>
            <a:br>
              <a:rPr lang="uk-UA" dirty="0" smtClean="0"/>
            </a:br>
            <a:r>
              <a:rPr lang="uk-UA" dirty="0"/>
              <a:t/>
            </a:r>
            <a:br>
              <a:rPr lang="uk-UA" dirty="0"/>
            </a:br>
            <a:r>
              <a:rPr lang="uk-UA" sz="2200" i="1" dirty="0" smtClean="0">
                <a:solidFill>
                  <a:schemeClr val="tx2">
                    <a:lumMod val="75000"/>
                  </a:schemeClr>
                </a:solidFill>
              </a:rPr>
              <a:t>1</a:t>
            </a:r>
            <a:r>
              <a:rPr lang="uk-UA" sz="2700" i="1" dirty="0" smtClean="0">
                <a:solidFill>
                  <a:schemeClr val="tx2">
                    <a:lumMod val="75000"/>
                  </a:schemeClr>
                </a:solidFill>
              </a:rPr>
              <a:t>. Педагогічні ради</a:t>
            </a:r>
            <a:br>
              <a:rPr lang="uk-UA" sz="2700" i="1" dirty="0" smtClean="0">
                <a:solidFill>
                  <a:schemeClr val="tx2">
                    <a:lumMod val="75000"/>
                  </a:schemeClr>
                </a:solidFill>
              </a:rPr>
            </a:br>
            <a:r>
              <a:rPr lang="uk-UA" sz="2700" i="1" dirty="0" smtClean="0">
                <a:solidFill>
                  <a:schemeClr val="tx2">
                    <a:lumMod val="75000"/>
                  </a:schemeClr>
                </a:solidFill>
              </a:rPr>
              <a:t>2.Виробничі наради</a:t>
            </a:r>
            <a:br>
              <a:rPr lang="uk-UA" sz="2700" i="1" dirty="0" smtClean="0">
                <a:solidFill>
                  <a:schemeClr val="tx2">
                    <a:lumMod val="75000"/>
                  </a:schemeClr>
                </a:solidFill>
              </a:rPr>
            </a:br>
            <a:r>
              <a:rPr lang="uk-UA" sz="2700" i="1" dirty="0" smtClean="0">
                <a:solidFill>
                  <a:schemeClr val="tx2">
                    <a:lumMod val="75000"/>
                  </a:schemeClr>
                </a:solidFill>
              </a:rPr>
              <a:t>3.Наради за участю директора</a:t>
            </a:r>
            <a:br>
              <a:rPr lang="uk-UA" sz="2700" i="1" dirty="0" smtClean="0">
                <a:solidFill>
                  <a:schemeClr val="tx2">
                    <a:lumMod val="75000"/>
                  </a:schemeClr>
                </a:solidFill>
              </a:rPr>
            </a:br>
            <a:r>
              <a:rPr lang="uk-UA" sz="2700" i="1" dirty="0" smtClean="0">
                <a:solidFill>
                  <a:schemeClr val="tx2">
                    <a:lumMod val="75000"/>
                  </a:schemeClr>
                </a:solidFill>
              </a:rPr>
              <a:t>4.Загальні збори працівників</a:t>
            </a:r>
            <a:br>
              <a:rPr lang="uk-UA" sz="2700" i="1" dirty="0" smtClean="0">
                <a:solidFill>
                  <a:schemeClr val="tx2">
                    <a:lumMod val="75000"/>
                  </a:schemeClr>
                </a:solidFill>
              </a:rPr>
            </a:br>
            <a:r>
              <a:rPr lang="uk-UA" sz="2700" i="1" dirty="0" smtClean="0">
                <a:solidFill>
                  <a:schemeClr val="tx2">
                    <a:lumMod val="75000"/>
                  </a:schemeClr>
                </a:solidFill>
              </a:rPr>
              <a:t>5.План роботи Ради закладу</a:t>
            </a:r>
            <a:br>
              <a:rPr lang="uk-UA" sz="2700" i="1" dirty="0" smtClean="0">
                <a:solidFill>
                  <a:schemeClr val="tx2">
                    <a:lumMod val="75000"/>
                  </a:schemeClr>
                </a:solidFill>
              </a:rPr>
            </a:br>
            <a:r>
              <a:rPr lang="uk-UA" sz="2700" i="1" dirty="0" smtClean="0">
                <a:solidFill>
                  <a:schemeClr val="tx2">
                    <a:lumMod val="75000"/>
                  </a:schemeClr>
                </a:solidFill>
              </a:rPr>
              <a:t>6. Атестаційна комісія</a:t>
            </a:r>
            <a:r>
              <a:rPr lang="uk-UA" sz="2200" i="1" dirty="0" smtClean="0">
                <a:solidFill>
                  <a:schemeClr val="tx2">
                    <a:lumMod val="75000"/>
                  </a:schemeClr>
                </a:solidFill>
              </a:rPr>
              <a:t/>
            </a:r>
            <a:br>
              <a:rPr lang="uk-UA" sz="2200" i="1" dirty="0" smtClean="0">
                <a:solidFill>
                  <a:schemeClr val="tx2">
                    <a:lumMod val="75000"/>
                  </a:schemeClr>
                </a:solidFill>
              </a:rPr>
            </a:br>
            <a:endParaRPr lang="uk-UA" sz="2200" i="1" dirty="0">
              <a:solidFill>
                <a:schemeClr val="tx2">
                  <a:lumMod val="75000"/>
                </a:schemeClr>
              </a:solidFill>
            </a:endParaRPr>
          </a:p>
        </p:txBody>
      </p:sp>
    </p:spTree>
    <p:extLst>
      <p:ext uri="{BB962C8B-B14F-4D97-AF65-F5344CB8AC3E}">
        <p14:creationId xmlns:p14="http://schemas.microsoft.com/office/powerpoint/2010/main" val="2509409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1484784"/>
            <a:ext cx="7918648" cy="4752528"/>
          </a:xfrm>
        </p:spPr>
        <p:txBody>
          <a:bodyPr>
            <a:normAutofit fontScale="90000"/>
          </a:bodyPr>
          <a:lstStyle/>
          <a:p>
            <a:pPr algn="l"/>
            <a:r>
              <a:rPr lang="uk-UA" dirty="0" smtClean="0"/>
              <a:t>ІІІ розділ. Діяльність методичного кабінету</a:t>
            </a:r>
            <a:br>
              <a:rPr lang="uk-UA" dirty="0" smtClean="0"/>
            </a:br>
            <a:r>
              <a:rPr lang="uk-UA" dirty="0"/>
              <a:t/>
            </a:r>
            <a:br>
              <a:rPr lang="uk-UA" dirty="0"/>
            </a:br>
            <a:r>
              <a:rPr lang="uk-UA" sz="1800" i="1" dirty="0" smtClean="0">
                <a:solidFill>
                  <a:schemeClr val="tx2">
                    <a:lumMod val="75000"/>
                  </a:schemeClr>
                </a:solidFill>
              </a:rPr>
              <a:t>1. Якісний склад педкадрів</a:t>
            </a:r>
            <a:br>
              <a:rPr lang="uk-UA" sz="1800" i="1" dirty="0" smtClean="0">
                <a:solidFill>
                  <a:schemeClr val="tx2">
                    <a:lumMod val="75000"/>
                  </a:schemeClr>
                </a:solidFill>
              </a:rPr>
            </a:br>
            <a:r>
              <a:rPr lang="uk-UA" sz="1800" i="1" dirty="0" smtClean="0">
                <a:solidFill>
                  <a:schemeClr val="tx2">
                    <a:lumMod val="75000"/>
                  </a:schemeClr>
                </a:solidFill>
              </a:rPr>
              <a:t>2.Підвищення професійної компетентності педагогів</a:t>
            </a:r>
            <a:br>
              <a:rPr lang="uk-UA" sz="1800" i="1" dirty="0" smtClean="0">
                <a:solidFill>
                  <a:schemeClr val="tx2">
                    <a:lumMod val="75000"/>
                  </a:schemeClr>
                </a:solidFill>
              </a:rPr>
            </a:br>
            <a:r>
              <a:rPr lang="uk-UA" sz="1800" i="1" dirty="0" smtClean="0">
                <a:solidFill>
                  <a:schemeClr val="tx2">
                    <a:lumMod val="75000"/>
                  </a:schemeClr>
                </a:solidFill>
              </a:rPr>
              <a:t>3.Підвищення кваліфікації педагогів (самоосвіта, участь у семінарах-практикумах, </a:t>
            </a:r>
            <a:r>
              <a:rPr lang="uk-UA" sz="1800" i="1" dirty="0" err="1" smtClean="0">
                <a:solidFill>
                  <a:schemeClr val="tx2">
                    <a:lumMod val="75000"/>
                  </a:schemeClr>
                </a:solidFill>
              </a:rPr>
              <a:t>вебінарах</a:t>
            </a:r>
            <a:r>
              <a:rPr lang="uk-UA" sz="1800" i="1" dirty="0" smtClean="0">
                <a:solidFill>
                  <a:schemeClr val="tx2">
                    <a:lumMod val="75000"/>
                  </a:schemeClr>
                </a:solidFill>
              </a:rPr>
              <a:t>  громади, району,області)</a:t>
            </a:r>
            <a:br>
              <a:rPr lang="uk-UA" sz="1800" i="1" dirty="0" smtClean="0">
                <a:solidFill>
                  <a:schemeClr val="tx2">
                    <a:lumMod val="75000"/>
                  </a:schemeClr>
                </a:solidFill>
              </a:rPr>
            </a:br>
            <a:r>
              <a:rPr lang="uk-UA" sz="1800" i="1" dirty="0" smtClean="0">
                <a:solidFill>
                  <a:schemeClr val="tx2">
                    <a:lumMod val="75000"/>
                  </a:schemeClr>
                </a:solidFill>
              </a:rPr>
              <a:t>4.Загальні збори працівників</a:t>
            </a:r>
            <a:br>
              <a:rPr lang="uk-UA" sz="1800" i="1" dirty="0" smtClean="0">
                <a:solidFill>
                  <a:schemeClr val="tx2">
                    <a:lumMod val="75000"/>
                  </a:schemeClr>
                </a:solidFill>
              </a:rPr>
            </a:br>
            <a:r>
              <a:rPr lang="uk-UA" sz="1800" i="1" dirty="0" smtClean="0">
                <a:solidFill>
                  <a:schemeClr val="tx2">
                    <a:lumMod val="75000"/>
                  </a:schemeClr>
                </a:solidFill>
              </a:rPr>
              <a:t>5.Семінари-практикуми</a:t>
            </a:r>
            <a:br>
              <a:rPr lang="uk-UA" sz="1800" i="1" dirty="0" smtClean="0">
                <a:solidFill>
                  <a:schemeClr val="tx2">
                    <a:lumMod val="75000"/>
                  </a:schemeClr>
                </a:solidFill>
              </a:rPr>
            </a:br>
            <a:r>
              <a:rPr lang="uk-UA" sz="1800" i="1" dirty="0" smtClean="0">
                <a:solidFill>
                  <a:schemeClr val="tx2">
                    <a:lumMod val="75000"/>
                  </a:schemeClr>
                </a:solidFill>
              </a:rPr>
              <a:t>6.Проблемний семінар</a:t>
            </a:r>
            <a:br>
              <a:rPr lang="uk-UA" sz="1800" i="1" dirty="0" smtClean="0">
                <a:solidFill>
                  <a:schemeClr val="tx2">
                    <a:lumMod val="75000"/>
                  </a:schemeClr>
                </a:solidFill>
              </a:rPr>
            </a:br>
            <a:r>
              <a:rPr lang="uk-UA" sz="1800" i="1" dirty="0" smtClean="0">
                <a:solidFill>
                  <a:schemeClr val="tx2">
                    <a:lumMod val="75000"/>
                  </a:schemeClr>
                </a:solidFill>
              </a:rPr>
              <a:t>7. Педагогічні години</a:t>
            </a:r>
            <a:br>
              <a:rPr lang="uk-UA" sz="1800" i="1" dirty="0" smtClean="0">
                <a:solidFill>
                  <a:schemeClr val="tx2">
                    <a:lumMod val="75000"/>
                  </a:schemeClr>
                </a:solidFill>
              </a:rPr>
            </a:br>
            <a:r>
              <a:rPr lang="uk-UA" sz="1800" i="1" dirty="0" smtClean="0">
                <a:solidFill>
                  <a:schemeClr val="tx2">
                    <a:lumMod val="75000"/>
                  </a:schemeClr>
                </a:solidFill>
              </a:rPr>
              <a:t>8.Відкриті покази</a:t>
            </a:r>
            <a:br>
              <a:rPr lang="uk-UA" sz="1800" i="1" dirty="0" smtClean="0">
                <a:solidFill>
                  <a:schemeClr val="tx2">
                    <a:lumMod val="75000"/>
                  </a:schemeClr>
                </a:solidFill>
              </a:rPr>
            </a:br>
            <a:r>
              <a:rPr lang="uk-UA" sz="1800" i="1" dirty="0" smtClean="0">
                <a:solidFill>
                  <a:schemeClr val="tx2">
                    <a:lumMod val="75000"/>
                  </a:schemeClr>
                </a:solidFill>
              </a:rPr>
              <a:t>9.Консультації для педагогів</a:t>
            </a:r>
            <a:br>
              <a:rPr lang="uk-UA" sz="1800" i="1" dirty="0" smtClean="0">
                <a:solidFill>
                  <a:schemeClr val="tx2">
                    <a:lumMod val="75000"/>
                  </a:schemeClr>
                </a:solidFill>
              </a:rPr>
            </a:br>
            <a:r>
              <a:rPr lang="uk-UA" sz="1800" i="1" dirty="0" smtClean="0">
                <a:solidFill>
                  <a:schemeClr val="tx2">
                    <a:lumMod val="75000"/>
                  </a:schemeClr>
                </a:solidFill>
              </a:rPr>
              <a:t>10.Консультації для помічників вихователів</a:t>
            </a:r>
            <a:br>
              <a:rPr lang="uk-UA" sz="1800" i="1" dirty="0" smtClean="0">
                <a:solidFill>
                  <a:schemeClr val="tx2">
                    <a:lumMod val="75000"/>
                  </a:schemeClr>
                </a:solidFill>
              </a:rPr>
            </a:br>
            <a:r>
              <a:rPr lang="uk-UA" sz="1800" i="1" dirty="0" smtClean="0">
                <a:solidFill>
                  <a:schemeClr val="tx2">
                    <a:lumMod val="75000"/>
                  </a:schemeClr>
                </a:solidFill>
              </a:rPr>
              <a:t>11. План роботи творчої групи</a:t>
            </a:r>
            <a:br>
              <a:rPr lang="uk-UA" sz="1800" i="1" dirty="0" smtClean="0">
                <a:solidFill>
                  <a:schemeClr val="tx2">
                    <a:lumMod val="75000"/>
                  </a:schemeClr>
                </a:solidFill>
              </a:rPr>
            </a:br>
            <a:r>
              <a:rPr lang="uk-UA" sz="1800" i="1" dirty="0" smtClean="0">
                <a:solidFill>
                  <a:schemeClr val="tx2">
                    <a:lumMod val="75000"/>
                  </a:schemeClr>
                </a:solidFill>
              </a:rPr>
              <a:t>12.Анкетування та діагностування педагогів. Моніторингові дослідження. Програма проведення внутрішнього моніторингу</a:t>
            </a:r>
            <a:r>
              <a:rPr lang="uk-UA" sz="2200" i="1" dirty="0" smtClean="0">
                <a:solidFill>
                  <a:schemeClr val="tx2">
                    <a:lumMod val="75000"/>
                  </a:schemeClr>
                </a:solidFill>
              </a:rPr>
              <a:t/>
            </a:r>
            <a:br>
              <a:rPr lang="uk-UA" sz="2200" i="1" dirty="0" smtClean="0">
                <a:solidFill>
                  <a:schemeClr val="tx2">
                    <a:lumMod val="75000"/>
                  </a:schemeClr>
                </a:solidFill>
              </a:rPr>
            </a:br>
            <a:endParaRPr lang="uk-UA" sz="2200" i="1" dirty="0">
              <a:solidFill>
                <a:schemeClr val="tx2">
                  <a:lumMod val="75000"/>
                </a:schemeClr>
              </a:solidFill>
            </a:endParaRPr>
          </a:p>
        </p:txBody>
      </p:sp>
    </p:spTree>
    <p:extLst>
      <p:ext uri="{BB962C8B-B14F-4D97-AF65-F5344CB8AC3E}">
        <p14:creationId xmlns:p14="http://schemas.microsoft.com/office/powerpoint/2010/main" val="1604199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1196752"/>
            <a:ext cx="7918648" cy="4608512"/>
          </a:xfrm>
        </p:spPr>
        <p:txBody>
          <a:bodyPr>
            <a:normAutofit fontScale="90000"/>
          </a:bodyPr>
          <a:lstStyle/>
          <a:p>
            <a:pPr algn="l"/>
            <a:r>
              <a:rPr lang="uk-UA" dirty="0" smtClean="0"/>
              <a:t>І</a:t>
            </a:r>
            <a:r>
              <a:rPr lang="en-US" dirty="0" smtClean="0"/>
              <a:t>V</a:t>
            </a:r>
            <a:r>
              <a:rPr lang="uk-UA" dirty="0" smtClean="0"/>
              <a:t> розділ. Організаційно-педагогічна діяльність</a:t>
            </a:r>
            <a:br>
              <a:rPr lang="uk-UA" dirty="0" smtClean="0"/>
            </a:br>
            <a:r>
              <a:rPr lang="uk-UA" dirty="0"/>
              <a:t/>
            </a:r>
            <a:br>
              <a:rPr lang="uk-UA" dirty="0"/>
            </a:br>
            <a:r>
              <a:rPr lang="uk-UA" sz="1800" i="1" dirty="0" smtClean="0">
                <a:solidFill>
                  <a:schemeClr val="tx2">
                    <a:lumMod val="75000"/>
                  </a:schemeClr>
                </a:solidFill>
              </a:rPr>
              <a:t>1. Робота з батьками. Загальні батьківські збори.</a:t>
            </a:r>
            <a:br>
              <a:rPr lang="uk-UA" sz="1800" i="1" dirty="0" smtClean="0">
                <a:solidFill>
                  <a:schemeClr val="tx2">
                    <a:lumMod val="75000"/>
                  </a:schemeClr>
                </a:solidFill>
              </a:rPr>
            </a:br>
            <a:r>
              <a:rPr lang="uk-UA" sz="1800" i="1" dirty="0" smtClean="0">
                <a:solidFill>
                  <a:schemeClr val="tx2">
                    <a:lumMod val="75000"/>
                  </a:schemeClr>
                </a:solidFill>
              </a:rPr>
              <a:t>2.Звіт керівника перед громадськістю</a:t>
            </a:r>
            <a:br>
              <a:rPr lang="uk-UA" sz="1800" i="1" dirty="0" smtClean="0">
                <a:solidFill>
                  <a:schemeClr val="tx2">
                    <a:lumMod val="75000"/>
                  </a:schemeClr>
                </a:solidFill>
              </a:rPr>
            </a:br>
            <a:r>
              <a:rPr lang="uk-UA" sz="1800" i="1" dirty="0" smtClean="0">
                <a:solidFill>
                  <a:schemeClr val="tx2">
                    <a:lumMod val="75000"/>
                  </a:schemeClr>
                </a:solidFill>
              </a:rPr>
              <a:t>3. Консультації педагогів для батьків, діти яких не відвідують ЗДО</a:t>
            </a:r>
            <a:br>
              <a:rPr lang="uk-UA" sz="1800" i="1" dirty="0" smtClean="0">
                <a:solidFill>
                  <a:schemeClr val="tx2">
                    <a:lumMod val="75000"/>
                  </a:schemeClr>
                </a:solidFill>
              </a:rPr>
            </a:br>
            <a:r>
              <a:rPr lang="uk-UA" sz="1800" i="1" dirty="0" smtClean="0">
                <a:solidFill>
                  <a:schemeClr val="tx2">
                    <a:lumMod val="75000"/>
                  </a:schemeClr>
                </a:solidFill>
              </a:rPr>
              <a:t>4.Співпраця зі школою</a:t>
            </a:r>
            <a:br>
              <a:rPr lang="uk-UA" sz="1800" i="1" dirty="0" smtClean="0">
                <a:solidFill>
                  <a:schemeClr val="tx2">
                    <a:lumMod val="75000"/>
                  </a:schemeClr>
                </a:solidFill>
              </a:rPr>
            </a:br>
            <a:r>
              <a:rPr lang="uk-UA" sz="1800" i="1" dirty="0" smtClean="0">
                <a:solidFill>
                  <a:schemeClr val="tx2">
                    <a:lumMod val="75000"/>
                  </a:schemeClr>
                </a:solidFill>
              </a:rPr>
              <a:t>5.Загальні заходи для дітей</a:t>
            </a:r>
            <a:br>
              <a:rPr lang="uk-UA" sz="1800" i="1" dirty="0" smtClean="0">
                <a:solidFill>
                  <a:schemeClr val="tx2">
                    <a:lumMod val="75000"/>
                  </a:schemeClr>
                </a:solidFill>
              </a:rPr>
            </a:br>
            <a:r>
              <a:rPr lang="uk-UA" sz="1800" i="1" dirty="0" smtClean="0">
                <a:solidFill>
                  <a:schemeClr val="tx2">
                    <a:lumMod val="75000"/>
                  </a:schemeClr>
                </a:solidFill>
              </a:rPr>
              <a:t>6.Проблемний семінар</a:t>
            </a:r>
            <a:br>
              <a:rPr lang="uk-UA" sz="1800" i="1" dirty="0" smtClean="0">
                <a:solidFill>
                  <a:schemeClr val="tx2">
                    <a:lumMod val="75000"/>
                  </a:schemeClr>
                </a:solidFill>
              </a:rPr>
            </a:br>
            <a:r>
              <a:rPr lang="uk-UA" sz="1800" i="1" dirty="0" smtClean="0">
                <a:solidFill>
                  <a:schemeClr val="tx2">
                    <a:lumMod val="75000"/>
                  </a:schemeClr>
                </a:solidFill>
              </a:rPr>
              <a:t>7. Взаємодія закладу з установами, організаціями</a:t>
            </a:r>
            <a:br>
              <a:rPr lang="uk-UA" sz="1800" i="1" dirty="0" smtClean="0">
                <a:solidFill>
                  <a:schemeClr val="tx2">
                    <a:lumMod val="75000"/>
                  </a:schemeClr>
                </a:solidFill>
              </a:rPr>
            </a:br>
            <a:r>
              <a:rPr lang="uk-UA" sz="1800" i="1" dirty="0" smtClean="0">
                <a:solidFill>
                  <a:schemeClr val="tx2">
                    <a:lumMod val="75000"/>
                  </a:schemeClr>
                </a:solidFill>
              </a:rPr>
              <a:t>8.Тематичні дні</a:t>
            </a:r>
            <a:br>
              <a:rPr lang="uk-UA" sz="1800" i="1" dirty="0" smtClean="0">
                <a:solidFill>
                  <a:schemeClr val="tx2">
                    <a:lumMod val="75000"/>
                  </a:schemeClr>
                </a:solidFill>
              </a:rPr>
            </a:br>
            <a:r>
              <a:rPr lang="uk-UA" sz="2200" i="1" dirty="0" smtClean="0">
                <a:solidFill>
                  <a:schemeClr val="tx2">
                    <a:lumMod val="75000"/>
                  </a:schemeClr>
                </a:solidFill>
              </a:rPr>
              <a:t/>
            </a:r>
            <a:br>
              <a:rPr lang="uk-UA" sz="2200" i="1" dirty="0" smtClean="0">
                <a:solidFill>
                  <a:schemeClr val="tx2">
                    <a:lumMod val="75000"/>
                  </a:schemeClr>
                </a:solidFill>
              </a:rPr>
            </a:br>
            <a:endParaRPr lang="uk-UA" sz="2200" i="1" dirty="0">
              <a:solidFill>
                <a:schemeClr val="tx2">
                  <a:lumMod val="75000"/>
                </a:schemeClr>
              </a:solidFill>
            </a:endParaRPr>
          </a:p>
        </p:txBody>
      </p:sp>
    </p:spTree>
    <p:extLst>
      <p:ext uri="{BB962C8B-B14F-4D97-AF65-F5344CB8AC3E}">
        <p14:creationId xmlns:p14="http://schemas.microsoft.com/office/powerpoint/2010/main" val="3244118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1196752"/>
            <a:ext cx="7918648" cy="4608512"/>
          </a:xfrm>
        </p:spPr>
        <p:txBody>
          <a:bodyPr>
            <a:normAutofit fontScale="90000"/>
          </a:bodyPr>
          <a:lstStyle/>
          <a:p>
            <a:pPr algn="l"/>
            <a:r>
              <a:rPr lang="en-US" dirty="0" smtClean="0"/>
              <a:t>V</a:t>
            </a:r>
            <a:r>
              <a:rPr lang="uk-UA" dirty="0" smtClean="0"/>
              <a:t> розділ. Адміністративно-господарська діяльність</a:t>
            </a:r>
            <a:br>
              <a:rPr lang="uk-UA" dirty="0" smtClean="0"/>
            </a:br>
            <a:r>
              <a:rPr lang="uk-UA" dirty="0"/>
              <a:t/>
            </a:r>
            <a:br>
              <a:rPr lang="uk-UA" dirty="0"/>
            </a:br>
            <a:r>
              <a:rPr lang="uk-UA" sz="1800" i="1" dirty="0" smtClean="0">
                <a:solidFill>
                  <a:schemeClr val="tx2">
                    <a:lumMod val="75000"/>
                  </a:schemeClr>
                </a:solidFill>
              </a:rPr>
              <a:t>1. Робота комісії з охорони праці</a:t>
            </a:r>
            <a:br>
              <a:rPr lang="uk-UA" sz="1800" i="1" dirty="0" smtClean="0">
                <a:solidFill>
                  <a:schemeClr val="tx2">
                    <a:lumMod val="75000"/>
                  </a:schemeClr>
                </a:solidFill>
              </a:rPr>
            </a:br>
            <a:r>
              <a:rPr lang="uk-UA" sz="1800" i="1" dirty="0" smtClean="0">
                <a:solidFill>
                  <a:schemeClr val="tx2">
                    <a:lumMod val="75000"/>
                  </a:schemeClr>
                </a:solidFill>
              </a:rPr>
              <a:t>2.Інструктажі</a:t>
            </a:r>
            <a:br>
              <a:rPr lang="uk-UA" sz="1800" i="1" dirty="0" smtClean="0">
                <a:solidFill>
                  <a:schemeClr val="tx2">
                    <a:lumMod val="75000"/>
                  </a:schemeClr>
                </a:solidFill>
              </a:rPr>
            </a:br>
            <a:r>
              <a:rPr lang="uk-UA" sz="1800" i="1" dirty="0" smtClean="0">
                <a:solidFill>
                  <a:schemeClr val="tx2">
                    <a:lumMod val="75000"/>
                  </a:schemeClr>
                </a:solidFill>
              </a:rPr>
              <a:t>3.Охорона життя та безпека життєдіяльності дітей</a:t>
            </a:r>
            <a:br>
              <a:rPr lang="uk-UA" sz="1800" i="1" dirty="0" smtClean="0">
                <a:solidFill>
                  <a:schemeClr val="tx2">
                    <a:lumMod val="75000"/>
                  </a:schemeClr>
                </a:solidFill>
              </a:rPr>
            </a:br>
            <a:r>
              <a:rPr lang="uk-UA" sz="1800" i="1" dirty="0" smtClean="0">
                <a:solidFill>
                  <a:schemeClr val="tx2">
                    <a:lumMod val="75000"/>
                  </a:schemeClr>
                </a:solidFill>
              </a:rPr>
              <a:t>4.Комісія з харчування</a:t>
            </a:r>
            <a:br>
              <a:rPr lang="uk-UA" sz="1800" i="1" dirty="0" smtClean="0">
                <a:solidFill>
                  <a:schemeClr val="tx2">
                    <a:lumMod val="75000"/>
                  </a:schemeClr>
                </a:solidFill>
              </a:rPr>
            </a:br>
            <a:r>
              <a:rPr lang="uk-UA" sz="1800" i="1" dirty="0" smtClean="0">
                <a:solidFill>
                  <a:schemeClr val="tx2">
                    <a:lumMod val="75000"/>
                  </a:schemeClr>
                </a:solidFill>
              </a:rPr>
              <a:t>5.Пожежна безпека</a:t>
            </a:r>
            <a:br>
              <a:rPr lang="uk-UA" sz="1800" i="1" dirty="0" smtClean="0">
                <a:solidFill>
                  <a:schemeClr val="tx2">
                    <a:lumMod val="75000"/>
                  </a:schemeClr>
                </a:solidFill>
              </a:rPr>
            </a:br>
            <a:r>
              <a:rPr lang="uk-UA" sz="1800" i="1" dirty="0" smtClean="0">
                <a:solidFill>
                  <a:schemeClr val="tx2">
                    <a:lumMod val="75000"/>
                  </a:schemeClr>
                </a:solidFill>
              </a:rPr>
              <a:t>6.</a:t>
            </a:r>
            <a:r>
              <a:rPr lang="ru-RU" sz="1800" i="1" dirty="0"/>
              <a:t> </a:t>
            </a:r>
            <a:r>
              <a:rPr lang="ru-RU" sz="1800" i="1" dirty="0" err="1">
                <a:solidFill>
                  <a:schemeClr val="tx2">
                    <a:lumMod val="75000"/>
                  </a:schemeClr>
                </a:solidFill>
              </a:rPr>
              <a:t>Організація</a:t>
            </a:r>
            <a:r>
              <a:rPr lang="ru-RU" sz="1800" i="1" dirty="0">
                <a:solidFill>
                  <a:schemeClr val="tx2">
                    <a:lumMod val="75000"/>
                  </a:schemeClr>
                </a:solidFill>
              </a:rPr>
              <a:t> та </a:t>
            </a:r>
            <a:r>
              <a:rPr lang="ru-RU" sz="1800" i="1" dirty="0" err="1">
                <a:solidFill>
                  <a:schemeClr val="tx2">
                    <a:lumMod val="75000"/>
                  </a:schemeClr>
                </a:solidFill>
              </a:rPr>
              <a:t>проведення</a:t>
            </a:r>
            <a:r>
              <a:rPr lang="ru-RU" sz="1800" i="1" dirty="0">
                <a:solidFill>
                  <a:schemeClr val="tx2">
                    <a:lumMod val="75000"/>
                  </a:schemeClr>
                </a:solidFill>
              </a:rPr>
              <a:t> </a:t>
            </a:r>
            <a:r>
              <a:rPr lang="ru-RU" sz="1800" i="1" dirty="0" err="1">
                <a:solidFill>
                  <a:schemeClr val="tx2">
                    <a:lumMod val="75000"/>
                  </a:schemeClr>
                </a:solidFill>
              </a:rPr>
              <a:t>експертизи</a:t>
            </a:r>
            <a:r>
              <a:rPr lang="ru-RU" sz="1800" i="1" dirty="0">
                <a:solidFill>
                  <a:schemeClr val="tx2">
                    <a:lumMod val="75000"/>
                  </a:schemeClr>
                </a:solidFill>
              </a:rPr>
              <a:t> </a:t>
            </a:r>
            <a:r>
              <a:rPr lang="ru-RU" sz="1800" i="1" dirty="0" err="1">
                <a:solidFill>
                  <a:schemeClr val="tx2">
                    <a:lumMod val="75000"/>
                  </a:schemeClr>
                </a:solidFill>
              </a:rPr>
              <a:t>цінності</a:t>
            </a:r>
            <a:r>
              <a:rPr lang="ru-RU" sz="1800" i="1" dirty="0">
                <a:solidFill>
                  <a:schemeClr val="tx2">
                    <a:lumMod val="75000"/>
                  </a:schemeClr>
                </a:solidFill>
              </a:rPr>
              <a:t> </a:t>
            </a:r>
            <a:r>
              <a:rPr lang="ru-RU" sz="1800" i="1" dirty="0" err="1">
                <a:solidFill>
                  <a:schemeClr val="tx2">
                    <a:lumMod val="75000"/>
                  </a:schemeClr>
                </a:solidFill>
              </a:rPr>
              <a:t>документів</a:t>
            </a:r>
            <a:r>
              <a:rPr lang="ru-RU" sz="1800" i="1" dirty="0"/>
              <a:t>. </a:t>
            </a:r>
            <a:r>
              <a:rPr lang="uk-UA" sz="1800" i="1" dirty="0" smtClean="0">
                <a:solidFill>
                  <a:schemeClr val="tx2">
                    <a:lumMod val="75000"/>
                  </a:schemeClr>
                </a:solidFill>
              </a:rPr>
              <a:t/>
            </a:r>
            <a:br>
              <a:rPr lang="uk-UA" sz="1800" i="1" dirty="0" smtClean="0">
                <a:solidFill>
                  <a:schemeClr val="tx2">
                    <a:lumMod val="75000"/>
                  </a:schemeClr>
                </a:solidFill>
              </a:rPr>
            </a:br>
            <a:r>
              <a:rPr lang="uk-UA" sz="1800" i="1" dirty="0" smtClean="0">
                <a:solidFill>
                  <a:schemeClr val="tx2">
                    <a:lumMod val="75000"/>
                  </a:schemeClr>
                </a:solidFill>
              </a:rPr>
              <a:t>7. Забезпечення матеріально-технічних та навчально-методичних умов</a:t>
            </a:r>
            <a:br>
              <a:rPr lang="uk-UA" sz="1800" i="1" dirty="0" smtClean="0">
                <a:solidFill>
                  <a:schemeClr val="tx2">
                    <a:lumMod val="75000"/>
                  </a:schemeClr>
                </a:solidFill>
              </a:rPr>
            </a:br>
            <a:r>
              <a:rPr lang="uk-UA" sz="1800" i="1" dirty="0" smtClean="0">
                <a:solidFill>
                  <a:schemeClr val="tx2">
                    <a:lumMod val="75000"/>
                  </a:schemeClr>
                </a:solidFill>
              </a:rPr>
              <a:t>8.Санітарно-просвітницька робота  з </a:t>
            </a:r>
            <a:r>
              <a:rPr lang="uk-UA" sz="1800" i="1" dirty="0">
                <a:solidFill>
                  <a:schemeClr val="tx2">
                    <a:lumMod val="75000"/>
                  </a:schemeClr>
                </a:solidFill>
              </a:rPr>
              <a:t>у</a:t>
            </a:r>
            <a:r>
              <a:rPr lang="uk-UA" sz="1800" i="1" dirty="0" smtClean="0">
                <a:solidFill>
                  <a:schemeClr val="tx2">
                    <a:lumMod val="75000"/>
                  </a:schemeClr>
                </a:solidFill>
              </a:rPr>
              <a:t>сіма учасниками освітнього процесу</a:t>
            </a:r>
            <a:br>
              <a:rPr lang="uk-UA" sz="1800" i="1" dirty="0" smtClean="0">
                <a:solidFill>
                  <a:schemeClr val="tx2">
                    <a:lumMod val="75000"/>
                  </a:schemeClr>
                </a:solidFill>
              </a:rPr>
            </a:br>
            <a:r>
              <a:rPr lang="uk-UA" sz="1800" i="1" dirty="0" smtClean="0">
                <a:solidFill>
                  <a:schemeClr val="tx2">
                    <a:lumMod val="75000"/>
                  </a:schemeClr>
                </a:solidFill>
              </a:rPr>
              <a:t/>
            </a:r>
            <a:br>
              <a:rPr lang="uk-UA" sz="1800" i="1" dirty="0" smtClean="0">
                <a:solidFill>
                  <a:schemeClr val="tx2">
                    <a:lumMod val="75000"/>
                  </a:schemeClr>
                </a:solidFill>
              </a:rPr>
            </a:br>
            <a:endParaRPr lang="uk-UA" sz="1800" i="1" dirty="0">
              <a:solidFill>
                <a:schemeClr val="tx2">
                  <a:lumMod val="75000"/>
                </a:schemeClr>
              </a:solidFill>
            </a:endParaRPr>
          </a:p>
        </p:txBody>
      </p:sp>
    </p:spTree>
    <p:extLst>
      <p:ext uri="{BB962C8B-B14F-4D97-AF65-F5344CB8AC3E}">
        <p14:creationId xmlns:p14="http://schemas.microsoft.com/office/powerpoint/2010/main" val="740160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548680"/>
            <a:ext cx="7918648" cy="5400600"/>
          </a:xfrm>
        </p:spPr>
        <p:txBody>
          <a:bodyPr>
            <a:normAutofit fontScale="90000"/>
          </a:bodyPr>
          <a:lstStyle/>
          <a:p>
            <a:pPr algn="l"/>
            <a:r>
              <a:rPr lang="en-US" dirty="0" smtClean="0"/>
              <a:t>V</a:t>
            </a:r>
            <a:r>
              <a:rPr lang="uk-UA" dirty="0" smtClean="0"/>
              <a:t>І розділ. Внутрішня система забезпечення якості </a:t>
            </a:r>
            <a:r>
              <a:rPr lang="uk-UA" dirty="0" smtClean="0"/>
              <a:t>освіти (</a:t>
            </a:r>
            <a:r>
              <a:rPr lang="uk-UA" sz="2400" dirty="0" smtClean="0"/>
              <a:t>контрольна функція управління)</a:t>
            </a:r>
            <a:r>
              <a:rPr lang="uk-UA" dirty="0" smtClean="0"/>
              <a:t/>
            </a:r>
            <a:br>
              <a:rPr lang="uk-UA" dirty="0" smtClean="0"/>
            </a:br>
            <a:r>
              <a:rPr lang="uk-UA" dirty="0"/>
              <a:t> </a:t>
            </a:r>
            <a:r>
              <a:rPr lang="uk-UA" sz="1800" i="1" dirty="0" smtClean="0">
                <a:solidFill>
                  <a:schemeClr val="tx2">
                    <a:lumMod val="75000"/>
                  </a:schemeClr>
                </a:solidFill>
              </a:rPr>
              <a:t> </a:t>
            </a:r>
            <a:r>
              <a:rPr lang="uk-UA" sz="2200" i="1" dirty="0" smtClean="0">
                <a:solidFill>
                  <a:schemeClr val="tx2">
                    <a:lumMod val="75000"/>
                  </a:schemeClr>
                </a:solidFill>
              </a:rPr>
              <a:t>Планується відповідно до розробленого Положення про внутрішню </a:t>
            </a:r>
            <a:r>
              <a:rPr lang="uk-UA" sz="2200" i="1" dirty="0" smtClean="0">
                <a:solidFill>
                  <a:schemeClr val="tx2">
                    <a:lumMod val="75000"/>
                  </a:schemeClr>
                </a:solidFill>
              </a:rPr>
              <a:t>систему забезпечення </a:t>
            </a:r>
            <a:r>
              <a:rPr lang="uk-UA" sz="2200" i="1" dirty="0" smtClean="0">
                <a:solidFill>
                  <a:schemeClr val="tx2">
                    <a:lumMod val="75000"/>
                  </a:schemeClr>
                </a:solidFill>
              </a:rPr>
              <a:t>якості освіти свого закладу та термінів проведення </a:t>
            </a:r>
            <a:r>
              <a:rPr lang="uk-UA" sz="2200" i="1" dirty="0" err="1" smtClean="0">
                <a:solidFill>
                  <a:schemeClr val="tx2">
                    <a:lumMod val="75000"/>
                  </a:schemeClr>
                </a:solidFill>
              </a:rPr>
              <a:t>самооцінювання</a:t>
            </a:r>
            <a:r>
              <a:rPr lang="uk-UA" sz="2200" i="1" dirty="0" smtClean="0">
                <a:solidFill>
                  <a:schemeClr val="tx2">
                    <a:lumMod val="75000"/>
                  </a:schemeClr>
                </a:solidFill>
              </a:rPr>
              <a:t> освітніх процесів за напрямами </a:t>
            </a:r>
            <a:r>
              <a:rPr lang="uk-UA" sz="2200" i="1" dirty="0" smtClean="0">
                <a:solidFill>
                  <a:schemeClr val="tx2">
                    <a:lumMod val="75000"/>
                  </a:schemeClr>
                </a:solidFill>
              </a:rPr>
              <a:t>діяльності.</a:t>
            </a:r>
            <a:br>
              <a:rPr lang="uk-UA" sz="2200" i="1" dirty="0" smtClean="0">
                <a:solidFill>
                  <a:schemeClr val="tx2">
                    <a:lumMod val="75000"/>
                  </a:schemeClr>
                </a:solidFill>
              </a:rPr>
            </a:br>
            <a:r>
              <a:rPr lang="uk-UA" sz="2200" i="1" dirty="0" smtClean="0">
                <a:solidFill>
                  <a:schemeClr val="tx2">
                    <a:lumMod val="75000"/>
                  </a:schemeClr>
                </a:solidFill>
              </a:rPr>
              <a:t> Вивчення стану освітнього процесу та процесів функціонування (охорона праці, безпека життєдіяльності, пожежна безпека, цивільний захист, медичне обслуговування, організація харчування тощо).</a:t>
            </a:r>
            <a:r>
              <a:rPr lang="uk-UA" sz="2200" i="1" dirty="0" smtClean="0">
                <a:solidFill>
                  <a:schemeClr val="tx2">
                    <a:lumMod val="75000"/>
                  </a:schemeClr>
                </a:solidFill>
              </a:rPr>
              <a:t/>
            </a:r>
            <a:br>
              <a:rPr lang="uk-UA" sz="2200" i="1" dirty="0" smtClean="0">
                <a:solidFill>
                  <a:schemeClr val="tx2">
                    <a:lumMod val="75000"/>
                  </a:schemeClr>
                </a:solidFill>
              </a:rPr>
            </a:br>
            <a:r>
              <a:rPr lang="uk-UA" sz="2200" i="1" dirty="0" smtClean="0">
                <a:solidFill>
                  <a:schemeClr val="tx2">
                    <a:lumMod val="75000"/>
                  </a:schemeClr>
                </a:solidFill>
              </a:rPr>
              <a:t/>
            </a:r>
            <a:br>
              <a:rPr lang="uk-UA" sz="2200" i="1" dirty="0" smtClean="0">
                <a:solidFill>
                  <a:schemeClr val="tx2">
                    <a:lumMod val="75000"/>
                  </a:schemeClr>
                </a:solidFill>
              </a:rPr>
            </a:br>
            <a:endParaRPr lang="uk-UA" sz="2200" i="1" dirty="0">
              <a:solidFill>
                <a:schemeClr val="tx2">
                  <a:lumMod val="75000"/>
                </a:schemeClr>
              </a:solidFill>
            </a:endParaRPr>
          </a:p>
        </p:txBody>
      </p:sp>
    </p:spTree>
    <p:extLst>
      <p:ext uri="{BB962C8B-B14F-4D97-AF65-F5344CB8AC3E}">
        <p14:creationId xmlns:p14="http://schemas.microsoft.com/office/powerpoint/2010/main" val="792865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43608" y="2420888"/>
            <a:ext cx="7408333" cy="4104456"/>
          </a:xfrm>
        </p:spPr>
        <p:txBody>
          <a:bodyPr>
            <a:normAutofit/>
          </a:bodyPr>
          <a:lstStyle/>
          <a:p>
            <a:pPr algn="just"/>
            <a:r>
              <a:rPr lang="uk-UA" sz="1600" dirty="0" smtClean="0">
                <a:solidFill>
                  <a:schemeClr val="accent2">
                    <a:lumMod val="75000"/>
                  </a:schemeClr>
                </a:solidFill>
              </a:rPr>
              <a:t>План заходів з охорони життя та безпеки життєдіяльності дітей.</a:t>
            </a:r>
          </a:p>
          <a:p>
            <a:pPr algn="just"/>
            <a:r>
              <a:rPr lang="uk-UA" sz="1600" dirty="0" smtClean="0">
                <a:solidFill>
                  <a:schemeClr val="accent2">
                    <a:lumMod val="75000"/>
                  </a:schemeClr>
                </a:solidFill>
              </a:rPr>
              <a:t>План заходів з охорони дитинства.</a:t>
            </a:r>
          </a:p>
          <a:p>
            <a:pPr algn="just"/>
            <a:r>
              <a:rPr lang="uk-UA" sz="1600" dirty="0" smtClean="0">
                <a:solidFill>
                  <a:schemeClr val="accent2">
                    <a:lumMod val="75000"/>
                  </a:schemeClr>
                </a:solidFill>
              </a:rPr>
              <a:t>План по забезпеченню наступності в роботі закладу дошкільної освіти</a:t>
            </a:r>
            <a:r>
              <a:rPr lang="uk-UA" sz="1600" dirty="0">
                <a:solidFill>
                  <a:schemeClr val="accent2">
                    <a:lumMod val="75000"/>
                  </a:schemeClr>
                </a:solidFill>
              </a:rPr>
              <a:t> </a:t>
            </a:r>
            <a:r>
              <a:rPr lang="uk-UA" sz="1600" dirty="0" smtClean="0">
                <a:solidFill>
                  <a:schemeClr val="accent2">
                    <a:lumMod val="75000"/>
                  </a:schemeClr>
                </a:solidFill>
              </a:rPr>
              <a:t>та школи.</a:t>
            </a:r>
          </a:p>
          <a:p>
            <a:pPr algn="just"/>
            <a:r>
              <a:rPr lang="uk-UA" sz="1600" dirty="0" smtClean="0">
                <a:solidFill>
                  <a:schemeClr val="accent2">
                    <a:lumMod val="75000"/>
                  </a:schemeClr>
                </a:solidFill>
              </a:rPr>
              <a:t>План роботи практичного психолога.</a:t>
            </a:r>
          </a:p>
          <a:p>
            <a:pPr algn="just"/>
            <a:r>
              <a:rPr lang="uk-UA" sz="1600" dirty="0" smtClean="0">
                <a:solidFill>
                  <a:schemeClr val="accent2">
                    <a:lumMod val="75000"/>
                  </a:schemeClr>
                </a:solidFill>
              </a:rPr>
              <a:t>План роботи медичного кабінету.</a:t>
            </a:r>
          </a:p>
          <a:p>
            <a:pPr algn="just"/>
            <a:r>
              <a:rPr lang="uk-UA" sz="1600" dirty="0" smtClean="0">
                <a:solidFill>
                  <a:schemeClr val="accent2">
                    <a:lumMod val="75000"/>
                  </a:schemeClr>
                </a:solidFill>
              </a:rPr>
              <a:t>План роботи вузьких спеціалістів</a:t>
            </a:r>
            <a:r>
              <a:rPr lang="uk-UA" sz="1600" dirty="0" smtClean="0">
                <a:solidFill>
                  <a:schemeClr val="accent2">
                    <a:lumMod val="75000"/>
                  </a:schemeClr>
                </a:solidFill>
              </a:rPr>
              <a:t>( </a:t>
            </a:r>
            <a:r>
              <a:rPr lang="uk-UA" sz="1600" dirty="0" err="1" smtClean="0">
                <a:solidFill>
                  <a:schemeClr val="accent2">
                    <a:lumMod val="75000"/>
                  </a:schemeClr>
                </a:solidFill>
              </a:rPr>
              <a:t>музкерівника</a:t>
            </a:r>
            <a:r>
              <a:rPr lang="uk-UA" sz="1600" dirty="0" smtClean="0">
                <a:solidFill>
                  <a:schemeClr val="accent2">
                    <a:lumMod val="75000"/>
                  </a:schemeClr>
                </a:solidFill>
              </a:rPr>
              <a:t>, </a:t>
            </a:r>
            <a:r>
              <a:rPr lang="uk-UA" sz="1600" dirty="0" err="1" smtClean="0">
                <a:solidFill>
                  <a:schemeClr val="accent2">
                    <a:lumMod val="75000"/>
                  </a:schemeClr>
                </a:solidFill>
              </a:rPr>
              <a:t>фізінструктора</a:t>
            </a:r>
            <a:r>
              <a:rPr lang="uk-UA" sz="1600" dirty="0" smtClean="0">
                <a:solidFill>
                  <a:schemeClr val="accent2">
                    <a:lumMod val="75000"/>
                  </a:schemeClr>
                </a:solidFill>
              </a:rPr>
              <a:t>, </a:t>
            </a:r>
            <a:r>
              <a:rPr lang="uk-UA" sz="1600" dirty="0" smtClean="0">
                <a:solidFill>
                  <a:schemeClr val="accent2">
                    <a:lumMod val="75000"/>
                  </a:schemeClr>
                </a:solidFill>
              </a:rPr>
              <a:t>логопеда тощо).</a:t>
            </a:r>
            <a:endParaRPr lang="uk-UA" sz="1600" dirty="0" smtClean="0">
              <a:solidFill>
                <a:schemeClr val="accent2">
                  <a:lumMod val="75000"/>
                </a:schemeClr>
              </a:solidFill>
            </a:endParaRPr>
          </a:p>
          <a:p>
            <a:pPr algn="just"/>
            <a:r>
              <a:rPr lang="uk-UA" sz="1600" dirty="0" smtClean="0">
                <a:solidFill>
                  <a:schemeClr val="accent2">
                    <a:lumMod val="75000"/>
                  </a:schemeClr>
                </a:solidFill>
              </a:rPr>
              <a:t>План заходів музичного-естетичного циклу, фізкультурно-оздоровчої роботи.</a:t>
            </a:r>
          </a:p>
          <a:p>
            <a:pPr algn="just"/>
            <a:r>
              <a:rPr lang="uk-UA" sz="1600" dirty="0" smtClean="0">
                <a:solidFill>
                  <a:schemeClr val="accent2">
                    <a:lumMod val="75000"/>
                  </a:schemeClr>
                </a:solidFill>
              </a:rPr>
              <a:t>План роботи закладу на літній оздоровчий період.</a:t>
            </a:r>
          </a:p>
          <a:p>
            <a:pPr algn="just"/>
            <a:r>
              <a:rPr lang="uk-UA" sz="1600" dirty="0" smtClean="0">
                <a:solidFill>
                  <a:schemeClr val="accent2">
                    <a:lumMod val="75000"/>
                  </a:schemeClr>
                </a:solidFill>
              </a:rPr>
              <a:t>План роботи закладу з інклюзивного навчання.</a:t>
            </a:r>
          </a:p>
          <a:p>
            <a:endParaRPr lang="uk-UA" sz="1600" dirty="0">
              <a:solidFill>
                <a:schemeClr val="accent2">
                  <a:lumMod val="75000"/>
                </a:schemeClr>
              </a:solidFill>
            </a:endParaRPr>
          </a:p>
        </p:txBody>
      </p:sp>
      <p:sp>
        <p:nvSpPr>
          <p:cNvPr id="3" name="Заголовок 2"/>
          <p:cNvSpPr>
            <a:spLocks noGrp="1"/>
          </p:cNvSpPr>
          <p:nvPr>
            <p:ph type="title"/>
          </p:nvPr>
        </p:nvSpPr>
        <p:spPr>
          <a:xfrm>
            <a:off x="1043608" y="476672"/>
            <a:ext cx="7416823" cy="1684776"/>
          </a:xfrm>
        </p:spPr>
        <p:txBody>
          <a:bodyPr>
            <a:normAutofit/>
          </a:bodyPr>
          <a:lstStyle/>
          <a:p>
            <a:r>
              <a:rPr lang="uk-UA" sz="2800" dirty="0" smtClean="0">
                <a:ln w="18415" cmpd="sng">
                  <a:solidFill>
                    <a:srgbClr val="FFFFFF"/>
                  </a:solidFill>
                  <a:prstDash val="solid"/>
                </a:ln>
                <a:effectLst>
                  <a:outerShdw blurRad="63500" dir="3600000" algn="tl" rotWithShape="0">
                    <a:srgbClr val="000000">
                      <a:alpha val="70000"/>
                    </a:srgbClr>
                  </a:outerShdw>
                </a:effectLst>
              </a:rPr>
              <a:t>ДОДАТКИ    ДО  ПЛАНУ</a:t>
            </a:r>
            <a:endParaRPr lang="uk-UA" sz="2800"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719436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1294</TotalTime>
  <Words>124</Words>
  <Application>Microsoft Office PowerPoint</Application>
  <PresentationFormat>Экран (4:3)</PresentationFormat>
  <Paragraphs>18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Волна</vt:lpstr>
      <vt:lpstr>   Планування роботи закладу як управлінський  документ, який визначає рух до якості освіти</vt:lpstr>
      <vt:lpstr>     Планування роботи закладу дошкільної освіти – основний документ, який регламентує його діяльність й дозволяє регулювати освітні та управлінські процеси, відповідно до колегіально сформульованих завдань, здійснювати ефективні дії, які сприяють формуванню внутрішньої системи забезпечення якості освіти</vt:lpstr>
      <vt:lpstr>І розділ. Аналіз діяльності закладу освіти  за 2022-2023н.р.  1. Інформаційна картка 2.Програмне забезпечення освітнього процесу ЗДО 3.Аналіз забезпечення освітнього процесу 4.Матеріально-технічна база закладу 5.Узагальнені висновки щодо здобутків , труднощів і недоліків у роботі 6.Змістове наповнення роботи закладу дошкільної освіти на 2023-2024н.р. </vt:lpstr>
      <vt:lpstr>ІІ розділ. Діяльність структур колегіального управління  1. Педагогічні ради 2.Виробничі наради 3.Наради за участю директора 4.Загальні збори працівників 5.План роботи Ради закладу 6. Атестаційна комісія </vt:lpstr>
      <vt:lpstr>ІІІ розділ. Діяльність методичного кабінету  1. Якісний склад педкадрів 2.Підвищення професійної компетентності педагогів 3.Підвищення кваліфікації педагогів (самоосвіта, участь у семінарах-практикумах, вебінарах  громади, району,області) 4.Загальні збори працівників 5.Семінари-практикуми 6.Проблемний семінар 7. Педагогічні години 8.Відкриті покази 9.Консультації для педагогів 10.Консультації для помічників вихователів 11. План роботи творчої групи 12.Анкетування та діагностування педагогів. Моніторингові дослідження. Програма проведення внутрішнього моніторингу </vt:lpstr>
      <vt:lpstr>ІV розділ. Організаційно-педагогічна діяльність  1. Робота з батьками. Загальні батьківські збори. 2.Звіт керівника перед громадськістю 3. Консультації педагогів для батьків, діти яких не відвідують ЗДО 4.Співпраця зі школою 5.Загальні заходи для дітей 6.Проблемний семінар 7. Взаємодія закладу з установами, організаціями 8.Тематичні дні  </vt:lpstr>
      <vt:lpstr>V розділ. Адміністративно-господарська діяльність  1. Робота комісії з охорони праці 2.Інструктажі 3.Охорона життя та безпека життєдіяльності дітей 4.Комісія з харчування 5.Пожежна безпека 6. Організація та проведення експертизи цінності документів.  7. Забезпечення матеріально-технічних та навчально-методичних умов 8.Санітарно-просвітницька робота  з усіма учасниками освітнього процесу  </vt:lpstr>
      <vt:lpstr>VІ розділ. Внутрішня система забезпечення якості освіти (контрольна функція управління)   Планується відповідно до розробленого Положення про внутрішню систему забезпечення якості освіти свого закладу та термінів проведення самооцінювання освітніх процесів за напрямами діяльності.  Вивчення стану освітнього процесу та процесів функціонування (охорона праці, безпека життєдіяльності, пожежна безпека, цивільний захист, медичне обслуговування, організація харчування тощо).  </vt:lpstr>
      <vt:lpstr>ДОДАТКИ    ДО  ПЛАНУ</vt:lpstr>
    </vt:vector>
  </TitlesOfParts>
  <Company>noname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ПОРТФОЛІО  ЯК ФОРМА ОЦІНКИ САМООСВІТНЬОЇ ДІЯЛЬНОСТІ ПЕДАГОГА</dc:title>
  <dc:creator>WiZaRd</dc:creator>
  <cp:lastModifiedBy>NS</cp:lastModifiedBy>
  <cp:revision>85</cp:revision>
  <dcterms:created xsi:type="dcterms:W3CDTF">2012-05-27T08:10:16Z</dcterms:created>
  <dcterms:modified xsi:type="dcterms:W3CDTF">2023-09-22T08:04:50Z</dcterms:modified>
</cp:coreProperties>
</file>