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305" r:id="rId3"/>
    <p:sldId id="268" r:id="rId4"/>
    <p:sldId id="270" r:id="rId5"/>
    <p:sldId id="269" r:id="rId6"/>
    <p:sldId id="308" r:id="rId7"/>
    <p:sldId id="265" r:id="rId8"/>
    <p:sldId id="306" r:id="rId9"/>
    <p:sldId id="273" r:id="rId10"/>
    <p:sldId id="309" r:id="rId11"/>
    <p:sldId id="312" r:id="rId12"/>
    <p:sldId id="271" r:id="rId13"/>
    <p:sldId id="317" r:id="rId14"/>
    <p:sldId id="311" r:id="rId15"/>
    <p:sldId id="272" r:id="rId16"/>
    <p:sldId id="314" r:id="rId17"/>
    <p:sldId id="316" r:id="rId18"/>
    <p:sldId id="310" r:id="rId19"/>
    <p:sldId id="259" r:id="rId20"/>
    <p:sldId id="319" r:id="rId21"/>
    <p:sldId id="267" r:id="rId22"/>
    <p:sldId id="318" r:id="rId23"/>
    <p:sldId id="320" r:id="rId24"/>
    <p:sldId id="321" r:id="rId25"/>
    <p:sldId id="266" r:id="rId26"/>
    <p:sldId id="304" r:id="rId27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CFF"/>
    <a:srgbClr val="FFCCFF"/>
    <a:srgbClr val="2306FA"/>
    <a:srgbClr val="B1F2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 showGuides="1">
      <p:cViewPr>
        <p:scale>
          <a:sx n="79" d="100"/>
          <a:sy n="79" d="100"/>
        </p:scale>
        <p:origin x="-90" y="-7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 smtClean="0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3FEB5-C03A-4BA4-BB7B-E10D51AE7A59}" type="datetimeFigureOut">
              <a:rPr lang="uk-UA" smtClean="0"/>
              <a:t>14.09.2023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C9ACA-827E-4F72-98CD-7138DDCD796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5043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3FEB5-C03A-4BA4-BB7B-E10D51AE7A59}" type="datetimeFigureOut">
              <a:rPr lang="uk-UA" smtClean="0"/>
              <a:t>14.09.2023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C9ACA-827E-4F72-98CD-7138DDCD796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65157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3FEB5-C03A-4BA4-BB7B-E10D51AE7A59}" type="datetimeFigureOut">
              <a:rPr lang="uk-UA" smtClean="0"/>
              <a:t>14.09.2023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C9ACA-827E-4F72-98CD-7138DDCD796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98131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3FEB5-C03A-4BA4-BB7B-E10D51AE7A59}" type="datetimeFigureOut">
              <a:rPr lang="uk-UA" smtClean="0"/>
              <a:t>14.09.2023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C9ACA-827E-4F72-98CD-7138DDCD796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3159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3FEB5-C03A-4BA4-BB7B-E10D51AE7A59}" type="datetimeFigureOut">
              <a:rPr lang="uk-UA" smtClean="0"/>
              <a:t>14.09.2023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C9ACA-827E-4F72-98CD-7138DDCD796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364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3FEB5-C03A-4BA4-BB7B-E10D51AE7A59}" type="datetimeFigureOut">
              <a:rPr lang="uk-UA" smtClean="0"/>
              <a:t>14.09.2023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C9ACA-827E-4F72-98CD-7138DDCD796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25622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3FEB5-C03A-4BA4-BB7B-E10D51AE7A59}" type="datetimeFigureOut">
              <a:rPr lang="uk-UA" smtClean="0"/>
              <a:t>14.09.2023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C9ACA-827E-4F72-98CD-7138DDCD796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45319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3FEB5-C03A-4BA4-BB7B-E10D51AE7A59}" type="datetimeFigureOut">
              <a:rPr lang="uk-UA" smtClean="0"/>
              <a:t>14.09.2023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C9ACA-827E-4F72-98CD-7138DDCD796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42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3FEB5-C03A-4BA4-BB7B-E10D51AE7A59}" type="datetimeFigureOut">
              <a:rPr lang="uk-UA" smtClean="0"/>
              <a:t>14.09.2023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C9ACA-827E-4F72-98CD-7138DDCD796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60692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3FEB5-C03A-4BA4-BB7B-E10D51AE7A59}" type="datetimeFigureOut">
              <a:rPr lang="uk-UA" smtClean="0"/>
              <a:t>14.09.2023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C9ACA-827E-4F72-98CD-7138DDCD796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80944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3FEB5-C03A-4BA4-BB7B-E10D51AE7A59}" type="datetimeFigureOut">
              <a:rPr lang="uk-UA" smtClean="0"/>
              <a:t>14.09.2023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C9ACA-827E-4F72-98CD-7138DDCD796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71284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93FEB5-C03A-4BA4-BB7B-E10D51AE7A59}" type="datetimeFigureOut">
              <a:rPr lang="uk-UA" smtClean="0"/>
              <a:t>14.09.2023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3C9ACA-827E-4F72-98CD-7138DDCD796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7794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search.ligazakon.ua/l_doc2.nsf/link1/KP190530.html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uied.org.ua/wp-content/uploads/2022/04/ministerstvo_osvity_i_nauky_ukrayiny_2-5.pdf-1.pdf" TargetMode="External"/><Relationship Id="rId5" Type="http://schemas.openxmlformats.org/officeDocument/2006/relationships/hyperlink" Target="https://uied.org.ua/wp-content/uploads/2022/04/shhodo_zdijsnennya_zahodiv_zahystu_vyhovancziv_pid_chas_osvitnogo_proczesu_v_umovah_voyennogo_stanu_ta_nadzvychajnyh_sytuacziyah.pdf" TargetMode="External"/><Relationship Id="rId4" Type="http://schemas.openxmlformats.org/officeDocument/2006/relationships/hyperlink" Target="https://uied.org.ua/wp-content/uploads/2022/04/dodatok_1_metodychni_rekomendacziyi.pdf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surl.li/jjyia" TargetMode="External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3.png"/><Relationship Id="rId5" Type="http://schemas.openxmlformats.org/officeDocument/2006/relationships/image" Target="../media/image49.png"/><Relationship Id="rId10" Type="http://schemas.openxmlformats.org/officeDocument/2006/relationships/image" Target="../media/image52.png"/><Relationship Id="rId4" Type="http://schemas.openxmlformats.org/officeDocument/2006/relationships/image" Target="../media/image48.png"/><Relationship Id="rId9" Type="http://schemas.openxmlformats.org/officeDocument/2006/relationships/hyperlink" Target="https://bit.ly/44jGgfa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t.me/+lpyHOjGVZdRmMzU6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megogo.net/ua/view/18037755" TargetMode="External"/><Relationship Id="rId3" Type="http://schemas.openxmlformats.org/officeDocument/2006/relationships/image" Target="../media/image56.png"/><Relationship Id="rId7" Type="http://schemas.openxmlformats.org/officeDocument/2006/relationships/hyperlink" Target="https://youtu.be/t6iN1uGYeV8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youtube.com/playlist?list=PLFVSJgZgf7h-wyorZ6MoAJrAEC5H2reCk" TargetMode="Externa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bit.ly/3O9qNYP" TargetMode="Externa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4.png"/><Relationship Id="rId3" Type="http://schemas.openxmlformats.org/officeDocument/2006/relationships/image" Target="../media/image64.png"/><Relationship Id="rId7" Type="http://schemas.openxmlformats.org/officeDocument/2006/relationships/image" Target="../media/image68.jpeg"/><Relationship Id="rId12" Type="http://schemas.openxmlformats.org/officeDocument/2006/relationships/image" Target="../media/image7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11" Type="http://schemas.openxmlformats.org/officeDocument/2006/relationships/image" Target="../media/image72.jpeg"/><Relationship Id="rId5" Type="http://schemas.openxmlformats.org/officeDocument/2006/relationships/image" Target="../media/image66.jpeg"/><Relationship Id="rId15" Type="http://schemas.openxmlformats.org/officeDocument/2006/relationships/image" Target="../media/image76.png"/><Relationship Id="rId10" Type="http://schemas.openxmlformats.org/officeDocument/2006/relationships/image" Target="../media/image71.jpeg"/><Relationship Id="rId4" Type="http://schemas.openxmlformats.org/officeDocument/2006/relationships/image" Target="../media/image65.png"/><Relationship Id="rId9" Type="http://schemas.openxmlformats.org/officeDocument/2006/relationships/image" Target="../media/image70.jpeg"/><Relationship Id="rId14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mon.gov.ua/ua/npa/pro-zatverdzhennya-profesijnogo-standartu-kerivnik-direktor-zakladu-doshkilnoyi-osviti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hyperlink" Target="https://mon.gov.ua/ua/npa/pro-zatverdzhennya-profesijnogo-standartu-vihovatel-zakladu-doshkilnoyi-osviti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hyperlink" Target="https://uied.org.ua/wp-content/uploads/2022/02/inklyuziya-v-zdo.pdf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4180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356" y="991837"/>
            <a:ext cx="2626101" cy="9829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285" y="2389249"/>
            <a:ext cx="2727295" cy="10184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Прямокутник 1"/>
          <p:cNvSpPr/>
          <p:nvPr/>
        </p:nvSpPr>
        <p:spPr>
          <a:xfrm rot="20810218">
            <a:off x="6488762" y="1076020"/>
            <a:ext cx="477886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i="1" dirty="0" err="1">
                <a:ln w="19050">
                  <a:solidFill>
                    <a:srgbClr val="FFFF00"/>
                  </a:solidFill>
                  <a:prstDash val="solid"/>
                </a:ln>
                <a:solidFill>
                  <a:srgbClr val="2306F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Дошкільна</a:t>
            </a:r>
            <a:r>
              <a:rPr lang="ru-RU" sz="5400" b="1" i="1" dirty="0">
                <a:ln w="19050">
                  <a:solidFill>
                    <a:srgbClr val="FFFF00"/>
                  </a:solidFill>
                  <a:prstDash val="solid"/>
                </a:ln>
                <a:solidFill>
                  <a:srgbClr val="2306F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b="1" i="1" dirty="0" err="1">
                <a:ln w="19050">
                  <a:solidFill>
                    <a:srgbClr val="FFFF00"/>
                  </a:solidFill>
                  <a:prstDash val="solid"/>
                </a:ln>
                <a:solidFill>
                  <a:srgbClr val="2306F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освіта</a:t>
            </a:r>
            <a:r>
              <a:rPr lang="ru-RU" sz="5400" b="1" i="1" dirty="0" smtClean="0">
                <a:ln w="19050">
                  <a:solidFill>
                    <a:srgbClr val="FFFF00"/>
                  </a:solidFill>
                  <a:prstDash val="solid"/>
                </a:ln>
                <a:solidFill>
                  <a:srgbClr val="2306F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ru-RU" sz="5400" b="1" i="1" dirty="0" smtClean="0">
                <a:ln w="19050">
                  <a:solidFill>
                    <a:srgbClr val="FFFF00"/>
                  </a:solidFill>
                  <a:prstDash val="solid"/>
                </a:ln>
                <a:solidFill>
                  <a:srgbClr val="2306F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5400" b="1" i="1" dirty="0" err="1" smtClean="0">
                <a:ln w="19050">
                  <a:solidFill>
                    <a:srgbClr val="FFFF00"/>
                  </a:solidFill>
                  <a:prstDash val="solid"/>
                </a:ln>
                <a:solidFill>
                  <a:srgbClr val="2306F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сучасні</a:t>
            </a:r>
            <a:r>
              <a:rPr lang="ru-RU" sz="5400" b="1" i="1" dirty="0" smtClean="0">
                <a:ln w="19050">
                  <a:solidFill>
                    <a:srgbClr val="FFFF00"/>
                  </a:solidFill>
                  <a:prstDash val="solid"/>
                </a:ln>
                <a:solidFill>
                  <a:srgbClr val="2306F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5400" b="1" i="1" dirty="0" err="1" smtClean="0">
                <a:ln w="19050">
                  <a:solidFill>
                    <a:srgbClr val="FFFF00"/>
                  </a:solidFill>
                  <a:prstDash val="solid"/>
                </a:ln>
                <a:solidFill>
                  <a:srgbClr val="2306F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виклики</a:t>
            </a:r>
            <a:r>
              <a:rPr lang="ru-RU" sz="5400" b="1" i="1" dirty="0" smtClean="0">
                <a:ln w="19050">
                  <a:solidFill>
                    <a:srgbClr val="FFFF00"/>
                  </a:solidFill>
                  <a:prstDash val="solid"/>
                </a:ln>
                <a:solidFill>
                  <a:srgbClr val="2306F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sz="5400" b="1" i="1" dirty="0" smtClean="0">
                <a:ln w="19050">
                  <a:solidFill>
                    <a:srgbClr val="FFFF00"/>
                  </a:solidFill>
                  <a:prstDash val="solid"/>
                </a:ln>
                <a:solidFill>
                  <a:srgbClr val="2306F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b="1" i="1" dirty="0" err="1">
                <a:ln w="19050">
                  <a:solidFill>
                    <a:srgbClr val="FFFF00"/>
                  </a:solidFill>
                  <a:prstDash val="solid"/>
                </a:ln>
                <a:solidFill>
                  <a:srgbClr val="2306F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стратегії</a:t>
            </a:r>
            <a:r>
              <a:rPr lang="ru-RU" sz="5400" b="1" i="1" dirty="0">
                <a:ln w="19050">
                  <a:solidFill>
                    <a:srgbClr val="FFFF00"/>
                  </a:solidFill>
                  <a:prstDash val="solid"/>
                </a:ln>
                <a:solidFill>
                  <a:srgbClr val="2306F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5400" b="1" i="1" dirty="0" smtClean="0">
              <a:ln w="19050">
                <a:solidFill>
                  <a:srgbClr val="FFFF00"/>
                </a:solidFill>
                <a:prstDash val="solid"/>
              </a:ln>
              <a:solidFill>
                <a:srgbClr val="2306FA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5400" b="1" i="1" dirty="0" smtClean="0">
                <a:ln w="19050">
                  <a:solidFill>
                    <a:srgbClr val="FFFF00"/>
                  </a:solidFill>
                  <a:prstDash val="solid"/>
                </a:ln>
                <a:solidFill>
                  <a:srgbClr val="2306F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  практики</a:t>
            </a:r>
            <a:endParaRPr lang="uk-UA" sz="5400" b="1" i="1" dirty="0">
              <a:ln w="19050">
                <a:solidFill>
                  <a:srgbClr val="FFFF00"/>
                </a:solidFill>
                <a:prstDash val="solid"/>
              </a:ln>
              <a:solidFill>
                <a:srgbClr val="2306FA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2600" y="3896347"/>
            <a:ext cx="2090984" cy="8002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716" y="4933549"/>
            <a:ext cx="1322140" cy="13221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1572" y="5291741"/>
            <a:ext cx="1739325" cy="111235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16062" y="863353"/>
            <a:ext cx="3024327" cy="84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70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6428" cy="6858000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1256306" y="858741"/>
            <a:ext cx="78876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0" y="0"/>
            <a:ext cx="12246427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492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uk-UA" altLang="uk-UA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Оновлення змісту освіти</a:t>
            </a:r>
          </a:p>
          <a:p>
            <a:pPr lvl="0" defTabSz="4492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uk-UA" altLang="uk-UA" b="1" dirty="0">
              <a:solidFill>
                <a:srgbClr val="00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lvl="0" defTabSz="4492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uk-UA" altLang="uk-UA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         Базовий </a:t>
            </a:r>
            <a:r>
              <a:rPr lang="uk-UA" altLang="uk-UA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компонент</a:t>
            </a:r>
          </a:p>
          <a:p>
            <a:pPr lvl="0" defTabSz="4492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uk-UA" altLang="uk-UA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 </a:t>
            </a:r>
            <a:r>
              <a:rPr lang="uk-UA" altLang="uk-UA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        дошкільної </a:t>
            </a:r>
            <a:r>
              <a:rPr lang="uk-UA" altLang="uk-UA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освіти</a:t>
            </a:r>
          </a:p>
          <a:p>
            <a:pPr lvl="0" defTabSz="4492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uk-UA" altLang="uk-UA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  (</a:t>
            </a:r>
            <a:r>
              <a:rPr lang="uk-UA" altLang="uk-UA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наказ МОН від 12.01.2021 № 33)</a:t>
            </a:r>
          </a:p>
          <a:p>
            <a:pPr lvl="0" defTabSz="4492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uk-UA" altLang="uk-UA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uk-UA" altLang="uk-UA" sz="32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                          </a:t>
            </a:r>
            <a:r>
              <a:rPr lang="uk-UA" altLang="uk-UA" sz="32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Освітні </a:t>
            </a:r>
            <a:r>
              <a:rPr lang="uk-UA" altLang="uk-UA" sz="32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програми </a:t>
            </a:r>
          </a:p>
          <a:p>
            <a:pPr lvl="0" defTabSz="4492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uk-UA" altLang="uk-UA" sz="32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  </a:t>
            </a:r>
            <a:r>
              <a:rPr lang="uk-UA" altLang="uk-UA" sz="32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                     розвитку </a:t>
            </a:r>
            <a:r>
              <a:rPr lang="uk-UA" altLang="uk-UA" sz="32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дітей раннього </a:t>
            </a:r>
          </a:p>
          <a:p>
            <a:pPr lvl="0" defTabSz="4492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uk-UA" altLang="uk-UA" sz="32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  </a:t>
            </a:r>
            <a:r>
              <a:rPr lang="uk-UA" altLang="uk-UA" sz="32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                        та </a:t>
            </a:r>
            <a:r>
              <a:rPr lang="uk-UA" altLang="uk-UA" sz="32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дошкільного віку</a:t>
            </a:r>
          </a:p>
          <a:p>
            <a:pPr lvl="0" defTabSz="4492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uk-UA" altLang="uk-UA" sz="32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                  (</a:t>
            </a:r>
            <a:r>
              <a:rPr lang="uk-UA" altLang="uk-UA" sz="32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10 комплексних, 29 парціальних) </a:t>
            </a:r>
            <a:endParaRPr lang="uk-UA" altLang="uk-UA" sz="3200" b="1" i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lvl="0">
              <a:defRPr/>
            </a:pPr>
            <a:endParaRPr lang="uk-UA" sz="2400" b="1" i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uk-UA" sz="2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Постанова </a:t>
            </a:r>
            <a:r>
              <a:rPr lang="uk-UA" sz="2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Кабінету Міністрів України від 28 липня 2021 р. </a:t>
            </a:r>
            <a:r>
              <a:rPr lang="en-US" sz="2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 769</a:t>
            </a:r>
            <a:r>
              <a:rPr lang="uk-UA" sz="2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ЗМІНИ, що </a:t>
            </a:r>
            <a:r>
              <a:rPr lang="uk-UA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вносяться </a:t>
            </a:r>
            <a:r>
              <a:rPr lang="uk-UA" sz="2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 </a:t>
            </a:r>
            <a:r>
              <a:rPr lang="uk-UA" sz="2400" b="1" i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постанови Кабінету Міністрів України від 10 квітня 2019 р. </a:t>
            </a:r>
            <a:r>
              <a:rPr lang="en-US" sz="2400" b="1" i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N 530</a:t>
            </a:r>
            <a:endParaRPr lang="uk-UA" sz="2400" b="1" i="1" u="sng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uk-UA" sz="2400" b="1" i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 новий порядок організації інклюзивної освіти в ЗДО</a:t>
            </a:r>
            <a:endParaRPr lang="en-US" sz="24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4492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uk-UA" altLang="uk-UA" sz="3200" b="1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4883" y="668069"/>
            <a:ext cx="3786414" cy="3819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42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41805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6575728" y="3429000"/>
            <a:ext cx="490595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«Mr. Leader. Education &amp; Care System» – </a:t>
            </a:r>
            <a:r>
              <a:rPr lang="uk-UA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інноваційний підхід в освіті та догляді дітей дошкільного віку; потенціал імерсійного заняття з дітьми дошкільного віку; використання технології фокусного навчання як інструменту якісної освіти.</a:t>
            </a:r>
          </a:p>
        </p:txBody>
      </p:sp>
      <p:sp>
        <p:nvSpPr>
          <p:cNvPr id="3" name="Прямокутник 2"/>
          <p:cNvSpPr/>
          <p:nvPr/>
        </p:nvSpPr>
        <p:spPr>
          <a:xfrm>
            <a:off x="6448508" y="850790"/>
            <a:ext cx="513654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r. Leader </a:t>
            </a:r>
            <a:r>
              <a:rPr lang="uk-UA" sz="2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 інноваційна система освіти та догляду дітей раннього та дошкільного віку. </a:t>
            </a:r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Програма </a:t>
            </a:r>
            <a:r>
              <a:rPr lang="uk-UA" sz="2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має 4 рівні складності та розрахована на 4 вікові категорії. Повністю систематизована програма, що дозволить якісно провести час з дитиною (групою дітей) як в дошкільних закладах, так і вдома.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4359" y="2663687"/>
            <a:ext cx="4030514" cy="4030514"/>
          </a:xfrm>
          <a:prstGeom prst="rect">
            <a:avLst/>
          </a:prstGeom>
        </p:spPr>
      </p:pic>
      <p:sp>
        <p:nvSpPr>
          <p:cNvPr id="5" name="Прямокутник 4"/>
          <p:cNvSpPr/>
          <p:nvPr/>
        </p:nvSpPr>
        <p:spPr>
          <a:xfrm>
            <a:off x="540690" y="731520"/>
            <a:ext cx="21707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Програма  </a:t>
            </a:r>
            <a:endParaRPr lang="uk-UA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кутник 7"/>
          <p:cNvSpPr/>
          <p:nvPr/>
        </p:nvSpPr>
        <p:spPr>
          <a:xfrm>
            <a:off x="487946" y="1832372"/>
            <a:ext cx="22234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r. Leader </a:t>
            </a:r>
            <a:endParaRPr lang="uk-UA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610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4180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975363"/>
            <a:ext cx="1979874" cy="27898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55" y="2638185"/>
            <a:ext cx="1934030" cy="26743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r="51803"/>
          <a:stretch/>
        </p:blipFill>
        <p:spPr>
          <a:xfrm>
            <a:off x="396450" y="1359674"/>
            <a:ext cx="1979428" cy="25603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5878" y="3919994"/>
            <a:ext cx="1998379" cy="288138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8034" y="1850291"/>
            <a:ext cx="5206773" cy="346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120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14" y="0"/>
            <a:ext cx="12246428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78" y="1252694"/>
            <a:ext cx="4395597" cy="4407790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4617766" y="55658"/>
            <a:ext cx="7492071" cy="680186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uk-UA" sz="2800" b="1" dirty="0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 складається із трьох частин:</a:t>
            </a:r>
          </a:p>
          <a:p>
            <a:pPr lvl="0" algn="just">
              <a:buFont typeface="Arial" panose="020B0604020202020204" pitchFamily="34" charset="0"/>
              <a:buChar char="•"/>
            </a:pPr>
            <a:r>
              <a:rPr lang="uk-UA" sz="2400" b="1" dirty="0">
                <a:solidFill>
                  <a:srgbClr val="0071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«Методичні рекомендації щодо здійснення освітньої діяльності з питань дошкільної освіти на період дії правового режиму воєнного стану»</a:t>
            </a:r>
            <a:r>
              <a:rPr lang="uk-UA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розроблені спільно з ДУ «Український інститут розвитку освіти» та ВГО «Асоціація працівників дошкільної освіти». </a:t>
            </a:r>
          </a:p>
          <a:p>
            <a:pPr lvl="0" algn="just">
              <a:buFont typeface="Arial" panose="020B0604020202020204" pitchFamily="34" charset="0"/>
              <a:buChar char="•"/>
            </a:pPr>
            <a:r>
              <a:rPr lang="uk-UA" sz="2400" b="1" dirty="0">
                <a:solidFill>
                  <a:srgbClr val="8CBF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Рекомендації «Щодо здійснення заходів захисту вихованців під час освітнього процесу в умовах воєнного стану та надзвичайної ситуації»</a:t>
            </a:r>
            <a:r>
              <a:rPr lang="uk-UA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розроблені спільно з  Державною службою України з надзвичайних ситуацій.</a:t>
            </a:r>
          </a:p>
          <a:p>
            <a:pPr lvl="0" algn="just">
              <a:buFont typeface="Arial" panose="020B0604020202020204" pitchFamily="34" charset="0"/>
              <a:buChar char="•"/>
            </a:pPr>
            <a:r>
              <a:rPr lang="uk-UA" sz="2400" b="1" dirty="0">
                <a:solidFill>
                  <a:srgbClr val="0071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«План дій вихователя закладу дошкільної освіти у випадку надзвичайної ситуації»</a:t>
            </a:r>
            <a:r>
              <a:rPr lang="uk-UA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розроблений спільно з Командою підтримки реформ Міністерства освіти і науки України та за сприяння фахівців Державної служби України з надзвичайних ситуацій.</a:t>
            </a:r>
          </a:p>
        </p:txBody>
      </p:sp>
    </p:spTree>
    <p:extLst>
      <p:ext uri="{BB962C8B-B14F-4D97-AF65-F5344CB8AC3E}">
        <p14:creationId xmlns:p14="http://schemas.microsoft.com/office/powerpoint/2010/main" val="1897818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4180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76454"/>
            <a:ext cx="5015407" cy="4206471"/>
          </a:xfrm>
          <a:prstGeom prst="rect">
            <a:avLst/>
          </a:prstGeom>
        </p:spPr>
      </p:pic>
      <p:sp>
        <p:nvSpPr>
          <p:cNvPr id="5" name="Прямокутник 4"/>
          <p:cNvSpPr/>
          <p:nvPr/>
        </p:nvSpPr>
        <p:spPr>
          <a:xfrm>
            <a:off x="6313336" y="755374"/>
            <a:ext cx="5351227" cy="602755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just"/>
            <a:r>
              <a:rPr lang="uk-UA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Вступ дитини до школи – хвилююча подія в житті кожної української родини. У батьків виникає безліч питань, головне з яких «А чи готовий мій малюк до навчання в школі?».</a:t>
            </a:r>
          </a:p>
          <a:p>
            <a:pPr lvl="0" algn="just"/>
            <a:r>
              <a:rPr lang="uk-UA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допомогу фахівцям у галузі дошкільної освіти та батькам дітей старшого дошкільного віку спеціалістами лабораторії психології дошкільника Інституту психології імені Г. С. Костюка НАПН України розроблено інструментарій оцінювання готовності дитини до навчання в умовах реформування української школи – «Чарівні перетворення».</a:t>
            </a:r>
          </a:p>
          <a:p>
            <a:pPr lvl="0" algn="just"/>
            <a:r>
              <a:rPr lang="uk-UA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Інструментарій застосовується у форматі ігрової взаємодії дорослого і без жодних вимірювань інтелектуальних досягнень дитини, а також не </a:t>
            </a:r>
            <a:r>
              <a:rPr lang="uk-UA" sz="2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формулюються</a:t>
            </a:r>
            <a:r>
              <a:rPr lang="uk-UA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висновки, які можуть негативно вплинути на подальшу її долю.</a:t>
            </a:r>
          </a:p>
        </p:txBody>
      </p:sp>
    </p:spTree>
    <p:extLst>
      <p:ext uri="{BB962C8B-B14F-4D97-AF65-F5344CB8AC3E}">
        <p14:creationId xmlns:p14="http://schemas.microsoft.com/office/powerpoint/2010/main" val="216609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51"/>
            <a:ext cx="12191999" cy="6841805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278295" y="3125567"/>
            <a:ext cx="6018518" cy="2554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lvl="0" algn="ctr"/>
            <a:r>
              <a:rPr lang="ru-RU" sz="4000" b="1" i="1" dirty="0" err="1" smtClean="0">
                <a:ln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Прогресивні</a:t>
            </a:r>
            <a:r>
              <a:rPr lang="ru-RU" sz="4000" b="1" i="1" dirty="0" smtClean="0">
                <a:ln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>
                <a:ln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практики  </a:t>
            </a:r>
            <a:r>
              <a:rPr lang="ru-RU" sz="4000" b="1" i="1" dirty="0" err="1">
                <a:ln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впровадження</a:t>
            </a:r>
            <a:r>
              <a:rPr lang="ru-RU" sz="4000" b="1" i="1" dirty="0">
                <a:ln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>
                <a:ln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програмно</a:t>
            </a:r>
            <a:r>
              <a:rPr lang="ru-RU" sz="4000" b="1" i="1" dirty="0">
                <a:ln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-методичного комплексу</a:t>
            </a:r>
            <a:endParaRPr lang="uk-UA" sz="4000" b="1" dirty="0">
              <a:ln/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8553" y="810394"/>
            <a:ext cx="1587269" cy="22604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7639" y="810394"/>
            <a:ext cx="1615945" cy="22905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5131" y="3100957"/>
            <a:ext cx="1514111" cy="21436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7639" y="3125567"/>
            <a:ext cx="1553983" cy="219876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07901" y="3106471"/>
            <a:ext cx="1589560" cy="2236963"/>
          </a:xfrm>
          <a:prstGeom prst="rect">
            <a:avLst/>
          </a:prstGeom>
        </p:spPr>
      </p:pic>
      <p:sp>
        <p:nvSpPr>
          <p:cNvPr id="10" name="Прямокутник 9"/>
          <p:cNvSpPr/>
          <p:nvPr/>
        </p:nvSpPr>
        <p:spPr>
          <a:xfrm>
            <a:off x="9713584" y="810394"/>
            <a:ext cx="19343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71BC"/>
                </a:solidFill>
                <a:latin typeface="Montserrat"/>
                <a:hlinkClick r:id="rId8"/>
              </a:rPr>
              <a:t>http://surl.li/jjyia</a:t>
            </a:r>
            <a:endParaRPr lang="uk-UA" dirty="0"/>
          </a:p>
        </p:txBody>
      </p:sp>
      <p:sp>
        <p:nvSpPr>
          <p:cNvPr id="11" name="Прямокутник 10"/>
          <p:cNvSpPr/>
          <p:nvPr/>
        </p:nvSpPr>
        <p:spPr>
          <a:xfrm>
            <a:off x="9707901" y="1113183"/>
            <a:ext cx="202187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Порадник створено в рамках </a:t>
            </a:r>
            <a:r>
              <a:rPr lang="uk-UA" sz="1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проєкту</a:t>
            </a:r>
            <a:r>
              <a:rPr lang="uk-UA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 «Забезпечення безперервності навчання та розвитку дітей дошкільного віку в умовах кризи в Україні». </a:t>
            </a:r>
            <a:endParaRPr lang="uk-UA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Прямокутник 11"/>
          <p:cNvSpPr/>
          <p:nvPr/>
        </p:nvSpPr>
        <p:spPr>
          <a:xfrm>
            <a:off x="6353092" y="5306452"/>
            <a:ext cx="52160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>
                <a:solidFill>
                  <a:srgbClr val="0071BC"/>
                </a:solidFill>
                <a:latin typeface="Montserrat"/>
                <a:hlinkClick r:id="rId9"/>
              </a:rPr>
              <a:t>https://</a:t>
            </a:r>
            <a:r>
              <a:rPr lang="en-US" dirty="0" smtClean="0">
                <a:solidFill>
                  <a:srgbClr val="0071BC"/>
                </a:solidFill>
                <a:latin typeface="Montserrat"/>
                <a:hlinkClick r:id="rId9"/>
              </a:rPr>
              <a:t>bit.ly/44jGgfa</a:t>
            </a:r>
            <a:r>
              <a:rPr lang="uk-UA" dirty="0" smtClean="0">
                <a:solidFill>
                  <a:srgbClr val="0071BC"/>
                </a:solidFill>
                <a:latin typeface="Montserrat"/>
              </a:rPr>
              <a:t> </a:t>
            </a:r>
            <a:r>
              <a:rPr lang="uk-UA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Проєкт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«З</a:t>
            </a:r>
            <a:r>
              <a:rPr lang="uk-UA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абезпечення </a:t>
            </a:r>
            <a:r>
              <a:rPr lang="uk-UA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безперервності навчання та розвитку дітей дошкільного віку в умовах кризи в Україні» набирає </a:t>
            </a:r>
            <a:r>
              <a:rPr lang="uk-UA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обертів! Кожна </a:t>
            </a:r>
            <a:r>
              <a:rPr lang="uk-UA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зустріч з дітьми – це нові емоції, знання, </a:t>
            </a:r>
            <a:r>
              <a:rPr lang="uk-UA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досвід     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09162" y="1023126"/>
            <a:ext cx="1283264" cy="128326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1083" y="1797483"/>
            <a:ext cx="1435463" cy="91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35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F2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550718" y="93518"/>
            <a:ext cx="1164128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Telegram – </a:t>
            </a:r>
            <a:r>
              <a:rPr kumimoji="0" lang="uk-UA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канал спілкування </a:t>
            </a:r>
            <a:endParaRPr kumimoji="0" lang="uk-UA" sz="32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kumimoji="0" lang="uk-UA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ВзаємоДія</a:t>
            </a:r>
            <a:r>
              <a:rPr kumimoji="0" lang="uk-UA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щоденні кроки до спільної радості»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58" y="2096614"/>
            <a:ext cx="5861744" cy="3919722"/>
          </a:xfrm>
          <a:prstGeom prst="rect">
            <a:avLst/>
          </a:prstGeom>
        </p:spPr>
      </p:pic>
      <p:sp>
        <p:nvSpPr>
          <p:cNvPr id="4" name="Прямокутник 3"/>
          <p:cNvSpPr/>
          <p:nvPr/>
        </p:nvSpPr>
        <p:spPr>
          <a:xfrm>
            <a:off x="6203374" y="1381992"/>
            <a:ext cx="572539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Посилання на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Telegram-</a:t>
            </a: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канал: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1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https://t.me/+lpyHOjGVZdRmMzU6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Мета каналу: сприяти збільшенню радісних моментів та яскравих барв у спільних справах дорослих і дітей.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Канал пропонує: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добірку матеріалів для спільної взаємодії батьків з дітьми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поради фахівців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безкоштовні консультації з фахівцями</a:t>
            </a: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20273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F2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/>
          <p:cNvSpPr/>
          <p:nvPr/>
        </p:nvSpPr>
        <p:spPr>
          <a:xfrm>
            <a:off x="1375576" y="63610"/>
            <a:ext cx="94063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Навігація «Сучасне </a:t>
            </a:r>
            <a:r>
              <a:rPr lang="uk-UA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дошкілля</a:t>
            </a:r>
            <a:r>
              <a:rPr lang="uk-UA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під крилами захисту»</a:t>
            </a:r>
          </a:p>
        </p:txBody>
      </p:sp>
      <p:sp>
        <p:nvSpPr>
          <p:cNvPr id="6" name="Прямокутник 5"/>
          <p:cNvSpPr/>
          <p:nvPr/>
        </p:nvSpPr>
        <p:spPr>
          <a:xfrm>
            <a:off x="65879" y="485030"/>
            <a:ext cx="1205986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uk-UA" sz="2000" b="1" dirty="0" smtClean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МОН України спільно </a:t>
            </a:r>
            <a:r>
              <a:rPr lang="uk-UA" sz="2000" b="1" dirty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 Українським інститутом розвитку освіти додали нові матеріали до рубрики «Сучасне </a:t>
            </a:r>
            <a:r>
              <a:rPr lang="uk-UA" sz="2000" b="1" dirty="0" err="1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дошкілля</a:t>
            </a:r>
            <a:r>
              <a:rPr lang="uk-UA" sz="2000" b="1" dirty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під крилами захисту», які </a:t>
            </a:r>
            <a:r>
              <a:rPr lang="uk-UA" sz="2000" b="1" dirty="0" smtClean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рекомендують </a:t>
            </a:r>
            <a:r>
              <a:rPr lang="uk-UA" sz="2000" b="1" dirty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 використання у спілкуванні з дітьми дошкільного </a:t>
            </a:r>
            <a:r>
              <a:rPr lang="uk-UA" sz="2000" b="1" dirty="0" smtClean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віку. Рубрика </a:t>
            </a:r>
            <a:r>
              <a:rPr lang="uk-UA" sz="2000" b="1" dirty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«Сучасне </a:t>
            </a:r>
            <a:r>
              <a:rPr lang="uk-UA" sz="2000" b="1" dirty="0" err="1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дошкілля</a:t>
            </a:r>
            <a:r>
              <a:rPr lang="uk-UA" sz="2000" b="1" dirty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під крилами захисту» була створена для підтримки дошкільнят, батьків, педагогів в умовах війни. </a:t>
            </a:r>
            <a:r>
              <a:rPr lang="uk-UA" sz="2000" b="1" dirty="0" err="1" smtClean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Репозитарій</a:t>
            </a:r>
            <a:r>
              <a:rPr lang="uk-UA" sz="2000" b="1" dirty="0" smtClean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сучасного </a:t>
            </a:r>
            <a:r>
              <a:rPr lang="uk-UA" sz="2000" b="1" dirty="0" err="1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дошкілля</a:t>
            </a:r>
            <a:r>
              <a:rPr lang="uk-UA" sz="2000" b="1" dirty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створено для збереження </a:t>
            </a:r>
            <a:r>
              <a:rPr lang="uk-UA" sz="2000" b="1" dirty="0" err="1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відеофайлів</a:t>
            </a:r>
            <a:r>
              <a:rPr lang="uk-UA" sz="2000" b="1" dirty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занять для подальшого використання в роботі педагогами та батьками. В Базовому компоненті дошкільної освіти визначено сім освітніх напрямів, за якими і планується освітній процес в закладі.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988" y="2676140"/>
            <a:ext cx="10397930" cy="412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35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6428" cy="6858000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1256306" y="858741"/>
            <a:ext cx="78876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472" y="639757"/>
            <a:ext cx="4720740" cy="26512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729" y="3912042"/>
            <a:ext cx="4073187" cy="22914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0423" y="4052300"/>
            <a:ext cx="3521577" cy="2520249"/>
          </a:xfrm>
          <a:prstGeom prst="rect">
            <a:avLst/>
          </a:prstGeom>
        </p:spPr>
      </p:pic>
      <p:sp>
        <p:nvSpPr>
          <p:cNvPr id="7" name="Прямокутник 6"/>
          <p:cNvSpPr/>
          <p:nvPr/>
        </p:nvSpPr>
        <p:spPr>
          <a:xfrm>
            <a:off x="4158673" y="3912042"/>
            <a:ext cx="4333320" cy="280076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LEGO Foundation </a:t>
            </a:r>
            <a:r>
              <a:rPr lang="uk-UA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пропонує для дорослих орієнтири для проведення ігрової взаємодії, який може бути використаний під час онлайн-комунікації з дітьми та батьками. </a:t>
            </a:r>
            <a:endParaRPr lang="uk-UA" sz="2400" b="1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кутник 7"/>
          <p:cNvSpPr/>
          <p:nvPr/>
        </p:nvSpPr>
        <p:spPr>
          <a:xfrm>
            <a:off x="4720740" y="1"/>
            <a:ext cx="7525688" cy="378565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/>
            <a:r>
              <a:rPr lang="ru-RU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4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сьогоденних</a:t>
            </a:r>
            <a:r>
              <a:rPr lang="ru-RU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умовах</a:t>
            </a:r>
            <a:r>
              <a:rPr lang="ru-RU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родини</a:t>
            </a:r>
            <a:r>
              <a:rPr lang="ru-RU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проводять</a:t>
            </a:r>
            <a:r>
              <a:rPr lang="ru-RU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багато</a:t>
            </a:r>
            <a:r>
              <a:rPr lang="ru-RU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часу в </a:t>
            </a:r>
            <a:r>
              <a:rPr lang="ru-RU" sz="24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сховищах</a:t>
            </a:r>
            <a:r>
              <a:rPr lang="ru-RU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у </a:t>
            </a:r>
            <a:r>
              <a:rPr lang="ru-RU" sz="24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дорозі</a:t>
            </a:r>
            <a:r>
              <a:rPr lang="ru-RU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намагаються</a:t>
            </a:r>
            <a:r>
              <a:rPr lang="ru-RU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адаптуватися</a:t>
            </a:r>
            <a:r>
              <a:rPr lang="ru-RU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до нового </a:t>
            </a:r>
            <a:r>
              <a:rPr lang="ru-RU" sz="24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місця</a:t>
            </a:r>
            <a:r>
              <a:rPr lang="ru-RU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Батьки часто </a:t>
            </a:r>
            <a:r>
              <a:rPr lang="ru-RU" sz="24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перебувають</a:t>
            </a:r>
            <a:r>
              <a:rPr lang="ru-RU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стресовому</a:t>
            </a:r>
            <a:r>
              <a:rPr lang="ru-RU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стані</a:t>
            </a:r>
            <a:r>
              <a:rPr lang="ru-RU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тож</a:t>
            </a:r>
            <a:r>
              <a:rPr lang="ru-RU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організацію</a:t>
            </a:r>
            <a:r>
              <a:rPr lang="ru-RU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корисного</a:t>
            </a:r>
            <a:r>
              <a:rPr lang="ru-RU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дозвілля</a:t>
            </a:r>
            <a:r>
              <a:rPr lang="ru-RU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4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у них </a:t>
            </a:r>
            <a:r>
              <a:rPr lang="ru-RU" sz="24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4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вистачати</a:t>
            </a:r>
            <a:r>
              <a:rPr lang="ru-RU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сил, часу та </a:t>
            </a:r>
            <a:r>
              <a:rPr lang="ru-RU" sz="24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внутрішнього</a:t>
            </a:r>
            <a:r>
              <a:rPr lang="ru-RU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ресурсу. </a:t>
            </a:r>
            <a:r>
              <a:rPr lang="ru-RU" sz="24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Ці</a:t>
            </a:r>
            <a:r>
              <a:rPr lang="ru-RU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відео</a:t>
            </a:r>
            <a:r>
              <a:rPr lang="ru-RU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допоможуть</a:t>
            </a:r>
            <a:r>
              <a:rPr lang="ru-RU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організувати</a:t>
            </a:r>
            <a:r>
              <a:rPr lang="ru-RU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sz="24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користю</a:t>
            </a:r>
            <a:r>
              <a:rPr lang="ru-RU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для них.</a:t>
            </a:r>
          </a:p>
          <a:p>
            <a:pPr lvl="0" algn="just"/>
            <a:r>
              <a:rPr lang="ru-RU" sz="24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Випуски</a:t>
            </a:r>
            <a:r>
              <a:rPr lang="ru-RU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онлайн-</a:t>
            </a:r>
            <a:r>
              <a:rPr lang="ru-RU" sz="24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садочку</a:t>
            </a:r>
            <a:r>
              <a:rPr lang="ru-RU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НУМО </a:t>
            </a:r>
            <a:r>
              <a:rPr lang="ru-RU" sz="24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доступні</a:t>
            </a:r>
            <a:r>
              <a:rPr lang="ru-RU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для перегляду на платформах </a:t>
            </a:r>
            <a:r>
              <a:rPr lang="ru-RU" sz="2400" b="1" i="1" dirty="0">
                <a:solidFill>
                  <a:srgbClr val="0071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МОН</a:t>
            </a:r>
            <a:r>
              <a:rPr lang="ru-RU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sz="2400" b="1" i="1" dirty="0">
                <a:solidFill>
                  <a:srgbClr val="0071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ЮНІСЕФ</a:t>
            </a:r>
            <a:r>
              <a:rPr lang="ru-RU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і на </a:t>
            </a:r>
            <a:r>
              <a:rPr lang="ru-RU" sz="24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каналі</a:t>
            </a:r>
            <a:r>
              <a:rPr lang="ru-RU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i="1" dirty="0">
                <a:solidFill>
                  <a:srgbClr val="0071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MEGOGO</a:t>
            </a:r>
            <a:r>
              <a:rPr lang="ru-RU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1941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14" y="0"/>
            <a:ext cx="1224642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3932"/>
            <a:ext cx="5080883" cy="27954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6102" y="623932"/>
            <a:ext cx="5492972" cy="32433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3507" y="3783552"/>
            <a:ext cx="4578493" cy="2847079"/>
          </a:xfrm>
          <a:prstGeom prst="rect">
            <a:avLst/>
          </a:prstGeom>
        </p:spPr>
      </p:pic>
      <p:sp>
        <p:nvSpPr>
          <p:cNvPr id="8" name="Прямокутник 7"/>
          <p:cNvSpPr/>
          <p:nvPr/>
        </p:nvSpPr>
        <p:spPr>
          <a:xfrm>
            <a:off x="667911" y="86463"/>
            <a:ext cx="104811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Електронний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застосунок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Віздом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світ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емоцій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9" name="Прямокутник 8"/>
          <p:cNvSpPr/>
          <p:nvPr/>
        </p:nvSpPr>
        <p:spPr>
          <a:xfrm>
            <a:off x="0" y="3783552"/>
            <a:ext cx="714027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26 липня 2023 року відповідно до листа МОН (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https://bit.ly/3O9qNYP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uk-UA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участі міжнародних експертів відбулась перша зустріч, під час якої </a:t>
            </a:r>
            <a:r>
              <a:rPr lang="uk-UA" sz="2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Ондін</a:t>
            </a:r>
            <a:r>
              <a:rPr lang="uk-UA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Буллот</a:t>
            </a:r>
            <a:r>
              <a:rPr lang="uk-UA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генеральний директор та засновник 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Better Kids, </a:t>
            </a:r>
            <a:r>
              <a:rPr lang="uk-UA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презентувала </a:t>
            </a:r>
            <a:r>
              <a:rPr lang="uk-UA" sz="2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управлінсько</a:t>
            </a:r>
            <a:r>
              <a:rPr lang="uk-UA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-методичний кейс застосунку.</a:t>
            </a:r>
          </a:p>
        </p:txBody>
      </p:sp>
      <p:sp>
        <p:nvSpPr>
          <p:cNvPr id="10" name="Прямокутник 9"/>
          <p:cNvSpPr/>
          <p:nvPr/>
        </p:nvSpPr>
        <p:spPr>
          <a:xfrm>
            <a:off x="119269" y="5470497"/>
            <a:ext cx="74670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Вчимося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підтримувати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соціально-емоційні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потреби </a:t>
            </a:r>
            <a:r>
              <a:rPr lang="ru-RU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разом!</a:t>
            </a:r>
            <a:endParaRPr lang="uk-UA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15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6428" cy="6858000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1256306" y="858741"/>
            <a:ext cx="78876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8846" y="-52409"/>
            <a:ext cx="5703932" cy="30856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344" y="-116395"/>
            <a:ext cx="2155924" cy="32505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7356" y="-52409"/>
            <a:ext cx="2255716" cy="30177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38" y="4508187"/>
            <a:ext cx="2908044" cy="19386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0682" y="4669667"/>
            <a:ext cx="2934948" cy="195900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05630" y="4440340"/>
            <a:ext cx="3566469" cy="237764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51836" y="4842106"/>
            <a:ext cx="2908044" cy="1938696"/>
          </a:xfrm>
          <a:prstGeom prst="rect">
            <a:avLst/>
          </a:prstGeom>
        </p:spPr>
      </p:pic>
      <p:sp>
        <p:nvSpPr>
          <p:cNvPr id="12" name="Прямокутник 11"/>
          <p:cNvSpPr/>
          <p:nvPr/>
        </p:nvSpPr>
        <p:spPr>
          <a:xfrm>
            <a:off x="563264" y="2870680"/>
            <a:ext cx="1057651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uk-UA" sz="3200" b="1" i="1" dirty="0" smtClean="0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Заклад дошкільної </a:t>
            </a:r>
            <a:r>
              <a:rPr lang="uk-UA" sz="3200" b="1" i="1" dirty="0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освіти — це територія успіху, комфорту, розвитку і безпеки, навчання, виховання дітей </a:t>
            </a:r>
            <a:r>
              <a:rPr lang="uk-UA" sz="3200" b="1" i="1" dirty="0" smtClean="0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uk-UA" sz="3200" b="1" i="1" dirty="0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професійної діяльності працівників</a:t>
            </a:r>
          </a:p>
        </p:txBody>
      </p:sp>
    </p:spTree>
    <p:extLst>
      <p:ext uri="{BB962C8B-B14F-4D97-AF65-F5344CB8AC3E}">
        <p14:creationId xmlns:p14="http://schemas.microsoft.com/office/powerpoint/2010/main" val="410383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23"/>
            <a:ext cx="12246428" cy="6858000"/>
          </a:xfrm>
          <a:prstGeom prst="rect">
            <a:avLst/>
          </a:prstGeom>
        </p:spPr>
      </p:pic>
      <p:sp>
        <p:nvSpPr>
          <p:cNvPr id="5" name="Прямокутник 4"/>
          <p:cNvSpPr/>
          <p:nvPr/>
        </p:nvSpPr>
        <p:spPr>
          <a:xfrm>
            <a:off x="1351722" y="1"/>
            <a:ext cx="108402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Професійний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розвиток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педагогічних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працівників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ЗДО 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2402397" y="1065475"/>
            <a:ext cx="67416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sz="1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50295" y="2091193"/>
            <a:ext cx="2814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42268" y="2639833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 </a:t>
            </a:r>
            <a:endParaRPr lang="uk-UA" dirty="0"/>
          </a:p>
        </p:txBody>
      </p:sp>
      <p:sp>
        <p:nvSpPr>
          <p:cNvPr id="9" name="TextBox 8"/>
          <p:cNvSpPr txBox="1"/>
          <p:nvPr/>
        </p:nvSpPr>
        <p:spPr>
          <a:xfrm>
            <a:off x="3604345" y="2900972"/>
            <a:ext cx="1177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</a:t>
            </a:r>
            <a:endParaRPr lang="uk-UA" dirty="0"/>
          </a:p>
        </p:txBody>
      </p:sp>
      <p:sp>
        <p:nvSpPr>
          <p:cNvPr id="10" name="TextBox 9"/>
          <p:cNvSpPr txBox="1"/>
          <p:nvPr/>
        </p:nvSpPr>
        <p:spPr>
          <a:xfrm>
            <a:off x="1582310" y="3118924"/>
            <a:ext cx="1144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</a:t>
            </a:r>
            <a:endParaRPr lang="uk-UA" dirty="0"/>
          </a:p>
        </p:txBody>
      </p:sp>
      <p:sp>
        <p:nvSpPr>
          <p:cNvPr id="14" name="TextBox 13"/>
          <p:cNvSpPr txBox="1"/>
          <p:nvPr/>
        </p:nvSpPr>
        <p:spPr>
          <a:xfrm>
            <a:off x="834888" y="5529023"/>
            <a:ext cx="109966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555" y="2466439"/>
            <a:ext cx="11253885" cy="3250892"/>
          </a:xfrm>
          <a:prstGeom prst="rect">
            <a:avLst/>
          </a:prstGeom>
        </p:spPr>
      </p:pic>
      <p:sp>
        <p:nvSpPr>
          <p:cNvPr id="17" name="Прямокутник 16"/>
          <p:cNvSpPr/>
          <p:nvPr/>
        </p:nvSpPr>
        <p:spPr>
          <a:xfrm>
            <a:off x="739471" y="2639832"/>
            <a:ext cx="40424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ШКОЛА МЕНЕДЖМЕНТУ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4888" y="3484064"/>
            <a:ext cx="4548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ШКОЛА МЕНТОРИНГУ</a:t>
            </a:r>
            <a:endParaRPr lang="uk-UA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2981" y="4223572"/>
            <a:ext cx="6098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МЕТОДИЧНИЙ ХАБ </a:t>
            </a:r>
          </a:p>
          <a:p>
            <a:pPr algn="ctr"/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«Діяльність ЗДО в умовах війни»</a:t>
            </a: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0129" y="704749"/>
            <a:ext cx="4859284" cy="229561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784326" y="4471568"/>
            <a:ext cx="1345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</a:t>
            </a:r>
            <a:endParaRPr lang="uk-UA" dirty="0"/>
          </a:p>
        </p:txBody>
      </p:sp>
      <p:sp>
        <p:nvSpPr>
          <p:cNvPr id="24" name="TextBox 23"/>
          <p:cNvSpPr txBox="1"/>
          <p:nvPr/>
        </p:nvSpPr>
        <p:spPr>
          <a:xfrm>
            <a:off x="8078525" y="52372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uk-UA" dirty="0"/>
          </a:p>
        </p:txBody>
      </p:sp>
      <p:sp>
        <p:nvSpPr>
          <p:cNvPr id="25" name="TextBox 24"/>
          <p:cNvSpPr txBox="1"/>
          <p:nvPr/>
        </p:nvSpPr>
        <p:spPr>
          <a:xfrm>
            <a:off x="7665056" y="4960873"/>
            <a:ext cx="1240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</a:t>
            </a:r>
            <a:endParaRPr lang="uk-UA" dirty="0"/>
          </a:p>
        </p:txBody>
      </p:sp>
      <p:sp>
        <p:nvSpPr>
          <p:cNvPr id="27" name="TextBox 26"/>
          <p:cNvSpPr txBox="1"/>
          <p:nvPr/>
        </p:nvSpPr>
        <p:spPr>
          <a:xfrm>
            <a:off x="420002" y="4885423"/>
            <a:ext cx="57502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ПРОЄКТ ЮНІСЕФ </a:t>
            </a: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безперервності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дошкільного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віку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умовах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кризи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Україні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410617" y="783595"/>
            <a:ext cx="2337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rgbClr val="FF0000"/>
                </a:solidFill>
              </a:rPr>
              <a:t>ОНЛАЙН-ВЕБІНАРИ</a:t>
            </a:r>
            <a:endParaRPr lang="uk-UA" b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665057" y="1337293"/>
            <a:ext cx="1837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rgbClr val="FF0000"/>
                </a:solidFill>
              </a:rPr>
              <a:t>СЕМІНАРИ</a:t>
            </a:r>
            <a:endParaRPr lang="uk-UA" b="1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932612" y="1912741"/>
            <a:ext cx="1570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rgbClr val="FF0000"/>
                </a:solidFill>
              </a:rPr>
              <a:t>ТРЕНІНГИ</a:t>
            </a:r>
            <a:endParaRPr lang="uk-UA" b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639833" y="1240403"/>
            <a:ext cx="34410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Міжкурсовий</a:t>
            </a:r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період</a:t>
            </a:r>
            <a:endParaRPr lang="uk-UA" sz="28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482178" y="2488189"/>
            <a:ext cx="2046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МАЙСТЕР-КЛАСИ</a:t>
            </a:r>
            <a:endParaRPr lang="uk-UA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220" y="728553"/>
            <a:ext cx="2076459" cy="84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57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14" y="0"/>
            <a:ext cx="12246428" cy="6858000"/>
          </a:xfrm>
          <a:prstGeom prst="rect">
            <a:avLst/>
          </a:prstGeom>
        </p:spPr>
      </p:pic>
      <p:sp>
        <p:nvSpPr>
          <p:cNvPr id="5" name="Прямокутник 4"/>
          <p:cNvSpPr/>
          <p:nvPr/>
        </p:nvSpPr>
        <p:spPr>
          <a:xfrm>
            <a:off x="413467" y="1"/>
            <a:ext cx="108853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Професійний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педагогів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дошкільної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endParaRPr lang="ru-RU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992" y="748953"/>
            <a:ext cx="2614320" cy="1628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t="20540"/>
          <a:stretch/>
        </p:blipFill>
        <p:spPr>
          <a:xfrm>
            <a:off x="3090131" y="683548"/>
            <a:ext cx="3048228" cy="1816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7" y="2315872"/>
            <a:ext cx="2279003" cy="17092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6" y="4235036"/>
            <a:ext cx="2469111" cy="1851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372" y="4551264"/>
            <a:ext cx="2799544" cy="20996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990" y="683547"/>
            <a:ext cx="2746382" cy="15004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3" r="37350"/>
          <a:stretch/>
        </p:blipFill>
        <p:spPr>
          <a:xfrm rot="5400000">
            <a:off x="9693974" y="253313"/>
            <a:ext cx="1918122" cy="2602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89" r="3475"/>
          <a:stretch/>
        </p:blipFill>
        <p:spPr>
          <a:xfrm>
            <a:off x="2395482" y="4737377"/>
            <a:ext cx="2838008" cy="1874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62" b="25272"/>
          <a:stretch/>
        </p:blipFill>
        <p:spPr>
          <a:xfrm>
            <a:off x="5233490" y="4510725"/>
            <a:ext cx="3796299" cy="1493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2"/>
          <a:srcRect l="4517" t="9542" r="28467" b="4487"/>
          <a:stretch/>
        </p:blipFill>
        <p:spPr>
          <a:xfrm>
            <a:off x="2427263" y="2813059"/>
            <a:ext cx="2073827" cy="1697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67890" y="2327461"/>
            <a:ext cx="2688967" cy="2016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56857" y="2516026"/>
            <a:ext cx="2611538" cy="1958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5"/>
          <a:srcRect b="23558"/>
          <a:stretch/>
        </p:blipFill>
        <p:spPr>
          <a:xfrm>
            <a:off x="4507834" y="2610711"/>
            <a:ext cx="2535979" cy="1453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58628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246428" cy="685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02226"/>
            <a:ext cx="5858113" cy="360165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83" y="2719346"/>
            <a:ext cx="5285757" cy="3543415"/>
          </a:xfrm>
          <a:prstGeom prst="rect">
            <a:avLst/>
          </a:prstGeom>
        </p:spPr>
      </p:pic>
      <p:sp>
        <p:nvSpPr>
          <p:cNvPr id="17" name="Прямокутник 16"/>
          <p:cNvSpPr/>
          <p:nvPr/>
        </p:nvSpPr>
        <p:spPr>
          <a:xfrm>
            <a:off x="63610" y="1"/>
            <a:ext cx="1201442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3200" b="1" dirty="0">
                <a:ln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ПРОЄКТ</a:t>
            </a:r>
            <a:r>
              <a:rPr lang="uk-UA" sz="3200" b="1" dirty="0">
                <a:ln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lvl="0" algn="ctr"/>
            <a:r>
              <a:rPr lang="uk-UA" sz="3200" b="1" dirty="0">
                <a:ln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(березень 2023 р. - грудень 2024 р.</a:t>
            </a:r>
          </a:p>
          <a:p>
            <a:pPr lvl="0" algn="ctr"/>
            <a:r>
              <a:rPr lang="uk-UA" sz="3200" b="1" dirty="0">
                <a:ln/>
                <a:solidFill>
                  <a:srgbClr val="ED7D3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«Забезпечення якості фахової діяльності</a:t>
            </a:r>
          </a:p>
          <a:p>
            <a:pPr lvl="0" algn="ctr"/>
            <a:r>
              <a:rPr lang="uk-UA" sz="3200" b="1" dirty="0">
                <a:ln/>
                <a:solidFill>
                  <a:srgbClr val="ED7D3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педагогічних працівників закладу дошкільної освіти</a:t>
            </a:r>
          </a:p>
          <a:p>
            <a:pPr lvl="0" algn="ctr"/>
            <a:r>
              <a:rPr lang="uk-UA" sz="3200" b="1" dirty="0">
                <a:ln/>
                <a:solidFill>
                  <a:srgbClr val="ED7D3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умовах особистісно орієнтованого навчання»</a:t>
            </a:r>
          </a:p>
        </p:txBody>
      </p:sp>
    </p:spTree>
    <p:extLst>
      <p:ext uri="{BB962C8B-B14F-4D97-AF65-F5344CB8AC3E}">
        <p14:creationId xmlns:p14="http://schemas.microsoft.com/office/powerpoint/2010/main" val="370821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19" y="0"/>
            <a:ext cx="12246428" cy="6858000"/>
          </a:xfrm>
          <a:prstGeom prst="rect">
            <a:avLst/>
          </a:prstGeom>
        </p:spPr>
      </p:pic>
      <p:sp>
        <p:nvSpPr>
          <p:cNvPr id="5" name="Прямокутник 4"/>
          <p:cNvSpPr/>
          <p:nvPr/>
        </p:nvSpPr>
        <p:spPr>
          <a:xfrm>
            <a:off x="151075" y="707666"/>
            <a:ext cx="1189515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</a:t>
            </a:r>
            <a:endParaRPr kumimoji="0" lang="uk-UA" sz="1800" b="0" i="0" u="none" strike="noStrike" kern="1200" cap="none" spc="0" normalizeH="0" baseline="0" noProof="0" dirty="0" smtClean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innerspace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19566"/>
            <a:ext cx="122192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ПІДВИЩЕННЯ КВАЛІФІКАЦІЇ ПЕДАГОГІЧНИХ ПРАЦІВНИКІВ</a:t>
            </a:r>
          </a:p>
          <a:p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ЗДО  У 2023-2024 НАВЧАЛЬНОМУ РОЦІ</a:t>
            </a:r>
            <a:endParaRPr lang="uk-UA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кутник 7"/>
          <p:cNvSpPr/>
          <p:nvPr/>
        </p:nvSpPr>
        <p:spPr>
          <a:xfrm>
            <a:off x="151075" y="1900361"/>
            <a:ext cx="3880237" cy="501675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uk-UA"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Один із чинників розвитку професійної компетентності педагогів є підвищення їхньої кваліфікації, який, за умовами </a:t>
            </a:r>
            <a:r>
              <a:rPr lang="uk-UA" sz="20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Професійного стандарту</a:t>
            </a:r>
            <a:r>
              <a:rPr lang="uk-UA"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uk-UA" sz="2000" b="1" i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uk-UA" sz="2000" b="1" i="1" dirty="0" smtClean="0">
                <a:solidFill>
                  <a:srgbClr val="0071BC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«</a:t>
            </a:r>
            <a:r>
              <a:rPr lang="uk-UA" sz="2000" b="1" i="1" dirty="0">
                <a:solidFill>
                  <a:srgbClr val="0071BC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Керівник (директор) закладу дошкільної освіти»</a:t>
            </a:r>
            <a:r>
              <a:rPr lang="uk-UA"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uk-UA" sz="2000" b="1" i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uk-UA" sz="20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lang="uk-UA"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sz="2000" b="1" i="1" dirty="0">
                <a:solidFill>
                  <a:srgbClr val="0071BC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«Вихователь закладу дошкільної освіти»,</a:t>
            </a:r>
            <a:r>
              <a:rPr lang="uk-UA"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може здійснюватися  шляхом  </a:t>
            </a:r>
            <a:endParaRPr lang="uk-UA" sz="2000" b="1" i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uk-UA" sz="20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формальної</a:t>
            </a:r>
            <a:r>
              <a:rPr lang="uk-UA"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неформальної та </a:t>
            </a:r>
            <a:r>
              <a:rPr lang="uk-UA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інформальної</a:t>
            </a:r>
            <a:r>
              <a:rPr lang="uk-UA"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освіти  ґрунтується на вільному виборі закладу освіти, здобутті освіти та освітньої програми в межах здобуття освіти </a:t>
            </a:r>
            <a:r>
              <a:rPr lang="uk-UA" sz="20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дорослих</a:t>
            </a:r>
            <a:endParaRPr lang="uk-UA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686553" y="20355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uk-UA" dirty="0"/>
          </a:p>
        </p:txBody>
      </p:sp>
      <p:sp>
        <p:nvSpPr>
          <p:cNvPr id="19" name="Прямокутник 18"/>
          <p:cNvSpPr/>
          <p:nvPr/>
        </p:nvSpPr>
        <p:spPr>
          <a:xfrm>
            <a:off x="6337190" y="954107"/>
            <a:ext cx="57362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b="1" dirty="0" smtClean="0">
              <a:solidFill>
                <a:srgbClr val="000000"/>
              </a:solidFill>
              <a:latin typeface="Montserrat"/>
            </a:endParaRPr>
          </a:p>
          <a:p>
            <a:pPr lvl="0"/>
            <a:endParaRPr lang="ru-RU" b="1" dirty="0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102874" y="1446330"/>
            <a:ext cx="2906200" cy="5189113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uk-UA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ОСВІТНІ ПРОГРАМИ </a:t>
            </a:r>
          </a:p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uk-UA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(120 год.)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uk-UA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Керівники 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 вихователі-методисти ЗДО</a:t>
            </a:r>
            <a:endParaRPr lang="uk-UA" sz="1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Вихователі ЗДО</a:t>
            </a:r>
            <a:endParaRPr lang="uk-UA" sz="1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Музичні керівники ЗДО</a:t>
            </a:r>
            <a:endParaRPr lang="uk-UA" sz="1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Асистенти вихователів ЗДО</a:t>
            </a:r>
            <a:endParaRPr lang="uk-UA" sz="1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Інструктори з фізичної культури ЗДО</a:t>
            </a:r>
            <a:endParaRPr lang="uk-UA" sz="1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Вчителі-логопеди ЗДО</a:t>
            </a:r>
            <a:endParaRPr lang="uk-UA" sz="1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Практичні 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психологи ЗДО</a:t>
            </a:r>
            <a:endParaRPr lang="uk-UA" sz="1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82062" y="954106"/>
            <a:ext cx="5009938" cy="58508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uk-UA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ТЕМАТИЧНІ ПРОГРАМИ </a:t>
            </a:r>
          </a:p>
          <a:p>
            <a:pPr indent="450215" algn="ctr">
              <a:spcAft>
                <a:spcPts val="0"/>
              </a:spcAft>
            </a:pPr>
            <a:r>
              <a:rPr lang="uk-UA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uk-UA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30 </a:t>
            </a:r>
            <a:r>
              <a:rPr lang="uk-UA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</a:t>
            </a:r>
            <a:r>
              <a:rPr lang="uk-UA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.)</a:t>
            </a:r>
          </a:p>
          <a:p>
            <a:pPr indent="450215" algn="just">
              <a:spcAft>
                <a:spcPts val="0"/>
              </a:spcAft>
            </a:pPr>
            <a:r>
              <a:rPr lang="uk-UA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за тематичним </a:t>
            </a:r>
            <a:r>
              <a:rPr lang="uk-UA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напрямом: 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uk-UA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Реалізація діяльнісного підходу в освітньому процесі закладу дошкільного освіти» 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uk-UA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«Педагогічна діяльність працівників ЗДО в контексті реалізації інклюзивної теорії та практики»</a:t>
            </a:r>
            <a:r>
              <a:rPr lang="uk-UA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spcAft>
                <a:spcPts val="0"/>
              </a:spcAft>
            </a:pPr>
            <a:r>
              <a:rPr lang="uk-UA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Тематичні програми на 2024 рік, нові, включені в регіональне </a:t>
            </a:r>
            <a:r>
              <a:rPr lang="uk-UA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замовлення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uk-UA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«Організація 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безпечного освітнього простору в закладі дошкільної освіти» (30 год</a:t>
            </a:r>
            <a:r>
              <a:rPr lang="uk-UA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.).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uk-UA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Педагогічні 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працівники закладів освіти (керівники гуртків ЗДО, ЗЗСО, ЗПО) за тематичним напрямом «Технології розвитку творчості та креативності особистості в системі освіти</a:t>
            </a:r>
            <a:r>
              <a:rPr lang="uk-UA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uk-UA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uk-UA" sz="1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endParaRPr lang="uk-U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181" y="892237"/>
            <a:ext cx="3023878" cy="8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97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14" y="0"/>
            <a:ext cx="12246428" cy="6858000"/>
          </a:xfrm>
          <a:prstGeom prst="rect">
            <a:avLst/>
          </a:prstGeom>
        </p:spPr>
      </p:pic>
      <p:sp>
        <p:nvSpPr>
          <p:cNvPr id="5" name="Прямокутник 4"/>
          <p:cNvSpPr/>
          <p:nvPr/>
        </p:nvSpPr>
        <p:spPr>
          <a:xfrm>
            <a:off x="151075" y="707666"/>
            <a:ext cx="1189515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</a:t>
            </a:r>
            <a:endParaRPr kumimoji="0" lang="uk-UA" sz="1800" b="0" i="0" u="none" strike="noStrike" kern="1200" cap="none" spc="0" normalizeH="0" baseline="0" noProof="0" dirty="0" smtClean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innerspace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67701" y="71562"/>
            <a:ext cx="3379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          </a:t>
            </a: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ПЛАНУЄМО</a:t>
            </a:r>
            <a:endParaRPr lang="uk-UA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-27213" y="594781"/>
            <a:ext cx="5950225" cy="6247864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lvl="0"/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</a:t>
            </a:r>
            <a:r>
              <a:rPr lang="ru-RU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здорового, </a:t>
            </a:r>
            <a:r>
              <a:rPr lang="ru-RU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безпечного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розвивального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інклюзивного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середовища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використанням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здоров’язбережувальної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проєктувальної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компетентностей»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Мінна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безпека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Лідерство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партнерська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взаємодія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лідерська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емоційно-етична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компетентності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Управління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закладом </a:t>
            </a:r>
            <a:r>
              <a:rPr lang="ru-RU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дошкільної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операційне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управління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організаційно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-методична та </a:t>
            </a:r>
            <a:r>
              <a:rPr lang="ru-RU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комунікативна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компетентності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Інновації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освітній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роботі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розвивальному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середовищі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ЗДО»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Вектори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супроводу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мистецької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освітньому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закладу </a:t>
            </a:r>
            <a:r>
              <a:rPr lang="ru-RU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дошкільної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Оцінювання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якості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освітнього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процесу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закладах </a:t>
            </a:r>
            <a:r>
              <a:rPr lang="ru-RU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дошкілля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методикою ЕСЕRS-3»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Мовлення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дитини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Основи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грамоти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Інклюзивне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ЗДО"</a:t>
            </a:r>
            <a:endParaRPr lang="uk-UA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6096000" y="970059"/>
            <a:ext cx="5950226" cy="5379934"/>
          </a:xfrm>
          <a:prstGeom prst="rect">
            <a:avLst/>
          </a:prstGeom>
          <a:solidFill>
            <a:srgbClr val="66CCFF"/>
          </a:solidFill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uk-UA" sz="2400" b="1" i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Програми тренінгів</a:t>
            </a:r>
            <a:endParaRPr lang="uk-UA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uk-UA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uk-UA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Розвиток професійних </a:t>
            </a:r>
            <a:r>
              <a:rPr lang="uk-UA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компетентностей</a:t>
            </a:r>
            <a:r>
              <a:rPr lang="uk-UA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педагогічних працівників закладів дошкільної освіти щодо подолання стресу та надання психологічної підтримки</a:t>
            </a:r>
            <a:r>
              <a:rPr lang="uk-UA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(</a:t>
            </a:r>
            <a:r>
              <a:rPr lang="uk-UA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 год (розробник Юлія Мельник, </a:t>
            </a:r>
            <a:r>
              <a:rPr lang="uk-UA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завідувач навчально-методичного кабінету психологічної служби РОІППО</a:t>
            </a:r>
            <a:r>
              <a:rPr lang="uk-UA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«Психолого-педагогічна підтримка дітей, батьків та педагогів в умовах надзвичайної ситуації», (14 год.) (реалізовуватиметься у рамках </a:t>
            </a:r>
            <a:r>
              <a:rPr lang="uk-UA" sz="20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проєкту</a:t>
            </a:r>
            <a:r>
              <a:rPr lang="uk-UA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ЮНІСЕФ </a:t>
            </a:r>
            <a:r>
              <a:rPr lang="uk-UA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жовтні-листопаді 2023 </a:t>
            </a:r>
            <a:r>
              <a:rPr lang="uk-UA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року (</a:t>
            </a:r>
            <a:r>
              <a:rPr lang="uk-UA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Т.Ковбасюк</a:t>
            </a:r>
            <a:r>
              <a:rPr lang="uk-UA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20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Л.Шишолік</a:t>
            </a:r>
            <a:r>
              <a:rPr lang="uk-UA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«Вектори забезпечення інклюзивного навчання в ЗДО» (6 год.) (</a:t>
            </a:r>
            <a:r>
              <a:rPr lang="uk-UA" sz="20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Т.Наумчук</a:t>
            </a:r>
            <a:r>
              <a:rPr lang="uk-UA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endParaRPr lang="uk-UA" dirty="0">
              <a:latin typeface="Times New Roman" panose="02020603050405020304" pitchFamily="18" charset="0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268230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14" y="0"/>
            <a:ext cx="12246428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627" y="4211706"/>
            <a:ext cx="4765457" cy="2668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кутник 4"/>
          <p:cNvSpPr/>
          <p:nvPr/>
        </p:nvSpPr>
        <p:spPr>
          <a:xfrm>
            <a:off x="151075" y="707666"/>
            <a:ext cx="1189515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/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Найліпша </a:t>
            </a:r>
            <a:r>
              <a:rPr lang="uk-UA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професія — бути фахівцем своєї справи. Замислювати і реа­лізовувати </a:t>
            </a:r>
            <a:r>
              <a:rPr lang="uk-UA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проєкти</a:t>
            </a:r>
            <a:r>
              <a:rPr lang="uk-UA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Бути гнучким і швидко реагувати на потребу корегувати процес. Уміти організовувати й організовуватися. А ще — милуватися результатом, пишатися і надихатися ним.</a:t>
            </a:r>
          </a:p>
          <a:p>
            <a:pPr lvl="0" algn="just" fontAlgn="base"/>
            <a:endParaRPr lang="uk-UA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fontAlgn="base"/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Освіта — найвеличніше з усіх земних благ, але тільки тоді, коли вона найвищої якості. Інакше вона абсолютно даремна» </a:t>
            </a:r>
            <a:r>
              <a:rPr lang="uk-UA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(Редьярд Кіплінг</a:t>
            </a:r>
            <a:r>
              <a:rPr lang="uk-UA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uk-UA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fontAlgn="base"/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Ми </a:t>
            </a:r>
            <a:r>
              <a:rPr lang="uk-UA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усі працюємо на якість. Упевнені у тому, що ніщо так не налагоджує дієве партнерство, як спільна </a:t>
            </a:r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діяльність</a:t>
            </a:r>
          </a:p>
          <a:p>
            <a:pPr lvl="0" algn="just" fontAlgn="base"/>
            <a:endParaRPr lang="uk-UA" dirty="0">
              <a:solidFill>
                <a:srgbClr val="333333"/>
              </a:solidFill>
              <a:latin typeface="innerspace"/>
            </a:endParaRPr>
          </a:p>
          <a:p>
            <a:pPr lvl="0" algn="just" fontAlgn="base"/>
            <a:endParaRPr lang="uk-UA" dirty="0" smtClean="0">
              <a:solidFill>
                <a:srgbClr val="333333"/>
              </a:solidFill>
              <a:latin typeface="innerspace"/>
            </a:endParaRPr>
          </a:p>
          <a:p>
            <a:pPr lvl="0" algn="just" fontAlgn="base"/>
            <a:endParaRPr lang="uk-UA" dirty="0"/>
          </a:p>
        </p:txBody>
      </p:sp>
      <p:sp>
        <p:nvSpPr>
          <p:cNvPr id="6" name="Прямокутник 5"/>
          <p:cNvSpPr/>
          <p:nvPr/>
        </p:nvSpPr>
        <p:spPr>
          <a:xfrm>
            <a:off x="8396577" y="3912042"/>
            <a:ext cx="349857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/>
            <a:r>
              <a:rPr lang="uk-UA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Україні — квітнути, </a:t>
            </a:r>
            <a:endParaRPr lang="uk-UA" sz="28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/>
            <a:r>
              <a:rPr lang="uk-UA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нам </a:t>
            </a:r>
            <a:r>
              <a:rPr lang="uk-UA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— робити своє: </a:t>
            </a:r>
            <a:endParaRPr lang="uk-UA" sz="28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/>
            <a:r>
              <a:rPr lang="uk-UA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чесно</a:t>
            </a:r>
            <a:r>
              <a:rPr lang="uk-UA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якісно, прозоро, </a:t>
            </a:r>
            <a:r>
              <a:rPr lang="uk-UA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результативно</a:t>
            </a:r>
            <a:r>
              <a:rPr lang="uk-UA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4435" y="-70734"/>
            <a:ext cx="1858459" cy="10482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00746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26"/>
            <a:ext cx="12192000" cy="6849174"/>
          </a:xfrm>
          <a:prstGeom prst="rect">
            <a:avLst/>
          </a:prstGeom>
        </p:spPr>
      </p:pic>
      <p:sp>
        <p:nvSpPr>
          <p:cNvPr id="4" name="Прямокутник 3"/>
          <p:cNvSpPr/>
          <p:nvPr/>
        </p:nvSpPr>
        <p:spPr>
          <a:xfrm>
            <a:off x="1630017" y="2282024"/>
            <a:ext cx="937458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b="1" i="1" dirty="0">
                <a:ln>
                  <a:solidFill>
                    <a:srgbClr val="0070C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Разом до ПЕРЕМОГИ! </a:t>
            </a:r>
            <a:endParaRPr lang="ru-RU" sz="4400" b="1" i="1" dirty="0" smtClean="0">
              <a:ln>
                <a:solidFill>
                  <a:srgbClr val="0070C0"/>
                </a:solidFill>
              </a:ln>
              <a:solidFill>
                <a:srgbClr val="FFFF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4400" b="1" i="1" dirty="0" smtClean="0">
                <a:ln>
                  <a:solidFill>
                    <a:srgbClr val="0070C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Слава </a:t>
            </a:r>
            <a:r>
              <a:rPr lang="ru-RU" sz="4400" b="1" i="1" dirty="0">
                <a:ln>
                  <a:solidFill>
                    <a:srgbClr val="0070C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ЗСУ! Слава </a:t>
            </a:r>
            <a:r>
              <a:rPr lang="ru-RU" sz="4400" b="1" i="1" dirty="0" err="1">
                <a:ln>
                  <a:solidFill>
                    <a:srgbClr val="0070C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Україні</a:t>
            </a:r>
            <a:r>
              <a:rPr lang="ru-RU" sz="4400" b="1" i="1" dirty="0">
                <a:ln>
                  <a:solidFill>
                    <a:srgbClr val="0070C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uk-UA" sz="4400" b="1" i="1" dirty="0">
              <a:ln>
                <a:solidFill>
                  <a:srgbClr val="0070C0"/>
                </a:solidFill>
              </a:ln>
              <a:solidFill>
                <a:srgbClr val="FFFF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43847" y="485031"/>
            <a:ext cx="5852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ДЯКУЮ ЗА УВАГУ</a:t>
            </a:r>
            <a:endParaRPr lang="uk-UA" sz="48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89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41805"/>
          </a:xfrm>
          <a:prstGeom prst="rect">
            <a:avLst/>
          </a:prstGeom>
        </p:spPr>
      </p:pic>
      <p:sp>
        <p:nvSpPr>
          <p:cNvPr id="8" name="Прямокутник 7"/>
          <p:cNvSpPr/>
          <p:nvPr/>
        </p:nvSpPr>
        <p:spPr>
          <a:xfrm>
            <a:off x="461176" y="2551837"/>
            <a:ext cx="56348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4165" y="264801"/>
            <a:ext cx="2202016" cy="2065700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6557176" y="1439186"/>
            <a:ext cx="497221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«Дошкільне дитинство є вирішальним етапом у житті кожної людини. Важлива роль у формуванні особистості, всебічному розвитку дітей дошкільного віку належить таким аспектам навколишнього середовища, як фізичне, соціально-емоційне, пізнавальне, а також забезпеченню охорони здоров’я та безпеки дитини».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b="72633"/>
          <a:stretch/>
        </p:blipFill>
        <p:spPr>
          <a:xfrm>
            <a:off x="7613813" y="5681727"/>
            <a:ext cx="3711488" cy="5918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76052" y="4149522"/>
            <a:ext cx="2499912" cy="33883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7244" y="2540568"/>
            <a:ext cx="2838756" cy="17606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38658" y="4757046"/>
            <a:ext cx="2622657" cy="200015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863" y="139467"/>
            <a:ext cx="1790700" cy="25527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60558" y="337883"/>
            <a:ext cx="2001514" cy="199261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3976" y="2778122"/>
            <a:ext cx="2935095" cy="183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33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4180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13" y="0"/>
            <a:ext cx="5845449" cy="4086970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6535973" y="985963"/>
            <a:ext cx="4977516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Збереження життя і здоров’я дітей </a:t>
            </a:r>
            <a:r>
              <a:rPr lang="uk-UA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одна з основних функцій професійної діяльності педагогів закладів дошкільної освіти, особливо в умовах воєнного стану</a:t>
            </a:r>
            <a:r>
              <a:rPr lang="uk-UA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</a:t>
            </a:r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розділи</a:t>
            </a:r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рекомендацій</a:t>
            </a:r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</a:t>
            </a:r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обладнання</a:t>
            </a:r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укриттів</a:t>
            </a:r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у ЗДО.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Підготовка</a:t>
            </a:r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 персоналу ЗДО до </a:t>
            </a:r>
            <a:r>
              <a:rPr lang="ru-RU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перебування</a:t>
            </a:r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захисній</a:t>
            </a:r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споруді</a:t>
            </a:r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укритті</a:t>
            </a:r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Перебування</a:t>
            </a:r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 персоналу ЗДО в </a:t>
            </a:r>
            <a:r>
              <a:rPr lang="ru-RU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захисній</a:t>
            </a:r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споруді</a:t>
            </a:r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укритті</a:t>
            </a:r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61837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4180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66" y="1049572"/>
            <a:ext cx="4003215" cy="5712453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4659465" y="644056"/>
            <a:ext cx="7532536" cy="61974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uk-UA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Пам’ятку</a:t>
            </a:r>
            <a:r>
              <a:rPr lang="uk-UA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створено з урахуванням реалій сьогодення та дії правового режиму воєнного стану в Україні, яка містить алгоритм щодо організації освітнього процесу, практичні матеріали з охорони праці та безпеки життєдіяльності. </a:t>
            </a:r>
            <a:endParaRPr lang="uk-UA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Серед </a:t>
            </a:r>
            <a:r>
              <a:rPr lang="uk-UA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них</a:t>
            </a:r>
            <a:r>
              <a:rPr lang="uk-UA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uk-UA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покроковий алгоритм для керівника закладу дошкільної освіти (далі ЗДО) щодо відкриття закладу після </a:t>
            </a:r>
            <a:r>
              <a:rPr lang="uk-UA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простою;</a:t>
            </a:r>
            <a:endParaRPr lang="uk-UA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корисні матеріали про мінну </a:t>
            </a:r>
            <a:r>
              <a:rPr lang="uk-UA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безпеку;</a:t>
            </a:r>
            <a:endParaRPr lang="uk-UA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рекомендації щодо пожежної безпеки та ведення </a:t>
            </a:r>
            <a:r>
              <a:rPr lang="uk-UA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електрогосподарства;</a:t>
            </a:r>
            <a:endParaRPr lang="uk-UA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утримання території;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містить перелік основних документів, що регулюють питання охорони праці, безпеки життєдіяльності в закладі дошкільної освіти;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Листи Міністерства освіти і науки України щодо організації освітнього процесу в умовах воєнного стану в Україні;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матеріали для педагогів та батьків щодо психолого – педагогічного супроводу (безпеки) дітей дошкільного віку.</a:t>
            </a:r>
          </a:p>
          <a:p>
            <a:r>
              <a:rPr lang="uk-UA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uk-UA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Цільова </a:t>
            </a:r>
            <a:r>
              <a:rPr lang="uk-UA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аудиторія</a:t>
            </a:r>
            <a:r>
              <a:rPr lang="uk-UA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керівники закладів дошкільної освіти, педагогічні працівники, батьки.</a:t>
            </a:r>
          </a:p>
        </p:txBody>
      </p:sp>
    </p:spTree>
    <p:extLst>
      <p:ext uri="{BB962C8B-B14F-4D97-AF65-F5344CB8AC3E}">
        <p14:creationId xmlns:p14="http://schemas.microsoft.com/office/powerpoint/2010/main" val="139337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14" y="-10650"/>
            <a:ext cx="12246428" cy="6858000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1256306" y="858741"/>
            <a:ext cx="78876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0" y="0"/>
            <a:ext cx="547844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49263" eaLnBrk="0" fontAlgn="base" hangingPunct="0">
              <a:spcBef>
                <a:spcPct val="0"/>
              </a:spcBef>
              <a:spcAft>
                <a:spcPts val="2400"/>
              </a:spcAft>
              <a:defRPr/>
            </a:pPr>
            <a:r>
              <a:rPr lang="ru-RU" altLang="uk-UA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Розбудова</a:t>
            </a:r>
            <a:r>
              <a:rPr lang="ru-RU" altLang="uk-UA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ru-RU" altLang="uk-UA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сучасного</a:t>
            </a:r>
            <a:r>
              <a:rPr lang="ru-RU" altLang="uk-UA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ru-RU" altLang="uk-UA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безпечного</a:t>
            </a:r>
            <a:r>
              <a:rPr lang="ru-RU" altLang="uk-UA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та комфортного  </a:t>
            </a:r>
            <a:r>
              <a:rPr lang="ru-RU" altLang="uk-UA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освітнього</a:t>
            </a:r>
            <a:r>
              <a:rPr lang="ru-RU" altLang="uk-UA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ru-RU" altLang="uk-UA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середовища</a:t>
            </a:r>
            <a:endParaRPr lang="ru-RU" altLang="uk-UA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457200" lvl="0" indent="-457200" defTabSz="449263" eaLnBrk="0" fontAlgn="base" hangingPunct="0">
              <a:spcBef>
                <a:spcPct val="0"/>
              </a:spcBef>
              <a:spcAft>
                <a:spcPts val="2400"/>
              </a:spcAft>
              <a:buFont typeface="Wingdings" panose="05000000000000000000" pitchFamily="2" charset="2"/>
              <a:buChar char="Ø"/>
              <a:defRPr/>
            </a:pPr>
            <a:r>
              <a:rPr lang="ru-RU" altLang="uk-UA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державна</a:t>
            </a:r>
            <a:r>
              <a:rPr lang="ru-RU" altLang="uk-UA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ru-RU" altLang="uk-UA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підтримка</a:t>
            </a:r>
            <a:r>
              <a:rPr lang="ru-RU" altLang="uk-UA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endParaRPr lang="ru-RU" altLang="uk-UA" sz="2800" b="1" i="1" dirty="0" smtClean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457200" lvl="0" indent="-457200" defTabSz="449263" eaLnBrk="0" fontAlgn="base" hangingPunct="0">
              <a:spcBef>
                <a:spcPct val="0"/>
              </a:spcBef>
              <a:spcAft>
                <a:spcPts val="2400"/>
              </a:spcAft>
              <a:buFont typeface="Wingdings" panose="05000000000000000000" pitchFamily="2" charset="2"/>
              <a:buChar char="Ø"/>
              <a:defRPr/>
            </a:pPr>
            <a:r>
              <a:rPr lang="ru-RU" altLang="uk-UA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відповідальність</a:t>
            </a:r>
            <a:r>
              <a:rPr lang="ru-RU" altLang="uk-UA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ru-RU" altLang="uk-UA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громади</a:t>
            </a:r>
            <a:r>
              <a:rPr lang="ru-RU" altLang="uk-UA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Прямокутник 4"/>
          <p:cNvSpPr/>
          <p:nvPr/>
        </p:nvSpPr>
        <p:spPr>
          <a:xfrm>
            <a:off x="87464" y="2872972"/>
            <a:ext cx="456404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uk-UA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принципи: </a:t>
            </a:r>
          </a:p>
          <a:p>
            <a:pPr marL="342900" lvl="0" indent="-342900">
              <a:buFont typeface="Wingdings" panose="05000000000000000000" pitchFamily="2" charset="2"/>
              <a:buChar char="q"/>
              <a:defRPr/>
            </a:pPr>
            <a:r>
              <a:rPr lang="uk-UA" sz="24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змістовніть</a:t>
            </a:r>
            <a:r>
              <a:rPr lang="uk-UA" sz="24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насиченість;</a:t>
            </a:r>
          </a:p>
          <a:p>
            <a:pPr marL="342900" lvl="0" indent="-342900">
              <a:buFont typeface="Wingdings" panose="05000000000000000000" pitchFamily="2" charset="2"/>
              <a:buChar char="q"/>
              <a:defRPr/>
            </a:pPr>
            <a:r>
              <a:rPr lang="uk-UA" sz="24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гнучкість; </a:t>
            </a:r>
          </a:p>
          <a:p>
            <a:pPr marL="342900" lvl="0" indent="-342900">
              <a:buFont typeface="Wingdings" panose="05000000000000000000" pitchFamily="2" charset="2"/>
              <a:buChar char="q"/>
              <a:defRPr/>
            </a:pPr>
            <a:r>
              <a:rPr lang="uk-UA" sz="24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трансформованість</a:t>
            </a:r>
            <a:r>
              <a:rPr lang="uk-UA" sz="24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lvl="0" indent="-342900">
              <a:buFont typeface="Wingdings" panose="05000000000000000000" pitchFamily="2" charset="2"/>
              <a:buChar char="q"/>
              <a:defRPr/>
            </a:pPr>
            <a:r>
              <a:rPr lang="uk-UA" sz="24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поліфункціональність</a:t>
            </a:r>
            <a:r>
              <a:rPr lang="uk-UA" sz="24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lvl="0" indent="-342900">
              <a:buFont typeface="Wingdings" panose="05000000000000000000" pitchFamily="2" charset="2"/>
              <a:buChar char="q"/>
              <a:defRPr/>
            </a:pPr>
            <a:r>
              <a:rPr lang="uk-UA" sz="24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варіативність; </a:t>
            </a:r>
          </a:p>
          <a:p>
            <a:pPr marL="342900" lvl="0" indent="-342900">
              <a:buFont typeface="Wingdings" panose="05000000000000000000" pitchFamily="2" charset="2"/>
              <a:buChar char="q"/>
              <a:defRPr/>
            </a:pPr>
            <a:r>
              <a:rPr lang="uk-UA" sz="24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доступність; </a:t>
            </a:r>
          </a:p>
          <a:p>
            <a:pPr marL="342900" lvl="0" indent="-342900">
              <a:buFont typeface="Wingdings" panose="05000000000000000000" pitchFamily="2" charset="2"/>
              <a:buChar char="q"/>
              <a:defRPr/>
            </a:pPr>
            <a:r>
              <a:rPr lang="uk-UA" sz="24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безпечність</a:t>
            </a:r>
            <a:endParaRPr lang="uk-UA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1671" y="260570"/>
            <a:ext cx="2253737" cy="2221953"/>
          </a:xfrm>
          <a:prstGeom prst="rect">
            <a:avLst/>
          </a:prstGeom>
        </p:spPr>
      </p:pic>
      <p:sp>
        <p:nvSpPr>
          <p:cNvPr id="7" name="Прямокутник 6"/>
          <p:cNvSpPr/>
          <p:nvPr/>
        </p:nvSpPr>
        <p:spPr>
          <a:xfrm>
            <a:off x="4738976" y="2512612"/>
            <a:ext cx="7453024" cy="1015663"/>
          </a:xfrm>
          <a:prstGeom prst="rect">
            <a:avLst/>
          </a:prstGeom>
          <a:solidFill>
            <a:srgbClr val="FFFF00"/>
          </a:solidFill>
          <a:ln w="28575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uk-UA" sz="2000" b="1" i="1" u="sng" dirty="0">
                <a:solidFill>
                  <a:srgbClr val="1155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Примірний</a:t>
            </a:r>
            <a:r>
              <a:rPr lang="uk-UA" sz="2000" b="1" i="1" dirty="0">
                <a:solidFill>
                  <a:srgbClr val="1155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i="1" u="sng" dirty="0">
                <a:solidFill>
                  <a:srgbClr val="1155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перелік ігрового та навчально-дидактичного обладнання для закладів</a:t>
            </a:r>
            <a:r>
              <a:rPr lang="uk-UA" sz="2000" b="1" i="1" dirty="0">
                <a:solidFill>
                  <a:srgbClr val="1155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i="1" u="sng" dirty="0">
                <a:solidFill>
                  <a:srgbClr val="1155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дошкільної освіти, затверджений наказом МОН від </a:t>
            </a:r>
            <a:r>
              <a:rPr lang="uk-UA" sz="2000" b="1" i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19.12.2017 № 1633)</a:t>
            </a:r>
            <a:r>
              <a:rPr lang="uk-UA" sz="20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uk-UA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кутник 7"/>
          <p:cNvSpPr/>
          <p:nvPr/>
        </p:nvSpPr>
        <p:spPr>
          <a:xfrm>
            <a:off x="2949933" y="5200153"/>
            <a:ext cx="9509761" cy="104592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R="1409065" lvl="0" algn="ctr">
              <a:lnSpc>
                <a:spcPct val="115000"/>
              </a:lnSpc>
              <a:spcBef>
                <a:spcPts val="1585"/>
              </a:spcBef>
            </a:pPr>
            <a:r>
              <a:rPr lang="uk-UA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МЕТОДИЧНІ РЕКОМЕНДАЦІЇ </a:t>
            </a:r>
            <a:endParaRPr lang="uk-UA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662305" marR="502920" lvl="0" algn="ctr">
              <a:lnSpc>
                <a:spcPct val="110000"/>
              </a:lnSpc>
              <a:spcBef>
                <a:spcPts val="215"/>
              </a:spcBef>
            </a:pPr>
            <a:r>
              <a:rPr lang="uk-UA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 ПИТАНЬ ЗАБЕЗПЕЧЕННЯ ЯКОСТІ ОСВІТНЬОГО ПРОЦЕСУ В ЗАКЛАДАХ ДОШКІЛЬНОЇ ОСВІТИ ЗА РЕЗУЛЬТАТАМИ ДОСЛІДЖЕННЯ </a:t>
            </a:r>
            <a:r>
              <a:rPr lang="uk-UA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ECERS-3</a:t>
            </a:r>
            <a:r>
              <a:rPr lang="uk-UA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кутник 8"/>
          <p:cNvSpPr/>
          <p:nvPr/>
        </p:nvSpPr>
        <p:spPr>
          <a:xfrm>
            <a:off x="4381169" y="3528275"/>
            <a:ext cx="7744569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lvl="0" algn="just"/>
            <a:r>
              <a:rPr lang="uk-UA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Міністерством освіти і науки України розроблені </a:t>
            </a:r>
            <a:r>
              <a:rPr lang="uk-UA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hlinkClick r:id="rId4"/>
              </a:rPr>
              <a:t>методичні рекомендації щодо створення та функціонування інклюзивного освітнього середовища</a:t>
            </a:r>
            <a:r>
              <a:rPr lang="uk-UA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, зокрема універсального дизайну та розумного пристосування будівель, приміщень та прибудинкових територій в закладах дошкільної освіти, затверджені листом МОН від 1/9-348 від 25.06.2020 р.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091" y="366018"/>
            <a:ext cx="2650662" cy="19843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455" y="-10650"/>
            <a:ext cx="2747130" cy="20603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9185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14" y="0"/>
            <a:ext cx="12246428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149" y="121664"/>
            <a:ext cx="3353215" cy="27044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88989"/>
            <a:ext cx="5948006" cy="36052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8593" y="3188989"/>
            <a:ext cx="5075585" cy="35618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1347" y="-22305"/>
            <a:ext cx="5523417" cy="3104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12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14" y="0"/>
            <a:ext cx="12246428" cy="6858000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1256306" y="858741"/>
            <a:ext cx="78876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1367624" y="650542"/>
            <a:ext cx="93984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uk-UA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ЗАКОН УКРАЇНИ «ПРО ОСВІТУ»</a:t>
            </a:r>
          </a:p>
          <a:p>
            <a:pPr lvl="0" algn="ctr">
              <a:defRPr/>
            </a:pPr>
            <a:r>
              <a:rPr lang="uk-UA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надає дошкільному навчальному закладу</a:t>
            </a:r>
          </a:p>
          <a:p>
            <a:pPr lvl="0" algn="ctr">
              <a:defRPr/>
            </a:pPr>
            <a:r>
              <a:rPr lang="uk-UA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АВТОНОМІЮ</a:t>
            </a:r>
            <a:r>
              <a:rPr lang="uk-UA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Прямокутник 5"/>
          <p:cNvSpPr/>
          <p:nvPr/>
        </p:nvSpPr>
        <p:spPr>
          <a:xfrm>
            <a:off x="95416" y="1850872"/>
            <a:ext cx="27051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uk-UA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АКАДЕМІЧНА</a:t>
            </a:r>
          </a:p>
        </p:txBody>
      </p:sp>
      <p:sp>
        <p:nvSpPr>
          <p:cNvPr id="7" name="Прямокутник 6"/>
          <p:cNvSpPr/>
          <p:nvPr/>
        </p:nvSpPr>
        <p:spPr>
          <a:xfrm>
            <a:off x="2973788" y="2258170"/>
            <a:ext cx="27829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uk-UA" sz="2400" b="1" dirty="0"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ОРГАНІЗАЦІЙНА</a:t>
            </a:r>
          </a:p>
        </p:txBody>
      </p:sp>
      <p:sp>
        <p:nvSpPr>
          <p:cNvPr id="8" name="Прямокутник 7"/>
          <p:cNvSpPr/>
          <p:nvPr/>
        </p:nvSpPr>
        <p:spPr>
          <a:xfrm>
            <a:off x="6281530" y="2709612"/>
            <a:ext cx="25634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uk-UA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КАДРОВА</a:t>
            </a:r>
            <a:endParaRPr lang="uk-UA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кутник 8"/>
          <p:cNvSpPr/>
          <p:nvPr/>
        </p:nvSpPr>
        <p:spPr>
          <a:xfrm>
            <a:off x="9414341" y="3429000"/>
            <a:ext cx="22740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rgbClr val="00B050"/>
                </a:solidFill>
              </a:rPr>
              <a:t> </a:t>
            </a:r>
            <a:r>
              <a:rPr lang="uk-UA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ФІНАНСОВА</a:t>
            </a:r>
            <a:r>
              <a:rPr lang="uk-UA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uk-UA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16" y="2608028"/>
            <a:ext cx="2705170" cy="209640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1042" y="3000152"/>
            <a:ext cx="2583990" cy="211814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5492" y="3345989"/>
            <a:ext cx="2889754" cy="225571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217819"/>
            <a:ext cx="2886460" cy="165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16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195"/>
            <a:ext cx="12191999" cy="6841805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413468" y="2550442"/>
            <a:ext cx="576469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</a:pPr>
            <a:r>
              <a:rPr lang="uk-UA" altLang="uk-UA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Форми </a:t>
            </a:r>
            <a:r>
              <a:rPr lang="uk-UA" altLang="uk-UA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здобуття </a:t>
            </a:r>
            <a:endParaRPr lang="uk-UA" altLang="uk-UA" sz="44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  <a:p>
            <a:pPr lvl="0" algn="ctr">
              <a:spcBef>
                <a:spcPct val="0"/>
              </a:spcBef>
              <a:spcAft>
                <a:spcPct val="0"/>
              </a:spcAft>
            </a:pPr>
            <a:r>
              <a:rPr lang="uk-UA" altLang="uk-UA" sz="4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дошкільної </a:t>
            </a:r>
            <a:r>
              <a:rPr lang="uk-UA" altLang="uk-UA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освіти</a:t>
            </a:r>
            <a:r>
              <a:rPr lang="uk-UA" altLang="uk-UA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lvl="0" algn="ctr">
              <a:spcBef>
                <a:spcPct val="0"/>
              </a:spcBef>
              <a:spcAft>
                <a:spcPct val="0"/>
              </a:spcAft>
            </a:pPr>
            <a:r>
              <a:rPr lang="uk-UA" altLang="uk-UA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             </a:t>
            </a:r>
          </a:p>
        </p:txBody>
      </p:sp>
      <p:grpSp>
        <p:nvGrpSpPr>
          <p:cNvPr id="4" name="Група 274" descr="спіральна лінія">
            <a:extLst>
              <a:ext uri="{FF2B5EF4-FFF2-40B4-BE49-F238E27FC236}">
                <a16:creationId xmlns:a16="http://schemas.microsoft.com/office/drawing/2014/main" xmlns="" id="{72153955-D5F2-4306-97BE-8D8A439ED72F}"/>
              </a:ext>
            </a:extLst>
          </p:cNvPr>
          <p:cNvGrpSpPr/>
          <p:nvPr/>
        </p:nvGrpSpPr>
        <p:grpSpPr>
          <a:xfrm>
            <a:off x="6416703" y="785488"/>
            <a:ext cx="2576222" cy="3508215"/>
            <a:chOff x="2568576" y="2384425"/>
            <a:chExt cx="1663700" cy="1866664"/>
          </a:xfrm>
        </p:grpSpPr>
        <p:sp>
          <p:nvSpPr>
            <p:cNvPr id="5" name="Полілінія 209">
              <a:extLst>
                <a:ext uri="{FF2B5EF4-FFF2-40B4-BE49-F238E27FC236}">
                  <a16:creationId xmlns:a16="http://schemas.microsoft.com/office/drawing/2014/main" xmlns="" id="{BE20C1F2-B485-4165-9D05-9F072D5EBD4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/>
          </p:nvSpPr>
          <p:spPr bwMode="auto">
            <a:xfrm>
              <a:off x="2568576" y="2895601"/>
              <a:ext cx="1663700" cy="811213"/>
            </a:xfrm>
            <a:custGeom>
              <a:avLst/>
              <a:gdLst>
                <a:gd name="T0" fmla="*/ 1048 w 1048"/>
                <a:gd name="T1" fmla="*/ 511 h 511"/>
                <a:gd name="T2" fmla="*/ 0 w 1048"/>
                <a:gd name="T3" fmla="*/ 190 h 511"/>
                <a:gd name="T4" fmla="*/ 0 w 1048"/>
                <a:gd name="T5" fmla="*/ 0 h 511"/>
                <a:gd name="T6" fmla="*/ 1048 w 1048"/>
                <a:gd name="T7" fmla="*/ 322 h 511"/>
                <a:gd name="T8" fmla="*/ 1048 w 1048"/>
                <a:gd name="T9" fmla="*/ 511 h 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511">
                  <a:moveTo>
                    <a:pt x="1048" y="511"/>
                  </a:moveTo>
                  <a:lnTo>
                    <a:pt x="0" y="190"/>
                  </a:lnTo>
                  <a:lnTo>
                    <a:pt x="0" y="0"/>
                  </a:lnTo>
                  <a:lnTo>
                    <a:pt x="1048" y="322"/>
                  </a:lnTo>
                  <a:lnTo>
                    <a:pt x="1048" y="511"/>
                  </a:lnTo>
                  <a:close/>
                </a:path>
              </a:pathLst>
            </a:custGeom>
            <a:solidFill>
              <a:srgbClr val="91C300">
                <a:lumMod val="75000"/>
              </a:srgb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1" smtClean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7" name="Полілінія 204">
              <a:extLst>
                <a:ext uri="{FF2B5EF4-FFF2-40B4-BE49-F238E27FC236}">
                  <a16:creationId xmlns:a16="http://schemas.microsoft.com/office/drawing/2014/main" xmlns="" id="{A2F1DCC6-AD0D-4314-B8F2-7FA0D728568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/>
          </p:nvSpPr>
          <p:spPr bwMode="auto">
            <a:xfrm>
              <a:off x="2568576" y="2384426"/>
              <a:ext cx="1663700" cy="812800"/>
            </a:xfrm>
            <a:custGeom>
              <a:avLst/>
              <a:gdLst>
                <a:gd name="T0" fmla="*/ 1048 w 1048"/>
                <a:gd name="T1" fmla="*/ 512 h 512"/>
                <a:gd name="T2" fmla="*/ 0 w 1048"/>
                <a:gd name="T3" fmla="*/ 190 h 512"/>
                <a:gd name="T4" fmla="*/ 0 w 1048"/>
                <a:gd name="T5" fmla="*/ 0 h 512"/>
                <a:gd name="T6" fmla="*/ 1048 w 1048"/>
                <a:gd name="T7" fmla="*/ 322 h 512"/>
                <a:gd name="T8" fmla="*/ 1048 w 1048"/>
                <a:gd name="T9" fmla="*/ 512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512">
                  <a:moveTo>
                    <a:pt x="1048" y="512"/>
                  </a:moveTo>
                  <a:lnTo>
                    <a:pt x="0" y="190"/>
                  </a:lnTo>
                  <a:lnTo>
                    <a:pt x="0" y="0"/>
                  </a:lnTo>
                  <a:lnTo>
                    <a:pt x="1048" y="322"/>
                  </a:lnTo>
                  <a:lnTo>
                    <a:pt x="1048" y="512"/>
                  </a:lnTo>
                  <a:close/>
                </a:path>
              </a:pathLst>
            </a:custGeom>
            <a:solidFill>
              <a:srgbClr val="00B4F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1" smtClean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8" name="Полілінія 206">
              <a:extLst>
                <a:ext uri="{FF2B5EF4-FFF2-40B4-BE49-F238E27FC236}">
                  <a16:creationId xmlns:a16="http://schemas.microsoft.com/office/drawing/2014/main" xmlns="" id="{E5AA9BE8-47EF-4892-9F20-914DB452E89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/>
          </p:nvSpPr>
          <p:spPr bwMode="auto">
            <a:xfrm>
              <a:off x="2568576" y="2384426"/>
              <a:ext cx="1663700" cy="812800"/>
            </a:xfrm>
            <a:custGeom>
              <a:avLst/>
              <a:gdLst>
                <a:gd name="T0" fmla="*/ 0 w 1048"/>
                <a:gd name="T1" fmla="*/ 0 h 512"/>
                <a:gd name="T2" fmla="*/ 0 w 1048"/>
                <a:gd name="T3" fmla="*/ 190 h 512"/>
                <a:gd name="T4" fmla="*/ 1048 w 1048"/>
                <a:gd name="T5" fmla="*/ 512 h 512"/>
                <a:gd name="T6" fmla="*/ 1048 w 1048"/>
                <a:gd name="T7" fmla="*/ 322 h 512"/>
                <a:gd name="T8" fmla="*/ 0 w 1048"/>
                <a:gd name="T9" fmla="*/ 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512">
                  <a:moveTo>
                    <a:pt x="0" y="0"/>
                  </a:moveTo>
                  <a:lnTo>
                    <a:pt x="0" y="190"/>
                  </a:lnTo>
                  <a:lnTo>
                    <a:pt x="1048" y="512"/>
                  </a:lnTo>
                  <a:lnTo>
                    <a:pt x="1048" y="3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30000"/>
              </a:srgb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1" smtClean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9" name="Полілінія 213">
              <a:extLst>
                <a:ext uri="{FF2B5EF4-FFF2-40B4-BE49-F238E27FC236}">
                  <a16:creationId xmlns:a16="http://schemas.microsoft.com/office/drawing/2014/main" xmlns="" id="{D7ABF208-E4B2-4A58-A2FC-13FF8CC978C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/>
          </p:nvSpPr>
          <p:spPr bwMode="auto">
            <a:xfrm>
              <a:off x="2568576" y="3406776"/>
              <a:ext cx="1663700" cy="811213"/>
            </a:xfrm>
            <a:custGeom>
              <a:avLst/>
              <a:gdLst>
                <a:gd name="T0" fmla="*/ 1048 w 1048"/>
                <a:gd name="T1" fmla="*/ 511 h 511"/>
                <a:gd name="T2" fmla="*/ 0 w 1048"/>
                <a:gd name="T3" fmla="*/ 189 h 511"/>
                <a:gd name="T4" fmla="*/ 0 w 1048"/>
                <a:gd name="T5" fmla="*/ 0 h 511"/>
                <a:gd name="T6" fmla="*/ 1048 w 1048"/>
                <a:gd name="T7" fmla="*/ 321 h 511"/>
                <a:gd name="T8" fmla="*/ 1048 w 1048"/>
                <a:gd name="T9" fmla="*/ 511 h 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511">
                  <a:moveTo>
                    <a:pt x="1048" y="511"/>
                  </a:moveTo>
                  <a:lnTo>
                    <a:pt x="0" y="189"/>
                  </a:lnTo>
                  <a:lnTo>
                    <a:pt x="0" y="0"/>
                  </a:lnTo>
                  <a:lnTo>
                    <a:pt x="1048" y="321"/>
                  </a:lnTo>
                  <a:lnTo>
                    <a:pt x="1048" y="511"/>
                  </a:lnTo>
                  <a:close/>
                </a:path>
              </a:pathLst>
            </a:custGeom>
            <a:solidFill>
              <a:srgbClr val="FFC300">
                <a:lumMod val="75000"/>
              </a:srgb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1" smtClean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10" name="Полілінія 205">
              <a:extLst>
                <a:ext uri="{FF2B5EF4-FFF2-40B4-BE49-F238E27FC236}">
                  <a16:creationId xmlns:a16="http://schemas.microsoft.com/office/drawing/2014/main" xmlns="" id="{8B34C7CF-C99A-4742-B19D-7924B054382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/>
          </p:nvSpPr>
          <p:spPr bwMode="auto">
            <a:xfrm>
              <a:off x="2568576" y="2384426"/>
              <a:ext cx="1663700" cy="812800"/>
            </a:xfrm>
            <a:custGeom>
              <a:avLst/>
              <a:gdLst>
                <a:gd name="T0" fmla="*/ 1048 w 1048"/>
                <a:gd name="T1" fmla="*/ 512 h 512"/>
                <a:gd name="T2" fmla="*/ 0 w 1048"/>
                <a:gd name="T3" fmla="*/ 190 h 512"/>
                <a:gd name="T4" fmla="*/ 0 w 1048"/>
                <a:gd name="T5" fmla="*/ 0 h 512"/>
                <a:gd name="T6" fmla="*/ 1048 w 1048"/>
                <a:gd name="T7" fmla="*/ 322 h 512"/>
                <a:gd name="T8" fmla="*/ 1048 w 1048"/>
                <a:gd name="T9" fmla="*/ 512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512">
                  <a:moveTo>
                    <a:pt x="1048" y="512"/>
                  </a:moveTo>
                  <a:lnTo>
                    <a:pt x="0" y="190"/>
                  </a:lnTo>
                  <a:lnTo>
                    <a:pt x="0" y="0"/>
                  </a:lnTo>
                  <a:lnTo>
                    <a:pt x="1048" y="322"/>
                  </a:lnTo>
                  <a:lnTo>
                    <a:pt x="1048" y="51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1" smtClean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11" name="Полілінія 208">
              <a:extLst>
                <a:ext uri="{FF2B5EF4-FFF2-40B4-BE49-F238E27FC236}">
                  <a16:creationId xmlns:a16="http://schemas.microsoft.com/office/drawing/2014/main" xmlns="" id="{D38A4CA3-5B21-42E8-97BD-5D4285BB53C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/>
          </p:nvSpPr>
          <p:spPr bwMode="auto">
            <a:xfrm>
              <a:off x="2568576" y="2384426"/>
              <a:ext cx="1663700" cy="812800"/>
            </a:xfrm>
            <a:custGeom>
              <a:avLst/>
              <a:gdLst>
                <a:gd name="T0" fmla="*/ 0 w 1048"/>
                <a:gd name="T1" fmla="*/ 0 h 512"/>
                <a:gd name="T2" fmla="*/ 0 w 1048"/>
                <a:gd name="T3" fmla="*/ 190 h 512"/>
                <a:gd name="T4" fmla="*/ 1048 w 1048"/>
                <a:gd name="T5" fmla="*/ 512 h 512"/>
                <a:gd name="T6" fmla="*/ 1048 w 1048"/>
                <a:gd name="T7" fmla="*/ 322 h 512"/>
                <a:gd name="T8" fmla="*/ 0 w 1048"/>
                <a:gd name="T9" fmla="*/ 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512">
                  <a:moveTo>
                    <a:pt x="0" y="0"/>
                  </a:moveTo>
                  <a:lnTo>
                    <a:pt x="0" y="190"/>
                  </a:lnTo>
                  <a:lnTo>
                    <a:pt x="1048" y="512"/>
                  </a:lnTo>
                  <a:lnTo>
                    <a:pt x="1048" y="32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1" smtClean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12" name="Полілінія 210">
              <a:extLst>
                <a:ext uri="{FF2B5EF4-FFF2-40B4-BE49-F238E27FC236}">
                  <a16:creationId xmlns:a16="http://schemas.microsoft.com/office/drawing/2014/main" xmlns="" id="{2A623FD8-62F6-47C2-9360-FEE8F4B3B2C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/>
          </p:nvSpPr>
          <p:spPr bwMode="auto">
            <a:xfrm>
              <a:off x="2568576" y="2895601"/>
              <a:ext cx="1663700" cy="811213"/>
            </a:xfrm>
            <a:custGeom>
              <a:avLst/>
              <a:gdLst>
                <a:gd name="T0" fmla="*/ 1048 w 1048"/>
                <a:gd name="T1" fmla="*/ 511 h 511"/>
                <a:gd name="T2" fmla="*/ 0 w 1048"/>
                <a:gd name="T3" fmla="*/ 190 h 511"/>
                <a:gd name="T4" fmla="*/ 0 w 1048"/>
                <a:gd name="T5" fmla="*/ 0 h 511"/>
                <a:gd name="T6" fmla="*/ 1048 w 1048"/>
                <a:gd name="T7" fmla="*/ 322 h 511"/>
                <a:gd name="T8" fmla="*/ 1048 w 1048"/>
                <a:gd name="T9" fmla="*/ 511 h 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511">
                  <a:moveTo>
                    <a:pt x="1048" y="511"/>
                  </a:moveTo>
                  <a:lnTo>
                    <a:pt x="0" y="190"/>
                  </a:lnTo>
                  <a:lnTo>
                    <a:pt x="0" y="0"/>
                  </a:lnTo>
                  <a:lnTo>
                    <a:pt x="1048" y="322"/>
                  </a:lnTo>
                  <a:lnTo>
                    <a:pt x="1048" y="51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1" smtClean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13" name="Полілінія 212">
              <a:extLst>
                <a:ext uri="{FF2B5EF4-FFF2-40B4-BE49-F238E27FC236}">
                  <a16:creationId xmlns:a16="http://schemas.microsoft.com/office/drawing/2014/main" xmlns="" id="{CCE0649D-A617-4D5B-B81F-E3963E164FC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/>
          </p:nvSpPr>
          <p:spPr bwMode="auto">
            <a:xfrm>
              <a:off x="2568576" y="2895601"/>
              <a:ext cx="1663700" cy="811213"/>
            </a:xfrm>
            <a:custGeom>
              <a:avLst/>
              <a:gdLst>
                <a:gd name="T0" fmla="*/ 0 w 1048"/>
                <a:gd name="T1" fmla="*/ 0 h 511"/>
                <a:gd name="T2" fmla="*/ 0 w 1048"/>
                <a:gd name="T3" fmla="*/ 190 h 511"/>
                <a:gd name="T4" fmla="*/ 1048 w 1048"/>
                <a:gd name="T5" fmla="*/ 511 h 511"/>
                <a:gd name="T6" fmla="*/ 1048 w 1048"/>
                <a:gd name="T7" fmla="*/ 322 h 511"/>
                <a:gd name="T8" fmla="*/ 0 w 1048"/>
                <a:gd name="T9" fmla="*/ 0 h 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511">
                  <a:moveTo>
                    <a:pt x="0" y="0"/>
                  </a:moveTo>
                  <a:lnTo>
                    <a:pt x="0" y="190"/>
                  </a:lnTo>
                  <a:lnTo>
                    <a:pt x="1048" y="511"/>
                  </a:lnTo>
                  <a:lnTo>
                    <a:pt x="1048" y="32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1" smtClean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14" name="Полілінія 214">
              <a:extLst>
                <a:ext uri="{FF2B5EF4-FFF2-40B4-BE49-F238E27FC236}">
                  <a16:creationId xmlns:a16="http://schemas.microsoft.com/office/drawing/2014/main" xmlns="" id="{1654B33D-B43B-4931-AB8C-2178B0AEF23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/>
          </p:nvSpPr>
          <p:spPr bwMode="auto">
            <a:xfrm>
              <a:off x="2568576" y="3406776"/>
              <a:ext cx="1663700" cy="811213"/>
            </a:xfrm>
            <a:custGeom>
              <a:avLst/>
              <a:gdLst>
                <a:gd name="T0" fmla="*/ 1048 w 1048"/>
                <a:gd name="T1" fmla="*/ 511 h 511"/>
                <a:gd name="T2" fmla="*/ 0 w 1048"/>
                <a:gd name="T3" fmla="*/ 189 h 511"/>
                <a:gd name="T4" fmla="*/ 0 w 1048"/>
                <a:gd name="T5" fmla="*/ 0 h 511"/>
                <a:gd name="T6" fmla="*/ 1048 w 1048"/>
                <a:gd name="T7" fmla="*/ 321 h 511"/>
                <a:gd name="T8" fmla="*/ 1048 w 1048"/>
                <a:gd name="T9" fmla="*/ 511 h 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511">
                  <a:moveTo>
                    <a:pt x="1048" y="511"/>
                  </a:moveTo>
                  <a:lnTo>
                    <a:pt x="0" y="189"/>
                  </a:lnTo>
                  <a:lnTo>
                    <a:pt x="0" y="0"/>
                  </a:lnTo>
                  <a:lnTo>
                    <a:pt x="1048" y="321"/>
                  </a:lnTo>
                  <a:lnTo>
                    <a:pt x="1048" y="51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1" smtClean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15" name="Полілінія 216">
              <a:extLst>
                <a:ext uri="{FF2B5EF4-FFF2-40B4-BE49-F238E27FC236}">
                  <a16:creationId xmlns:a16="http://schemas.microsoft.com/office/drawing/2014/main" xmlns="" id="{72DF2CFA-7324-4A5C-9557-1FBB5D20BFC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/>
          </p:nvSpPr>
          <p:spPr bwMode="auto">
            <a:xfrm>
              <a:off x="2568576" y="3406776"/>
              <a:ext cx="1663700" cy="811213"/>
            </a:xfrm>
            <a:custGeom>
              <a:avLst/>
              <a:gdLst>
                <a:gd name="T0" fmla="*/ 0 w 1048"/>
                <a:gd name="T1" fmla="*/ 0 h 511"/>
                <a:gd name="T2" fmla="*/ 0 w 1048"/>
                <a:gd name="T3" fmla="*/ 189 h 511"/>
                <a:gd name="T4" fmla="*/ 1048 w 1048"/>
                <a:gd name="T5" fmla="*/ 511 h 511"/>
                <a:gd name="T6" fmla="*/ 1048 w 1048"/>
                <a:gd name="T7" fmla="*/ 321 h 511"/>
                <a:gd name="T8" fmla="*/ 0 w 1048"/>
                <a:gd name="T9" fmla="*/ 0 h 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511">
                  <a:moveTo>
                    <a:pt x="0" y="0"/>
                  </a:moveTo>
                  <a:lnTo>
                    <a:pt x="0" y="189"/>
                  </a:lnTo>
                  <a:lnTo>
                    <a:pt x="1048" y="511"/>
                  </a:lnTo>
                  <a:lnTo>
                    <a:pt x="1048" y="32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1" smtClean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16" name="Прямокутник 222">
              <a:extLst>
                <a:ext uri="{FF2B5EF4-FFF2-40B4-BE49-F238E27FC236}">
                  <a16:creationId xmlns:a16="http://schemas.microsoft.com/office/drawing/2014/main" xmlns="" id="{3A451BB7-ED93-41F1-9A88-651F5E0BFC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8576" y="2948152"/>
              <a:ext cx="1663700" cy="301625"/>
            </a:xfrm>
            <a:prstGeom prst="rect">
              <a:avLst/>
            </a:prstGeom>
            <a:solidFill>
              <a:srgbClr val="91C300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1" smtClean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17" name="Прямокутник 224">
              <a:extLst>
                <a:ext uri="{FF2B5EF4-FFF2-40B4-BE49-F238E27FC236}">
                  <a16:creationId xmlns:a16="http://schemas.microsoft.com/office/drawing/2014/main" xmlns="" id="{E5739F06-6F57-4F7F-B32F-4C6D8D70369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8576" y="3916364"/>
              <a:ext cx="1663700" cy="334725"/>
            </a:xfrm>
            <a:prstGeom prst="rect">
              <a:avLst/>
            </a:prstGeom>
            <a:solidFill>
              <a:srgbClr val="F8682C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1800" b="0" i="0" u="none" strike="noStrike" kern="0" cap="none" spc="0" normalizeH="0" baseline="0" noProof="1" smtClean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 </a:t>
              </a:r>
              <a:r>
                <a:rPr kumimoji="0" lang="uk-UA" sz="2400" b="1" i="0" u="none" strike="noStrike" kern="0" cap="none" spc="0" normalizeH="0" baseline="0" noProof="1" smtClean="0">
                  <a:ln>
                    <a:noFill/>
                  </a:ln>
                  <a:solidFill>
                    <a:srgbClr val="92D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</a:rPr>
                <a:t>мережева</a:t>
              </a:r>
            </a:p>
          </p:txBody>
        </p:sp>
        <p:sp>
          <p:nvSpPr>
            <p:cNvPr id="18" name="Прямокутник 223">
              <a:extLst>
                <a:ext uri="{FF2B5EF4-FFF2-40B4-BE49-F238E27FC236}">
                  <a16:creationId xmlns:a16="http://schemas.microsoft.com/office/drawing/2014/main" xmlns="" id="{6226163E-3E0C-4300-809D-5059CCA8C63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8576" y="3406776"/>
              <a:ext cx="1663700" cy="300038"/>
            </a:xfrm>
            <a:prstGeom prst="rect">
              <a:avLst/>
            </a:prstGeom>
            <a:solidFill>
              <a:srgbClr val="FFC300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uk-UA" sz="2400" b="1" kern="0" noProof="1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д</a:t>
              </a:r>
              <a:r>
                <a:rPr kumimoji="0" lang="uk-UA" sz="2400" b="1" i="0" u="none" strike="noStrike" kern="0" cap="none" spc="0" normalizeH="0" baseline="0" noProof="1" smtClean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</a:rPr>
                <a:t>истанційна </a:t>
              </a:r>
            </a:p>
          </p:txBody>
        </p:sp>
        <p:sp>
          <p:nvSpPr>
            <p:cNvPr id="19" name="Прямокутник 221">
              <a:extLst>
                <a:ext uri="{FF2B5EF4-FFF2-40B4-BE49-F238E27FC236}">
                  <a16:creationId xmlns:a16="http://schemas.microsoft.com/office/drawing/2014/main" xmlns="" id="{8E1FDEB8-DBFF-40D6-96BF-F6963EE9787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8576" y="2384425"/>
              <a:ext cx="1663700" cy="422437"/>
            </a:xfrm>
            <a:prstGeom prst="rect">
              <a:avLst/>
            </a:prstGeom>
            <a:solidFill>
              <a:srgbClr val="00B4F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1" smtClean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0" name="Група 274" descr="спіральна лінія">
            <a:extLst>
              <a:ext uri="{FF2B5EF4-FFF2-40B4-BE49-F238E27FC236}">
                <a16:creationId xmlns:a16="http://schemas.microsoft.com/office/drawing/2014/main" xmlns="" id="{72153955-D5F2-4306-97BE-8D8A439ED72F}"/>
              </a:ext>
            </a:extLst>
          </p:cNvPr>
          <p:cNvGrpSpPr/>
          <p:nvPr/>
        </p:nvGrpSpPr>
        <p:grpSpPr>
          <a:xfrm>
            <a:off x="8992925" y="2919029"/>
            <a:ext cx="2623932" cy="3768017"/>
            <a:chOff x="2568576" y="2384426"/>
            <a:chExt cx="1663700" cy="1833563"/>
          </a:xfrm>
        </p:grpSpPr>
        <p:sp>
          <p:nvSpPr>
            <p:cNvPr id="21" name="Полілінія 209">
              <a:extLst>
                <a:ext uri="{FF2B5EF4-FFF2-40B4-BE49-F238E27FC236}">
                  <a16:creationId xmlns:a16="http://schemas.microsoft.com/office/drawing/2014/main" xmlns="" id="{BE20C1F2-B485-4165-9D05-9F072D5EBD4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/>
          </p:nvSpPr>
          <p:spPr bwMode="auto">
            <a:xfrm>
              <a:off x="2568576" y="2895601"/>
              <a:ext cx="1663700" cy="811213"/>
            </a:xfrm>
            <a:custGeom>
              <a:avLst/>
              <a:gdLst>
                <a:gd name="T0" fmla="*/ 1048 w 1048"/>
                <a:gd name="T1" fmla="*/ 511 h 511"/>
                <a:gd name="T2" fmla="*/ 0 w 1048"/>
                <a:gd name="T3" fmla="*/ 190 h 511"/>
                <a:gd name="T4" fmla="*/ 0 w 1048"/>
                <a:gd name="T5" fmla="*/ 0 h 511"/>
                <a:gd name="T6" fmla="*/ 1048 w 1048"/>
                <a:gd name="T7" fmla="*/ 322 h 511"/>
                <a:gd name="T8" fmla="*/ 1048 w 1048"/>
                <a:gd name="T9" fmla="*/ 511 h 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511">
                  <a:moveTo>
                    <a:pt x="1048" y="511"/>
                  </a:moveTo>
                  <a:lnTo>
                    <a:pt x="0" y="190"/>
                  </a:lnTo>
                  <a:lnTo>
                    <a:pt x="0" y="0"/>
                  </a:lnTo>
                  <a:lnTo>
                    <a:pt x="1048" y="322"/>
                  </a:lnTo>
                  <a:lnTo>
                    <a:pt x="1048" y="511"/>
                  </a:lnTo>
                  <a:close/>
                </a:path>
              </a:pathLst>
            </a:custGeom>
            <a:solidFill>
              <a:srgbClr val="91C300">
                <a:lumMod val="75000"/>
              </a:srgb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1" smtClean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22" name="Полілінія 204">
              <a:extLst>
                <a:ext uri="{FF2B5EF4-FFF2-40B4-BE49-F238E27FC236}">
                  <a16:creationId xmlns:a16="http://schemas.microsoft.com/office/drawing/2014/main" xmlns="" id="{A2F1DCC6-AD0D-4314-B8F2-7FA0D728568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/>
          </p:nvSpPr>
          <p:spPr bwMode="auto">
            <a:xfrm>
              <a:off x="2568576" y="2384426"/>
              <a:ext cx="1663700" cy="812800"/>
            </a:xfrm>
            <a:custGeom>
              <a:avLst/>
              <a:gdLst>
                <a:gd name="T0" fmla="*/ 1048 w 1048"/>
                <a:gd name="T1" fmla="*/ 512 h 512"/>
                <a:gd name="T2" fmla="*/ 0 w 1048"/>
                <a:gd name="T3" fmla="*/ 190 h 512"/>
                <a:gd name="T4" fmla="*/ 0 w 1048"/>
                <a:gd name="T5" fmla="*/ 0 h 512"/>
                <a:gd name="T6" fmla="*/ 1048 w 1048"/>
                <a:gd name="T7" fmla="*/ 322 h 512"/>
                <a:gd name="T8" fmla="*/ 1048 w 1048"/>
                <a:gd name="T9" fmla="*/ 512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512">
                  <a:moveTo>
                    <a:pt x="1048" y="512"/>
                  </a:moveTo>
                  <a:lnTo>
                    <a:pt x="0" y="190"/>
                  </a:lnTo>
                  <a:lnTo>
                    <a:pt x="0" y="0"/>
                  </a:lnTo>
                  <a:lnTo>
                    <a:pt x="1048" y="322"/>
                  </a:lnTo>
                  <a:lnTo>
                    <a:pt x="1048" y="512"/>
                  </a:lnTo>
                  <a:close/>
                </a:path>
              </a:pathLst>
            </a:custGeom>
            <a:solidFill>
              <a:srgbClr val="00B4F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1" smtClean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23" name="Полілінія 206">
              <a:extLst>
                <a:ext uri="{FF2B5EF4-FFF2-40B4-BE49-F238E27FC236}">
                  <a16:creationId xmlns:a16="http://schemas.microsoft.com/office/drawing/2014/main" xmlns="" id="{E5AA9BE8-47EF-4892-9F20-914DB452E89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/>
          </p:nvSpPr>
          <p:spPr bwMode="auto">
            <a:xfrm>
              <a:off x="2568576" y="2384426"/>
              <a:ext cx="1663700" cy="812800"/>
            </a:xfrm>
            <a:custGeom>
              <a:avLst/>
              <a:gdLst>
                <a:gd name="T0" fmla="*/ 0 w 1048"/>
                <a:gd name="T1" fmla="*/ 0 h 512"/>
                <a:gd name="T2" fmla="*/ 0 w 1048"/>
                <a:gd name="T3" fmla="*/ 190 h 512"/>
                <a:gd name="T4" fmla="*/ 1048 w 1048"/>
                <a:gd name="T5" fmla="*/ 512 h 512"/>
                <a:gd name="T6" fmla="*/ 1048 w 1048"/>
                <a:gd name="T7" fmla="*/ 322 h 512"/>
                <a:gd name="T8" fmla="*/ 0 w 1048"/>
                <a:gd name="T9" fmla="*/ 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512">
                  <a:moveTo>
                    <a:pt x="0" y="0"/>
                  </a:moveTo>
                  <a:lnTo>
                    <a:pt x="0" y="190"/>
                  </a:lnTo>
                  <a:lnTo>
                    <a:pt x="1048" y="512"/>
                  </a:lnTo>
                  <a:lnTo>
                    <a:pt x="1048" y="3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30000"/>
              </a:srgb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1" smtClean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24" name="Полілінія 213">
              <a:extLst>
                <a:ext uri="{FF2B5EF4-FFF2-40B4-BE49-F238E27FC236}">
                  <a16:creationId xmlns:a16="http://schemas.microsoft.com/office/drawing/2014/main" xmlns="" id="{D7ABF208-E4B2-4A58-A2FC-13FF8CC978C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/>
          </p:nvSpPr>
          <p:spPr bwMode="auto">
            <a:xfrm>
              <a:off x="2568576" y="3406776"/>
              <a:ext cx="1663700" cy="811213"/>
            </a:xfrm>
            <a:custGeom>
              <a:avLst/>
              <a:gdLst>
                <a:gd name="T0" fmla="*/ 1048 w 1048"/>
                <a:gd name="T1" fmla="*/ 511 h 511"/>
                <a:gd name="T2" fmla="*/ 0 w 1048"/>
                <a:gd name="T3" fmla="*/ 189 h 511"/>
                <a:gd name="T4" fmla="*/ 0 w 1048"/>
                <a:gd name="T5" fmla="*/ 0 h 511"/>
                <a:gd name="T6" fmla="*/ 1048 w 1048"/>
                <a:gd name="T7" fmla="*/ 321 h 511"/>
                <a:gd name="T8" fmla="*/ 1048 w 1048"/>
                <a:gd name="T9" fmla="*/ 511 h 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511">
                  <a:moveTo>
                    <a:pt x="1048" y="511"/>
                  </a:moveTo>
                  <a:lnTo>
                    <a:pt x="0" y="189"/>
                  </a:lnTo>
                  <a:lnTo>
                    <a:pt x="0" y="0"/>
                  </a:lnTo>
                  <a:lnTo>
                    <a:pt x="1048" y="321"/>
                  </a:lnTo>
                  <a:lnTo>
                    <a:pt x="1048" y="511"/>
                  </a:lnTo>
                  <a:close/>
                </a:path>
              </a:pathLst>
            </a:custGeom>
            <a:solidFill>
              <a:srgbClr val="FFC300">
                <a:lumMod val="75000"/>
              </a:srgb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1" smtClean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25" name="Полілінія 205">
              <a:extLst>
                <a:ext uri="{FF2B5EF4-FFF2-40B4-BE49-F238E27FC236}">
                  <a16:creationId xmlns:a16="http://schemas.microsoft.com/office/drawing/2014/main" xmlns="" id="{8B34C7CF-C99A-4742-B19D-7924B054382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/>
          </p:nvSpPr>
          <p:spPr bwMode="auto">
            <a:xfrm>
              <a:off x="2568576" y="2384426"/>
              <a:ext cx="1663700" cy="812800"/>
            </a:xfrm>
            <a:custGeom>
              <a:avLst/>
              <a:gdLst>
                <a:gd name="T0" fmla="*/ 1048 w 1048"/>
                <a:gd name="T1" fmla="*/ 512 h 512"/>
                <a:gd name="T2" fmla="*/ 0 w 1048"/>
                <a:gd name="T3" fmla="*/ 190 h 512"/>
                <a:gd name="T4" fmla="*/ 0 w 1048"/>
                <a:gd name="T5" fmla="*/ 0 h 512"/>
                <a:gd name="T6" fmla="*/ 1048 w 1048"/>
                <a:gd name="T7" fmla="*/ 322 h 512"/>
                <a:gd name="T8" fmla="*/ 1048 w 1048"/>
                <a:gd name="T9" fmla="*/ 512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512">
                  <a:moveTo>
                    <a:pt x="1048" y="512"/>
                  </a:moveTo>
                  <a:lnTo>
                    <a:pt x="0" y="190"/>
                  </a:lnTo>
                  <a:lnTo>
                    <a:pt x="0" y="0"/>
                  </a:lnTo>
                  <a:lnTo>
                    <a:pt x="1048" y="322"/>
                  </a:lnTo>
                  <a:lnTo>
                    <a:pt x="1048" y="51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1" smtClean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26" name="Полілінія 208">
              <a:extLst>
                <a:ext uri="{FF2B5EF4-FFF2-40B4-BE49-F238E27FC236}">
                  <a16:creationId xmlns:a16="http://schemas.microsoft.com/office/drawing/2014/main" xmlns="" id="{D38A4CA3-5B21-42E8-97BD-5D4285BB53C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/>
          </p:nvSpPr>
          <p:spPr bwMode="auto">
            <a:xfrm>
              <a:off x="2568576" y="2384426"/>
              <a:ext cx="1663700" cy="812800"/>
            </a:xfrm>
            <a:custGeom>
              <a:avLst/>
              <a:gdLst>
                <a:gd name="T0" fmla="*/ 0 w 1048"/>
                <a:gd name="T1" fmla="*/ 0 h 512"/>
                <a:gd name="T2" fmla="*/ 0 w 1048"/>
                <a:gd name="T3" fmla="*/ 190 h 512"/>
                <a:gd name="T4" fmla="*/ 1048 w 1048"/>
                <a:gd name="T5" fmla="*/ 512 h 512"/>
                <a:gd name="T6" fmla="*/ 1048 w 1048"/>
                <a:gd name="T7" fmla="*/ 322 h 512"/>
                <a:gd name="T8" fmla="*/ 0 w 1048"/>
                <a:gd name="T9" fmla="*/ 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512">
                  <a:moveTo>
                    <a:pt x="0" y="0"/>
                  </a:moveTo>
                  <a:lnTo>
                    <a:pt x="0" y="190"/>
                  </a:lnTo>
                  <a:lnTo>
                    <a:pt x="1048" y="512"/>
                  </a:lnTo>
                  <a:lnTo>
                    <a:pt x="1048" y="32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1" smtClean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27" name="Полілінія 210">
              <a:extLst>
                <a:ext uri="{FF2B5EF4-FFF2-40B4-BE49-F238E27FC236}">
                  <a16:creationId xmlns:a16="http://schemas.microsoft.com/office/drawing/2014/main" xmlns="" id="{2A623FD8-62F6-47C2-9360-FEE8F4B3B2C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/>
          </p:nvSpPr>
          <p:spPr bwMode="auto">
            <a:xfrm>
              <a:off x="2568576" y="2895601"/>
              <a:ext cx="1663700" cy="811213"/>
            </a:xfrm>
            <a:custGeom>
              <a:avLst/>
              <a:gdLst>
                <a:gd name="T0" fmla="*/ 1048 w 1048"/>
                <a:gd name="T1" fmla="*/ 511 h 511"/>
                <a:gd name="T2" fmla="*/ 0 w 1048"/>
                <a:gd name="T3" fmla="*/ 190 h 511"/>
                <a:gd name="T4" fmla="*/ 0 w 1048"/>
                <a:gd name="T5" fmla="*/ 0 h 511"/>
                <a:gd name="T6" fmla="*/ 1048 w 1048"/>
                <a:gd name="T7" fmla="*/ 322 h 511"/>
                <a:gd name="T8" fmla="*/ 1048 w 1048"/>
                <a:gd name="T9" fmla="*/ 511 h 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511">
                  <a:moveTo>
                    <a:pt x="1048" y="511"/>
                  </a:moveTo>
                  <a:lnTo>
                    <a:pt x="0" y="190"/>
                  </a:lnTo>
                  <a:lnTo>
                    <a:pt x="0" y="0"/>
                  </a:lnTo>
                  <a:lnTo>
                    <a:pt x="1048" y="322"/>
                  </a:lnTo>
                  <a:lnTo>
                    <a:pt x="1048" y="51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1" smtClean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28" name="Полілінія 212">
              <a:extLst>
                <a:ext uri="{FF2B5EF4-FFF2-40B4-BE49-F238E27FC236}">
                  <a16:creationId xmlns:a16="http://schemas.microsoft.com/office/drawing/2014/main" xmlns="" id="{CCE0649D-A617-4D5B-B81F-E3963E164FC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/>
          </p:nvSpPr>
          <p:spPr bwMode="auto">
            <a:xfrm>
              <a:off x="2568576" y="2895601"/>
              <a:ext cx="1663700" cy="811213"/>
            </a:xfrm>
            <a:custGeom>
              <a:avLst/>
              <a:gdLst>
                <a:gd name="T0" fmla="*/ 0 w 1048"/>
                <a:gd name="T1" fmla="*/ 0 h 511"/>
                <a:gd name="T2" fmla="*/ 0 w 1048"/>
                <a:gd name="T3" fmla="*/ 190 h 511"/>
                <a:gd name="T4" fmla="*/ 1048 w 1048"/>
                <a:gd name="T5" fmla="*/ 511 h 511"/>
                <a:gd name="T6" fmla="*/ 1048 w 1048"/>
                <a:gd name="T7" fmla="*/ 322 h 511"/>
                <a:gd name="T8" fmla="*/ 0 w 1048"/>
                <a:gd name="T9" fmla="*/ 0 h 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511">
                  <a:moveTo>
                    <a:pt x="0" y="0"/>
                  </a:moveTo>
                  <a:lnTo>
                    <a:pt x="0" y="190"/>
                  </a:lnTo>
                  <a:lnTo>
                    <a:pt x="1048" y="511"/>
                  </a:lnTo>
                  <a:lnTo>
                    <a:pt x="1048" y="32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1" smtClean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29" name="Полілінія 214">
              <a:extLst>
                <a:ext uri="{FF2B5EF4-FFF2-40B4-BE49-F238E27FC236}">
                  <a16:creationId xmlns:a16="http://schemas.microsoft.com/office/drawing/2014/main" xmlns="" id="{1654B33D-B43B-4931-AB8C-2178B0AEF23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/>
          </p:nvSpPr>
          <p:spPr bwMode="auto">
            <a:xfrm>
              <a:off x="2568576" y="3406776"/>
              <a:ext cx="1663700" cy="811213"/>
            </a:xfrm>
            <a:custGeom>
              <a:avLst/>
              <a:gdLst>
                <a:gd name="T0" fmla="*/ 1048 w 1048"/>
                <a:gd name="T1" fmla="*/ 511 h 511"/>
                <a:gd name="T2" fmla="*/ 0 w 1048"/>
                <a:gd name="T3" fmla="*/ 189 h 511"/>
                <a:gd name="T4" fmla="*/ 0 w 1048"/>
                <a:gd name="T5" fmla="*/ 0 h 511"/>
                <a:gd name="T6" fmla="*/ 1048 w 1048"/>
                <a:gd name="T7" fmla="*/ 321 h 511"/>
                <a:gd name="T8" fmla="*/ 1048 w 1048"/>
                <a:gd name="T9" fmla="*/ 511 h 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511">
                  <a:moveTo>
                    <a:pt x="1048" y="511"/>
                  </a:moveTo>
                  <a:lnTo>
                    <a:pt x="0" y="189"/>
                  </a:lnTo>
                  <a:lnTo>
                    <a:pt x="0" y="0"/>
                  </a:lnTo>
                  <a:lnTo>
                    <a:pt x="1048" y="321"/>
                  </a:lnTo>
                  <a:lnTo>
                    <a:pt x="1048" y="51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1" smtClean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30" name="Полілінія 216">
              <a:extLst>
                <a:ext uri="{FF2B5EF4-FFF2-40B4-BE49-F238E27FC236}">
                  <a16:creationId xmlns:a16="http://schemas.microsoft.com/office/drawing/2014/main" xmlns="" id="{72DF2CFA-7324-4A5C-9557-1FBB5D20BFC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/>
          </p:nvSpPr>
          <p:spPr bwMode="auto">
            <a:xfrm>
              <a:off x="2568576" y="3406776"/>
              <a:ext cx="1663700" cy="811213"/>
            </a:xfrm>
            <a:custGeom>
              <a:avLst/>
              <a:gdLst>
                <a:gd name="T0" fmla="*/ 0 w 1048"/>
                <a:gd name="T1" fmla="*/ 0 h 511"/>
                <a:gd name="T2" fmla="*/ 0 w 1048"/>
                <a:gd name="T3" fmla="*/ 189 h 511"/>
                <a:gd name="T4" fmla="*/ 1048 w 1048"/>
                <a:gd name="T5" fmla="*/ 511 h 511"/>
                <a:gd name="T6" fmla="*/ 1048 w 1048"/>
                <a:gd name="T7" fmla="*/ 321 h 511"/>
                <a:gd name="T8" fmla="*/ 0 w 1048"/>
                <a:gd name="T9" fmla="*/ 0 h 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511">
                  <a:moveTo>
                    <a:pt x="0" y="0"/>
                  </a:moveTo>
                  <a:lnTo>
                    <a:pt x="0" y="189"/>
                  </a:lnTo>
                  <a:lnTo>
                    <a:pt x="1048" y="511"/>
                  </a:lnTo>
                  <a:lnTo>
                    <a:pt x="1048" y="32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1" smtClean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31" name="Прямокутник 222">
              <a:extLst>
                <a:ext uri="{FF2B5EF4-FFF2-40B4-BE49-F238E27FC236}">
                  <a16:creationId xmlns:a16="http://schemas.microsoft.com/office/drawing/2014/main" xmlns="" id="{3A451BB7-ED93-41F1-9A88-651F5E0BFC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8576" y="2842238"/>
              <a:ext cx="1663700" cy="314089"/>
            </a:xfrm>
            <a:prstGeom prst="rect">
              <a:avLst/>
            </a:prstGeom>
            <a:solidFill>
              <a:srgbClr val="91C300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uk-UA" sz="2000" b="1" kern="0" noProof="1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с</a:t>
              </a:r>
              <a:r>
                <a:rPr lang="uk-UA" sz="2000" b="1" kern="0" noProof="1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імейна (домашня)</a:t>
              </a:r>
              <a:endParaRPr kumimoji="0" lang="uk-UA" sz="2000" b="1" i="0" u="none" strike="noStrike" kern="0" cap="none" spc="0" normalizeH="0" baseline="0" noProof="1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32" name="Прямокутник 224">
              <a:extLst>
                <a:ext uri="{FF2B5EF4-FFF2-40B4-BE49-F238E27FC236}">
                  <a16:creationId xmlns:a16="http://schemas.microsoft.com/office/drawing/2014/main" xmlns="" id="{E5739F06-6F57-4F7F-B32F-4C6D8D70369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8576" y="3791148"/>
              <a:ext cx="1663700" cy="426840"/>
            </a:xfrm>
            <a:prstGeom prst="rect">
              <a:avLst/>
            </a:prstGeom>
            <a:solidFill>
              <a:srgbClr val="F8682C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uk-UA" sz="2000" b="1" kern="0" noProof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п</a:t>
              </a:r>
              <a:r>
                <a:rPr kumimoji="0" lang="uk-UA" sz="2000" b="1" i="0" u="none" strike="noStrike" kern="0" cap="none" spc="0" normalizeH="0" baseline="0" noProof="1" smtClean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</a:rPr>
                <a:t>едагогічний патронаж</a:t>
              </a:r>
            </a:p>
          </p:txBody>
        </p:sp>
        <p:sp>
          <p:nvSpPr>
            <p:cNvPr id="33" name="Прямокутник 223">
              <a:extLst>
                <a:ext uri="{FF2B5EF4-FFF2-40B4-BE49-F238E27FC236}">
                  <a16:creationId xmlns:a16="http://schemas.microsoft.com/office/drawing/2014/main" xmlns="" id="{6226163E-3E0C-4300-809D-5059CCA8C63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8576" y="3258456"/>
              <a:ext cx="1663700" cy="471462"/>
            </a:xfrm>
            <a:prstGeom prst="rect">
              <a:avLst/>
            </a:prstGeom>
            <a:solidFill>
              <a:srgbClr val="FFC300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uk-UA" sz="2000" b="1" kern="0" noProof="1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з</a:t>
              </a:r>
              <a:r>
                <a:rPr kumimoji="0" lang="uk-UA" sz="2000" b="1" i="0" u="none" strike="noStrike" kern="0" cap="none" spc="0" normalizeH="0" baseline="0" noProof="1" smtClean="0">
                  <a:ln>
                    <a:noFill/>
                  </a:ln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</a:rPr>
                <a:t>а допомогаю</a:t>
              </a:r>
            </a:p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uk-UA" sz="2000" b="1" kern="0" noProof="1" smtClean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фізичних осіб</a:t>
              </a:r>
              <a:endParaRPr kumimoji="0" lang="uk-UA" sz="2000" b="1" i="0" u="none" strike="noStrike" kern="0" cap="none" spc="0" normalizeH="0" baseline="0" noProof="1" smtClean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34" name="Прямокутник 221">
              <a:extLst>
                <a:ext uri="{FF2B5EF4-FFF2-40B4-BE49-F238E27FC236}">
                  <a16:creationId xmlns:a16="http://schemas.microsoft.com/office/drawing/2014/main" xmlns="" id="{8E1FDEB8-DBFF-40D6-96BF-F6963EE9787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8576" y="2384426"/>
              <a:ext cx="1663700" cy="361013"/>
            </a:xfrm>
            <a:prstGeom prst="rect">
              <a:avLst/>
            </a:prstGeom>
            <a:solidFill>
              <a:srgbClr val="00B4F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b="1" i="0" u="none" strike="noStrike" kern="0" normalizeH="0" baseline="0" noProof="1" smtClean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</a:rPr>
                <a:t>ІНДИВІДУАЛЬНА ФОРМА:</a:t>
              </a:r>
              <a:endParaRPr kumimoji="0" lang="uk-UA" b="0" i="0" u="none" strike="noStrike" kern="0" cap="none" spc="0" normalizeH="0" baseline="0" noProof="1" smtClean="0">
                <a:ln>
                  <a:noFill/>
                </a:ln>
                <a:solidFill>
                  <a:srgbClr val="99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</a:endParaRPr>
            </a:p>
          </p:txBody>
        </p:sp>
      </p:grpSp>
      <p:sp>
        <p:nvSpPr>
          <p:cNvPr id="3" name="Прямокутник 2"/>
          <p:cNvSpPr/>
          <p:nvPr/>
        </p:nvSpPr>
        <p:spPr>
          <a:xfrm>
            <a:off x="6416703" y="785491"/>
            <a:ext cx="25762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ІНСТИТУЦІЙНА ФОРМА:</a:t>
            </a:r>
            <a:endParaRPr lang="uk-UA" sz="20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Прямокутник 34"/>
          <p:cNvSpPr/>
          <p:nvPr/>
        </p:nvSpPr>
        <p:spPr>
          <a:xfrm>
            <a:off x="6777763" y="1898928"/>
            <a:ext cx="1854101" cy="461666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очна </a:t>
            </a:r>
            <a:r>
              <a:rPr lang="uk-UA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3"/>
          <a:srcRect l="21351" r="19060"/>
          <a:stretch/>
        </p:blipFill>
        <p:spPr>
          <a:xfrm>
            <a:off x="413468" y="1035967"/>
            <a:ext cx="2242267" cy="1514475"/>
          </a:xfrm>
          <a:prstGeom prst="rect">
            <a:avLst/>
          </a:prstGeom>
        </p:spPr>
      </p:pic>
      <p:sp>
        <p:nvSpPr>
          <p:cNvPr id="37" name="Прямокутник 36"/>
          <p:cNvSpPr/>
          <p:nvPr/>
        </p:nvSpPr>
        <p:spPr>
          <a:xfrm>
            <a:off x="516836" y="4231495"/>
            <a:ext cx="56613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Сучасна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дошкільна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освіта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перебуває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вирі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реформаційних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модернізаційних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змін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пріоритети державної політики у сфері дошкільної освіти — це насамперед забезпечення доступності та якості освіти</a:t>
            </a:r>
          </a:p>
        </p:txBody>
      </p:sp>
    </p:spTree>
    <p:extLst>
      <p:ext uri="{BB962C8B-B14F-4D97-AF65-F5344CB8AC3E}">
        <p14:creationId xmlns:p14="http://schemas.microsoft.com/office/powerpoint/2010/main" val="73234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2660</TotalTime>
  <Words>1456</Words>
  <Application>Microsoft Office PowerPoint</Application>
  <PresentationFormat>Произвольный</PresentationFormat>
  <Paragraphs>181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Тетяна</dc:creator>
  <cp:lastModifiedBy>NS</cp:lastModifiedBy>
  <cp:revision>108</cp:revision>
  <dcterms:created xsi:type="dcterms:W3CDTF">2023-07-31T11:30:30Z</dcterms:created>
  <dcterms:modified xsi:type="dcterms:W3CDTF">2023-09-14T09:57:16Z</dcterms:modified>
</cp:coreProperties>
</file>