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76" r:id="rId5"/>
    <p:sldId id="281" r:id="rId6"/>
    <p:sldId id="258" r:id="rId7"/>
    <p:sldId id="271" r:id="rId8"/>
    <p:sldId id="279" r:id="rId9"/>
    <p:sldId id="272" r:id="rId10"/>
    <p:sldId id="282" r:id="rId11"/>
    <p:sldId id="277" r:id="rId12"/>
    <p:sldId id="295" r:id="rId13"/>
    <p:sldId id="278" r:id="rId14"/>
    <p:sldId id="286" r:id="rId15"/>
    <p:sldId id="294" r:id="rId16"/>
    <p:sldId id="270" r:id="rId17"/>
    <p:sldId id="298" r:id="rId18"/>
    <p:sldId id="299" r:id="rId19"/>
    <p:sldId id="267" r:id="rId20"/>
    <p:sldId id="268" r:id="rId21"/>
    <p:sldId id="266" r:id="rId22"/>
    <p:sldId id="259" r:id="rId23"/>
    <p:sldId id="287" r:id="rId24"/>
    <p:sldId id="283" r:id="rId25"/>
    <p:sldId id="284" r:id="rId26"/>
    <p:sldId id="285" r:id="rId27"/>
    <p:sldId id="289" r:id="rId28"/>
    <p:sldId id="290" r:id="rId29"/>
    <p:sldId id="288" r:id="rId30"/>
    <p:sldId id="292" r:id="rId31"/>
    <p:sldId id="291" r:id="rId32"/>
    <p:sldId id="293" r:id="rId33"/>
    <p:sldId id="280" r:id="rId34"/>
    <p:sldId id="261" r:id="rId35"/>
    <p:sldId id="297" r:id="rId36"/>
    <p:sldId id="263" r:id="rId37"/>
    <p:sldId id="264" r:id="rId38"/>
    <p:sldId id="273" r:id="rId39"/>
    <p:sldId id="274" r:id="rId40"/>
    <p:sldId id="265" r:id="rId4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5" autoAdjust="0"/>
    <p:restoredTop sz="94660"/>
  </p:normalViewPr>
  <p:slideViewPr>
    <p:cSldViewPr snapToGrid="0">
      <p:cViewPr>
        <p:scale>
          <a:sx n="62" d="100"/>
          <a:sy n="62" d="100"/>
        </p:scale>
        <p:origin x="-960" y="-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6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30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4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2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59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3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1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0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7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B472-E497-41CF-B2E7-AFC5E797F2F9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43648-1155-4A05-A1C3-B70898AB7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54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fif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k4-6II8l5Q&amp;t=16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jpeg"/><Relationship Id="rId7" Type="http://schemas.openxmlformats.org/officeDocument/2006/relationships/hyperlink" Target="https://www.kodable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dscraftroom.com/16-toy-making-stem-projects-for-kids/" TargetMode="External"/><Relationship Id="rId5" Type="http://schemas.openxmlformats.org/officeDocument/2006/relationships/hyperlink" Target="https://teachingideas.ca/2020/11/23/stem-challenge/" TargetMode="External"/><Relationship Id="rId4" Type="http://schemas.openxmlformats.org/officeDocument/2006/relationships/hyperlink" Target="https://teachbesideme.com/elementary-stem-science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k4-6II8l5Q&amp;t=91s" TargetMode="External"/><Relationship Id="rId13" Type="http://schemas.openxmlformats.org/officeDocument/2006/relationships/hyperlink" Target="https://phet.colorado.edu/en/simulations/filter?type=html,prototype&amp;a11yFeatures=accessibility" TargetMode="External"/><Relationship Id="rId3" Type="http://schemas.openxmlformats.org/officeDocument/2006/relationships/hyperlink" Target="https://thestemlaboratory.com/10-coding-activities-for-kids/" TargetMode="External"/><Relationship Id="rId7" Type="http://schemas.openxmlformats.org/officeDocument/2006/relationships/hyperlink" Target="https://www.kodable.com/learn/fall-stem-activities-for-elementary-classrooms" TargetMode="External"/><Relationship Id="rId12" Type="http://schemas.openxmlformats.org/officeDocument/2006/relationships/hyperlink" Target="https://www.stem.org.uk/resources/elibrary/resource/482062/50-primary-level-stem-activities-any-classro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odable.com/learn/stem-events-calendar-and-holidays-for-teachers" TargetMode="External"/><Relationship Id="rId11" Type="http://schemas.openxmlformats.org/officeDocument/2006/relationships/hyperlink" Target="https://osvitanova.com.ua/posts/1514-yak-provesty-stem-urok" TargetMode="External"/><Relationship Id="rId5" Type="http://schemas.openxmlformats.org/officeDocument/2006/relationships/hyperlink" Target="https://www.weareteachers.com/stem-activities/" TargetMode="External"/><Relationship Id="rId10" Type="http://schemas.openxmlformats.org/officeDocument/2006/relationships/hyperlink" Target="https://teachingideas.ca/2020/11/23/stem-challenge/" TargetMode="External"/><Relationship Id="rId4" Type="http://schemas.openxmlformats.org/officeDocument/2006/relationships/hyperlink" Target="http://yakistosviti.com.ua/userfiles/file/2020_ZBIRNYK-STEM-TYZHD.pdf" TargetMode="External"/><Relationship Id="rId9" Type="http://schemas.openxmlformats.org/officeDocument/2006/relationships/hyperlink" Target="https://www.youtube.com/watch?v=nS78VECjEa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zo.gov.ua/stem-osvita/navchalno-metodichnyi-materiali-dlya-vchiteliv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81" y="-86816"/>
            <a:ext cx="12191999" cy="72702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4388" y="533400"/>
            <a:ext cx="1010126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8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STEM</a:t>
            </a:r>
            <a:r>
              <a:rPr lang="uk-UA" sz="8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освіта та англійська мова</a:t>
            </a:r>
          </a:p>
          <a:p>
            <a:pPr algn="ctr"/>
            <a:r>
              <a:rPr lang="en-US" sz="8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STEM+English</a:t>
            </a:r>
            <a:endParaRPr lang="ru-RU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800600" y="4878884"/>
            <a:ext cx="6959600" cy="216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І</a:t>
            </a:r>
            <a:r>
              <a:rPr lang="uk-UA" sz="2800" b="1" dirty="0" err="1" smtClean="0">
                <a:solidFill>
                  <a:schemeClr val="accent3">
                    <a:lumMod val="50000"/>
                  </a:schemeClr>
                </a:solidFill>
              </a:rPr>
              <a:t>рина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Василівна</a:t>
            </a:r>
            <a:r>
              <a:rPr lang="ru-RU" sz="2800" b="1" smtClean="0">
                <a:solidFill>
                  <a:schemeClr val="accent3">
                    <a:lumMod val="50000"/>
                  </a:schemeClr>
                </a:solidFill>
              </a:rPr>
              <a:t> Кулакевич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вчител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ь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іноземної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мови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Блажівського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ліцею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Рокитнівської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селищної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ради</a:t>
            </a:r>
          </a:p>
        </p:txBody>
      </p:sp>
    </p:spTree>
    <p:extLst>
      <p:ext uri="{BB962C8B-B14F-4D97-AF65-F5344CB8AC3E}">
        <p14:creationId xmlns:p14="http://schemas.microsoft.com/office/powerpoint/2010/main" val="794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" y="0"/>
            <a:ext cx="1217396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56431" y="98425"/>
            <a:ext cx="104727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Переваги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STEM</a:t>
            </a:r>
            <a:r>
              <a:rPr lang="uk-UA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uk-U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освіти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1095554"/>
            <a:ext cx="102489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</a:t>
            </a:r>
            <a:r>
              <a:rPr lang="en-US" sz="2800" dirty="0" smtClean="0"/>
              <a:t>STEAM</a:t>
            </a:r>
            <a:r>
              <a:rPr lang="uk-UA" sz="2800" dirty="0" smtClean="0"/>
              <a:t> - орієнтований </a:t>
            </a:r>
            <a:r>
              <a:rPr lang="uk-UA" sz="2800" dirty="0"/>
              <a:t>підхід в </a:t>
            </a:r>
            <a:r>
              <a:rPr lang="uk-UA" sz="2800" dirty="0" smtClean="0"/>
              <a:t>освіті, що </a:t>
            </a:r>
            <a:r>
              <a:rPr lang="uk-UA" sz="2800" dirty="0"/>
              <a:t>дозволяє на практиці реалізовувати </a:t>
            </a:r>
            <a:r>
              <a:rPr lang="uk-UA" sz="2800" dirty="0" err="1"/>
              <a:t>трансдисциплінарну</a:t>
            </a:r>
            <a:r>
              <a:rPr lang="uk-UA" sz="2800" dirty="0"/>
              <a:t> інтеграцію різноманітних дисциплін, сприяючи підвищенню інтересу до навчання, розвитку логічного мислення, дослідницьких навичок, творчості та </a:t>
            </a:r>
            <a:r>
              <a:rPr lang="uk-UA" sz="2800" dirty="0" smtClean="0"/>
              <a:t>креативності, вмінню працювати в команді, бути </a:t>
            </a:r>
            <a:r>
              <a:rPr lang="uk-UA" sz="2800" dirty="0" err="1" smtClean="0"/>
              <a:t>конкурентноспроможним</a:t>
            </a:r>
            <a:r>
              <a:rPr lang="uk-UA" sz="2800" dirty="0" smtClean="0"/>
              <a:t>. </a:t>
            </a:r>
            <a:r>
              <a:rPr lang="uk-UA" sz="2800" dirty="0"/>
              <a:t>А також дозволяє розвивати емоційний інтелект за рахунок самопізнання та самовираження через творчі методи своїх емоцій та почуттів, що підсилює внутрішні ресурси для подальшого розвитку особистості та для підтримки і збереження її психічного здоров’я.</a:t>
            </a:r>
          </a:p>
        </p:txBody>
      </p:sp>
    </p:spTree>
    <p:extLst>
      <p:ext uri="{BB962C8B-B14F-4D97-AF65-F5344CB8AC3E}">
        <p14:creationId xmlns:p14="http://schemas.microsoft.com/office/powerpoint/2010/main" val="26670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783" y="1063611"/>
            <a:ext cx="7380472" cy="552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23728" y="88479"/>
            <a:ext cx="518457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Засоби для здійснення </a:t>
            </a:r>
            <a:r>
              <a:rPr lang="en-US" sz="4000" dirty="0" smtClean="0"/>
              <a:t>STEM-</a:t>
            </a:r>
            <a:r>
              <a:rPr lang="uk-UA" sz="4000" dirty="0" smtClean="0"/>
              <a:t>навчання:</a:t>
            </a:r>
            <a:endParaRPr lang="ru-RU" sz="4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8473" y="1772391"/>
            <a:ext cx="4900609" cy="1093997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err="1" smtClean="0">
                <a:solidFill>
                  <a:schemeClr val="tx1"/>
                </a:solidFill>
              </a:rPr>
              <a:t>Робототехнічні</a:t>
            </a:r>
            <a:r>
              <a:rPr lang="uk-UA" sz="4400" b="1" dirty="0" smtClean="0">
                <a:solidFill>
                  <a:schemeClr val="tx1"/>
                </a:solidFill>
              </a:rPr>
              <a:t> системи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5910" y="3263726"/>
            <a:ext cx="4828336" cy="968033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Конструктори, моделі</a:t>
            </a:r>
            <a:endParaRPr lang="uk-UA" sz="40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12567" y="1617977"/>
            <a:ext cx="4284340" cy="15601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Вимірювальні комплекси та датчики</a:t>
            </a:r>
            <a:endParaRPr lang="uk-UA" sz="3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12566" y="3322935"/>
            <a:ext cx="4103134" cy="100811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</a:rPr>
              <a:t>Лабораторні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</a:rPr>
              <a:t>прилади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32783" y="4331047"/>
            <a:ext cx="7380471" cy="22593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Електронні пристрої: </a:t>
            </a:r>
            <a:r>
              <a:rPr lang="uk-UA" sz="2800" b="1" dirty="0">
                <a:solidFill>
                  <a:srgbClr val="002060"/>
                </a:solidFill>
              </a:rPr>
              <a:t>3</a:t>
            </a:r>
            <a:r>
              <a:rPr lang="en-US" sz="2800" b="1" dirty="0">
                <a:solidFill>
                  <a:srgbClr val="002060"/>
                </a:solidFill>
              </a:rPr>
              <a:t>D</a:t>
            </a:r>
            <a:r>
              <a:rPr lang="uk-UA" sz="2800" b="1" dirty="0">
                <a:solidFill>
                  <a:srgbClr val="002060"/>
                </a:solidFill>
              </a:rPr>
              <a:t> принтери, </a:t>
            </a:r>
            <a:r>
              <a:rPr lang="uk-UA" sz="2800" b="1" dirty="0" err="1" smtClean="0">
                <a:solidFill>
                  <a:srgbClr val="002060"/>
                </a:solidFill>
              </a:rPr>
              <a:t>комп</a:t>
            </a:r>
            <a:r>
              <a:rPr lang="en-US" sz="2800" b="1" dirty="0" smtClean="0">
                <a:solidFill>
                  <a:srgbClr val="002060"/>
                </a:solidFill>
              </a:rPr>
              <a:t>”</a:t>
            </a:r>
            <a:r>
              <a:rPr lang="uk-UA" sz="2800" b="1" dirty="0" err="1" smtClean="0">
                <a:solidFill>
                  <a:srgbClr val="002060"/>
                </a:solidFill>
              </a:rPr>
              <a:t>ютери</a:t>
            </a:r>
            <a:r>
              <a:rPr lang="uk-UA" sz="2800" b="1" dirty="0" smtClean="0">
                <a:solidFill>
                  <a:srgbClr val="002060"/>
                </a:solidFill>
              </a:rPr>
              <a:t>, цифрові </a:t>
            </a:r>
            <a:r>
              <a:rPr lang="uk-UA" sz="2800" b="1" dirty="0">
                <a:solidFill>
                  <a:srgbClr val="002060"/>
                </a:solidFill>
              </a:rPr>
              <a:t>проектори, проекційні екрани різноманітних моделей, </a:t>
            </a:r>
            <a:r>
              <a:rPr lang="uk-UA" sz="2800" b="1" dirty="0" err="1">
                <a:solidFill>
                  <a:srgbClr val="002060"/>
                </a:solidFill>
              </a:rPr>
              <a:t>оверхед-проектори</a:t>
            </a:r>
            <a:r>
              <a:rPr lang="uk-UA" sz="2800" b="1" dirty="0">
                <a:solidFill>
                  <a:srgbClr val="002060"/>
                </a:solidFill>
              </a:rPr>
              <a:t>, копі-дошки, інтерактивні дошки, </a:t>
            </a:r>
            <a:r>
              <a:rPr lang="uk-UA" sz="2800" b="1" dirty="0" smtClean="0">
                <a:solidFill>
                  <a:srgbClr val="002060"/>
                </a:solidFill>
              </a:rPr>
              <a:t>документ-камери</a:t>
            </a:r>
            <a:r>
              <a:rPr lang="uk-UA" sz="2800" b="1" dirty="0">
                <a:solidFill>
                  <a:srgbClr val="002060"/>
                </a:solidFill>
              </a:rPr>
              <a:t>, проекційні столики…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0"/>
            <a:ext cx="8890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783" y="1063611"/>
            <a:ext cx="7380472" cy="552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5980" y="295727"/>
            <a:ext cx="10682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/>
              <a:t>Здійснення </a:t>
            </a:r>
            <a:r>
              <a:rPr lang="en-US" sz="4800" b="1" dirty="0"/>
              <a:t>STEM </a:t>
            </a:r>
            <a:r>
              <a:rPr lang="uk-UA" sz="4800" b="1" dirty="0"/>
              <a:t>–навчання </a:t>
            </a:r>
          </a:p>
        </p:txBody>
      </p:sp>
    </p:spTree>
    <p:extLst>
      <p:ext uri="{BB962C8B-B14F-4D97-AF65-F5344CB8AC3E}">
        <p14:creationId xmlns:p14="http://schemas.microsoft.com/office/powerpoint/2010/main" val="83225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772" y="0"/>
            <a:ext cx="9581502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0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0"/>
            <a:ext cx="101854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9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6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647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" y="1118172"/>
            <a:ext cx="11866652" cy="75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647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" y="1121355"/>
            <a:ext cx="11866652" cy="75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STEM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09" y="241300"/>
            <a:ext cx="9840658" cy="61849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043843" y="4080689"/>
            <a:ext cx="5272836" cy="1499463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STEM </a:t>
            </a:r>
            <a:r>
              <a:rPr lang="ru-RU" b="1" dirty="0" err="1">
                <a:solidFill>
                  <a:schemeClr val="tx1"/>
                </a:solidFill>
              </a:rPr>
              <a:t>спонукає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дитину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розвивати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свої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здібності</a:t>
            </a:r>
            <a:r>
              <a:rPr lang="ru-RU" b="1" dirty="0">
                <a:solidFill>
                  <a:schemeClr val="tx1"/>
                </a:solidFill>
              </a:rPr>
              <a:t>, а не </a:t>
            </a:r>
            <a:r>
              <a:rPr lang="ru-RU" b="1" dirty="0" err="1">
                <a:solidFill>
                  <a:schemeClr val="tx1"/>
                </a:solidFill>
              </a:rPr>
              <a:t>зазубрювати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інформацію.</a:t>
            </a:r>
            <a:r>
              <a:rPr lang="ru-RU" b="1" dirty="0" err="1" smtClean="0">
                <a:solidFill>
                  <a:schemeClr val="tx1"/>
                </a:solidFill>
              </a:rPr>
              <a:t>Це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технологія</a:t>
            </a:r>
            <a:r>
              <a:rPr lang="ru-RU" b="1" dirty="0">
                <a:solidFill>
                  <a:schemeClr val="tx1"/>
                </a:solidFill>
              </a:rPr>
              <a:t> практики та </a:t>
            </a:r>
            <a:r>
              <a:rPr lang="ru-RU" b="1" dirty="0" err="1">
                <a:solidFill>
                  <a:schemeClr val="tx1"/>
                </a:solidFill>
              </a:rPr>
              <a:t>досліджень</a:t>
            </a:r>
            <a:r>
              <a:rPr lang="ru-RU" b="1" dirty="0">
                <a:solidFill>
                  <a:schemeClr val="tx1"/>
                </a:solidFill>
              </a:rPr>
              <a:t>. Практично будь-яку тему </a:t>
            </a:r>
            <a:r>
              <a:rPr lang="ru-RU" b="1" dirty="0" err="1">
                <a:solidFill>
                  <a:schemeClr val="tx1"/>
                </a:solidFill>
              </a:rPr>
              <a:t>програми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uk-UA" b="1" dirty="0">
                <a:solidFill>
                  <a:schemeClr val="tx1"/>
                </a:solidFill>
              </a:rPr>
              <a:t>з англійської мови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розвивати</a:t>
            </a:r>
            <a:r>
              <a:rPr lang="ru-RU" b="1" dirty="0">
                <a:solidFill>
                  <a:schemeClr val="tx1"/>
                </a:solidFill>
              </a:rPr>
              <a:t> у STEM </a:t>
            </a:r>
            <a:r>
              <a:rPr lang="ru-RU" b="1" dirty="0" err="1">
                <a:solidFill>
                  <a:schemeClr val="tx1"/>
                </a:solidFill>
              </a:rPr>
              <a:t>напрям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23" y="1350355"/>
            <a:ext cx="3572592" cy="2312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87" y="3583943"/>
            <a:ext cx="3949629" cy="28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35259" y="422398"/>
            <a:ext cx="10743283" cy="5699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uk-UA" sz="5700" b="1" dirty="0" smtClean="0"/>
              <a:t>Що таке </a:t>
            </a:r>
            <a:r>
              <a:rPr lang="en-US" sz="5700" b="1" dirty="0" smtClean="0"/>
              <a:t>STEM</a:t>
            </a:r>
            <a:r>
              <a:rPr lang="en-US" sz="5700" b="1" dirty="0"/>
              <a:t> </a:t>
            </a:r>
            <a:r>
              <a:rPr lang="en-US" sz="5700" b="1" dirty="0" smtClean="0"/>
              <a:t>-</a:t>
            </a:r>
            <a:r>
              <a:rPr lang="uk-UA" sz="5700" b="1" dirty="0" smtClean="0"/>
              <a:t>освіта і в чому її переваги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57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5700" b="1" dirty="0" smtClean="0"/>
              <a:t>     Здійснення </a:t>
            </a:r>
            <a:r>
              <a:rPr lang="en-US" sz="5700" b="1" dirty="0" smtClean="0"/>
              <a:t>STEM </a:t>
            </a:r>
            <a:r>
              <a:rPr lang="uk-UA" sz="5700" b="1" dirty="0" smtClean="0"/>
              <a:t>–навчання на </a:t>
            </a:r>
            <a:r>
              <a:rPr lang="uk-UA" sz="5700" b="1" dirty="0" err="1" smtClean="0"/>
              <a:t>уроках</a:t>
            </a:r>
            <a:r>
              <a:rPr lang="uk-UA" sz="5700" b="1" dirty="0" smtClean="0"/>
              <a:t> англійської мови</a:t>
            </a:r>
          </a:p>
          <a:p>
            <a:endParaRPr lang="uk-UA" sz="57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5700" b="1" dirty="0" smtClean="0"/>
              <a:t>     Критичне мислення , креативність та творчість – основний рушій </a:t>
            </a:r>
            <a:r>
              <a:rPr lang="en-US" sz="5700" b="1" dirty="0"/>
              <a:t>STEM </a:t>
            </a:r>
            <a:r>
              <a:rPr lang="en-US" sz="5700" b="1" dirty="0" smtClean="0"/>
              <a:t>–</a:t>
            </a:r>
            <a:r>
              <a:rPr lang="uk-UA" sz="5700" b="1" dirty="0" smtClean="0"/>
              <a:t>освіти </a:t>
            </a:r>
          </a:p>
          <a:p>
            <a:endParaRPr lang="uk-UA" sz="57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5700" b="1" dirty="0" smtClean="0"/>
              <a:t>    Приклади  </a:t>
            </a:r>
            <a:r>
              <a:rPr lang="en-US" sz="5700" b="1" dirty="0"/>
              <a:t>STEM </a:t>
            </a:r>
            <a:r>
              <a:rPr lang="uk-UA" sz="5700" b="1" dirty="0" smtClean="0"/>
              <a:t>–</a:t>
            </a:r>
            <a:r>
              <a:rPr lang="uk-UA" sz="5700" b="1" dirty="0" err="1" smtClean="0"/>
              <a:t>проєктів</a:t>
            </a:r>
            <a:r>
              <a:rPr lang="uk-UA" sz="5700" b="1" dirty="0" smtClean="0"/>
              <a:t>  </a:t>
            </a:r>
            <a:endParaRPr lang="uk-UA" sz="57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57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57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3200" b="1" dirty="0" smtClean="0"/>
          </a:p>
          <a:p>
            <a:endParaRPr lang="uk-UA" sz="3200" b="1" dirty="0"/>
          </a:p>
          <a:p>
            <a:endParaRPr lang="uk-UA" sz="3200" b="1" dirty="0" smtClean="0"/>
          </a:p>
          <a:p>
            <a:r>
              <a:rPr lang="en-US" sz="5400" b="1" dirty="0" smtClean="0"/>
              <a:t> 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511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STEM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640398"/>
            <a:ext cx="10930909" cy="6069888"/>
          </a:xfrm>
          <a:prstGeom prst="rect">
            <a:avLst/>
          </a:prstGeom>
        </p:spPr>
      </p:pic>
      <p:pic>
        <p:nvPicPr>
          <p:cNvPr id="1026" name="Picture 2" descr="C:\Users\user\Desktop\зображення_viber_2023-10-21_22-23-50-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402654"/>
            <a:ext cx="4356082" cy="230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STEM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8001" y="88902"/>
            <a:ext cx="10413999" cy="560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44500" y="4368800"/>
            <a:ext cx="5486400" cy="2146301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>
                <a:solidFill>
                  <a:schemeClr val="tx1"/>
                </a:solidFill>
              </a:rPr>
              <a:t>Експерименти, досліди і </a:t>
            </a:r>
            <a:r>
              <a:rPr lang="uk-UA" sz="2000" dirty="0" smtClean="0">
                <a:solidFill>
                  <a:schemeClr val="tx1"/>
                </a:solidFill>
              </a:rPr>
              <a:t>фокуси </a:t>
            </a:r>
            <a:r>
              <a:rPr lang="uk-UA" sz="2000" dirty="0">
                <a:solidFill>
                  <a:schemeClr val="tx1"/>
                </a:solidFill>
              </a:rPr>
              <a:t>допомагають нам вивчати науку. Відкривати її незвідані сторони. Дітям подобається робити досліди .</a:t>
            </a:r>
            <a:r>
              <a:rPr lang="uk-UA" sz="2000" dirty="0" smtClean="0">
                <a:solidFill>
                  <a:schemeClr val="tx1"/>
                </a:solidFill>
              </a:rPr>
              <a:t> Тож давайте </a:t>
            </a:r>
            <a:r>
              <a:rPr lang="uk-UA" sz="2000" dirty="0">
                <a:solidFill>
                  <a:schemeClr val="tx1"/>
                </a:solidFill>
              </a:rPr>
              <a:t>допоможемо їм вивчати науку. і буде робити це в ігровій формі, весело. Вдалих експериментів! Наука - це весело! </a:t>
            </a:r>
            <a:endParaRPr lang="uk-U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0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8" y="1497260"/>
            <a:ext cx="2982338" cy="19757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3605434"/>
            <a:ext cx="3171826" cy="3165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56" y="2272729"/>
            <a:ext cx="2740944" cy="356183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/>
        </p:nvSpPr>
        <p:spPr>
          <a:xfrm>
            <a:off x="1981200" y="165100"/>
            <a:ext cx="82296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00" dirty="0" smtClean="0"/>
              <a:t>\</a:t>
            </a:r>
          </a:p>
          <a:p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STEM project “Autumn leaves”</a:t>
            </a:r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2727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Даний  </a:t>
            </a:r>
            <a:r>
              <a:rPr lang="ru-RU" dirty="0" err="1" smtClean="0">
                <a:latin typeface="Arial Black" panose="020B0A04020102020204" pitchFamily="34" charset="0"/>
              </a:rPr>
              <a:t>проєкт</a:t>
            </a:r>
            <a:r>
              <a:rPr lang="ru-RU" dirty="0" smtClean="0">
                <a:latin typeface="Arial Black" panose="020B0A04020102020204" pitchFamily="34" charset="0"/>
              </a:rPr>
              <a:t>  </a:t>
            </a:r>
            <a:r>
              <a:rPr lang="ru-RU" dirty="0" err="1" smtClean="0">
                <a:latin typeface="Arial Black" panose="020B0A04020102020204" pitchFamily="34" charset="0"/>
              </a:rPr>
              <a:t>дозволяє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поєднати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англійську</a:t>
            </a:r>
            <a:r>
              <a:rPr lang="ru-RU" dirty="0" smtClean="0">
                <a:latin typeface="Arial Black" panose="020B0A04020102020204" pitchFamily="34" charset="0"/>
              </a:rPr>
              <a:t> з </a:t>
            </a:r>
            <a:r>
              <a:rPr lang="ru-RU" dirty="0" err="1" smtClean="0">
                <a:latin typeface="Arial Black" panose="020B0A04020102020204" pitchFamily="34" charset="0"/>
              </a:rPr>
              <a:t>природничими</a:t>
            </a:r>
            <a:r>
              <a:rPr lang="ru-RU" dirty="0" smtClean="0">
                <a:latin typeface="Arial Black" panose="020B0A04020102020204" pitchFamily="34" charset="0"/>
              </a:rPr>
              <a:t> науками, </a:t>
            </a:r>
            <a:r>
              <a:rPr lang="ru-RU" dirty="0" err="1" smtClean="0">
                <a:latin typeface="Arial Black" panose="020B0A04020102020204" pitchFamily="34" charset="0"/>
              </a:rPr>
              <a:t>зокрема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хімією</a:t>
            </a:r>
            <a:r>
              <a:rPr lang="ru-RU" dirty="0" smtClean="0">
                <a:latin typeface="Arial Black" panose="020B0A04020102020204" pitchFamily="34" charset="0"/>
              </a:rPr>
              <a:t> та </a:t>
            </a:r>
            <a:r>
              <a:rPr lang="ru-RU" dirty="0" err="1" smtClean="0">
                <a:latin typeface="Arial Black" panose="020B0A04020102020204" pitchFamily="34" charset="0"/>
              </a:rPr>
              <a:t>фізикою</a:t>
            </a:r>
            <a:r>
              <a:rPr lang="ru-RU" dirty="0" smtClean="0">
                <a:latin typeface="Arial Black" panose="020B0A04020102020204" pitchFamily="34" charset="0"/>
              </a:rPr>
              <a:t>, з </a:t>
            </a:r>
            <a:r>
              <a:rPr lang="ru-RU" dirty="0" err="1" smtClean="0">
                <a:latin typeface="Arial Black" panose="020B0A04020102020204" pitchFamily="34" charset="0"/>
              </a:rPr>
              <a:t>мистецтвом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та арт-</a:t>
            </a:r>
            <a:r>
              <a:rPr lang="ru-RU" dirty="0" err="1" smtClean="0">
                <a:latin typeface="Arial Black" panose="020B0A04020102020204" pitchFamily="34" charset="0"/>
              </a:rPr>
              <a:t>терапією</a:t>
            </a:r>
            <a:r>
              <a:rPr lang="ru-RU" dirty="0" smtClean="0">
                <a:latin typeface="Arial Black" panose="020B0A04020102020204" pitchFamily="34" charset="0"/>
              </a:rPr>
              <a:t>. 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79776" y="4639568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Science</a:t>
            </a:r>
            <a:r>
              <a:rPr lang="uk-UA" sz="48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uk-UA" sz="2400" dirty="0" smtClean="0">
                <a:latin typeface="Arial Black" panose="020B0A04020102020204" pitchFamily="34" charset="0"/>
              </a:rPr>
              <a:t>Природничі науки </a:t>
            </a:r>
          </a:p>
          <a:p>
            <a:r>
              <a:rPr lang="uk-UA" sz="2400" dirty="0" smtClean="0">
                <a:latin typeface="Arial Black" panose="020B0A04020102020204" pitchFamily="34" charset="0"/>
              </a:rPr>
              <a:t>Пояснюють закони природи,</a:t>
            </a:r>
          </a:p>
          <a:p>
            <a:r>
              <a:rPr lang="uk-UA" sz="2400" dirty="0" smtClean="0">
                <a:latin typeface="Arial Black" panose="020B0A04020102020204" pitchFamily="34" charset="0"/>
              </a:rPr>
              <a:t> за якими все працює 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endParaRPr lang="uk-UA" sz="2400" dirty="0" smtClean="0">
              <a:latin typeface="Arial Black" panose="020B0A04020102020204" pitchFamily="34" charset="0"/>
            </a:endParaRPr>
          </a:p>
          <a:p>
            <a:endParaRPr lang="en-US" dirty="0" smtClean="0">
              <a:latin typeface="Arial Black" panose="020B0A04020102020204" pitchFamily="34" charset="0"/>
            </a:endParaRPr>
          </a:p>
          <a:p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79776" y="360543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latin typeface="Arial Black" panose="020B0A04020102020204" pitchFamily="34" charset="0"/>
              </a:rPr>
              <a:t>учні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можуть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спостерігати</a:t>
            </a:r>
            <a:r>
              <a:rPr lang="ru-RU" sz="2000" dirty="0">
                <a:latin typeface="Arial Black" panose="020B0A04020102020204" pitchFamily="34" charset="0"/>
              </a:rPr>
              <a:t> за 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r>
              <a:rPr lang="ru-RU" sz="2000" dirty="0" err="1" smtClean="0">
                <a:latin typeface="Arial Black" panose="020B0A04020102020204" pitchFamily="34" charset="0"/>
              </a:rPr>
              <a:t>кольорами</a:t>
            </a:r>
            <a:r>
              <a:rPr lang="ru-RU" sz="2000" dirty="0"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latin typeface="Arial Black" panose="020B0A04020102020204" pitchFamily="34" charset="0"/>
              </a:rPr>
              <a:t>дослідити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процес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latin typeface="Arial Black" panose="020B0A04020102020204" pitchFamily="34" charset="0"/>
              </a:rPr>
              <a:t>фотосинтезу</a:t>
            </a:r>
            <a:r>
              <a:rPr lang="uk-UA" sz="2000" dirty="0" smtClean="0">
                <a:latin typeface="Arial Black" panose="020B0A04020102020204" pitchFamily="34" charset="0"/>
              </a:rPr>
              <a:t>, вивчаючи та </a:t>
            </a:r>
            <a:r>
              <a:rPr lang="uk-UA" sz="2000" dirty="0" err="1" smtClean="0">
                <a:latin typeface="Arial Black" panose="020B0A04020102020204" pitchFamily="34" charset="0"/>
              </a:rPr>
              <a:t>повторуючи</a:t>
            </a:r>
            <a:r>
              <a:rPr lang="uk-UA" sz="2000" dirty="0" smtClean="0">
                <a:latin typeface="Arial Black" panose="020B0A04020102020204" pitchFamily="34" charset="0"/>
              </a:rPr>
              <a:t> лексику</a:t>
            </a:r>
            <a:endParaRPr lang="uk-UA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3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uk-UA" sz="2800" dirty="0" smtClean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endParaRPr lang="uk-UA" sz="40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pPr fontAlgn="base"/>
            <a:endParaRPr lang="en-US" sz="6000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fontAlgn="base"/>
            <a:r>
              <a:rPr lang="en-US" sz="5400" dirty="0" smtClean="0">
                <a:solidFill>
                  <a:schemeClr val="tx1"/>
                </a:solidFill>
                <a:effectLst/>
              </a:rPr>
              <a:t>Reading</a:t>
            </a:r>
            <a:r>
              <a:rPr lang="uk-UA" sz="5400" dirty="0" smtClean="0">
                <a:solidFill>
                  <a:schemeClr val="tx1"/>
                </a:solidFill>
                <a:effectLst/>
              </a:rPr>
              <a:t>, </a:t>
            </a:r>
            <a:r>
              <a:rPr lang="en-US" sz="5400" dirty="0" smtClean="0">
                <a:solidFill>
                  <a:schemeClr val="tx1"/>
                </a:solidFill>
                <a:effectLst/>
              </a:rPr>
              <a:t>Speaking Task</a:t>
            </a:r>
            <a:endParaRPr lang="uk-UA" sz="5400" dirty="0" smtClean="0">
              <a:solidFill>
                <a:schemeClr val="tx1"/>
              </a:solidFill>
              <a:effectLst/>
            </a:endParaRPr>
          </a:p>
          <a:p>
            <a:pPr fontAlgn="base"/>
            <a:r>
              <a:rPr lang="en-US" sz="5400" dirty="0" smtClean="0">
                <a:solidFill>
                  <a:schemeClr val="tx1"/>
                </a:solidFill>
                <a:effectLst/>
              </a:rPr>
              <a:t>All </a:t>
            </a:r>
            <a:r>
              <a:rPr lang="en-US" sz="5400" dirty="0">
                <a:solidFill>
                  <a:schemeClr val="tx1"/>
                </a:solidFill>
                <a:effectLst/>
              </a:rPr>
              <a:t>Different Colors Name</a:t>
            </a:r>
          </a:p>
          <a:p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5788" y="2221160"/>
            <a:ext cx="3400585" cy="4928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uk-UA" sz="1100" b="1" dirty="0"/>
              <a:t>– </a:t>
            </a:r>
            <a:r>
              <a:rPr lang="en-US" sz="1100" b="1" dirty="0"/>
              <a:t>Red</a:t>
            </a:r>
            <a:r>
              <a:rPr lang="en-US" sz="1100" dirty="0"/>
              <a:t> is present at the end of the visible spectrum of light. It is associated with</a:t>
            </a:r>
            <a:r>
              <a:rPr lang="en-US" sz="1100" b="1" dirty="0"/>
              <a:t> love, hatred, anger, war, danger, heat,</a:t>
            </a:r>
            <a:r>
              <a:rPr lang="en-US" sz="1100" dirty="0"/>
              <a:t> etc</a:t>
            </a:r>
            <a:r>
              <a:rPr lang="en-US" sz="1100" dirty="0" smtClean="0"/>
              <a:t>.</a:t>
            </a:r>
            <a:endParaRPr lang="uk-UA" sz="1100" dirty="0" smtClean="0"/>
          </a:p>
          <a:p>
            <a:pPr fontAlgn="base"/>
            <a:r>
              <a:rPr lang="en-US" sz="1100" b="1" dirty="0" smtClean="0"/>
              <a:t>-Green</a:t>
            </a:r>
            <a:r>
              <a:rPr lang="en-US" sz="1100" dirty="0"/>
              <a:t> color symbolizes the natural beauty of the world. It often represents </a:t>
            </a:r>
            <a:r>
              <a:rPr lang="en-US" sz="1100" b="1" dirty="0"/>
              <a:t>good luck, health </a:t>
            </a:r>
            <a:r>
              <a:rPr lang="en-US" sz="1100" dirty="0"/>
              <a:t>&amp;</a:t>
            </a:r>
            <a:r>
              <a:rPr lang="en-US" sz="1100" b="1" dirty="0"/>
              <a:t> jealousy. </a:t>
            </a:r>
            <a:r>
              <a:rPr lang="en-US" sz="1100" dirty="0"/>
              <a:t>It is said to improve the reading ability of human eyes.</a:t>
            </a:r>
          </a:p>
          <a:p>
            <a:pPr fontAlgn="base"/>
            <a:r>
              <a:rPr lang="en-US" sz="1100" b="1" dirty="0" smtClean="0"/>
              <a:t>-Orange</a:t>
            </a:r>
            <a:r>
              <a:rPr lang="en-US" sz="1100" dirty="0"/>
              <a:t> is a color of a combination of yellow &amp; red. It is an energetic color that shows </a:t>
            </a:r>
            <a:r>
              <a:rPr lang="en-US" sz="1100" b="1" dirty="0"/>
              <a:t>excitement, warmth </a:t>
            </a:r>
            <a:r>
              <a:rPr lang="en-US" sz="1100" dirty="0"/>
              <a:t>&amp;</a:t>
            </a:r>
            <a:r>
              <a:rPr lang="en-US" sz="1100" b="1" dirty="0"/>
              <a:t> enthusiasm.</a:t>
            </a:r>
            <a:endParaRPr lang="en-US" sz="1100" dirty="0"/>
          </a:p>
          <a:p>
            <a:pPr fontAlgn="base"/>
            <a:r>
              <a:rPr lang="en-US" sz="1100" b="1" dirty="0" smtClean="0"/>
              <a:t>-Yellow</a:t>
            </a:r>
            <a:r>
              <a:rPr lang="en-US" sz="1100" dirty="0"/>
              <a:t> color is the most luminous among all colors. The yellow color catches attention from a far distance. It denotes </a:t>
            </a:r>
            <a:r>
              <a:rPr lang="en-US" sz="1100" b="1" dirty="0"/>
              <a:t>optimism, enlightenment, happiness, politeness, creativity </a:t>
            </a:r>
            <a:r>
              <a:rPr lang="en-US" sz="1100" dirty="0"/>
              <a:t>&amp;</a:t>
            </a:r>
            <a:r>
              <a:rPr lang="en-US" sz="1100" b="1" dirty="0"/>
              <a:t> shining.</a:t>
            </a:r>
            <a:endParaRPr lang="en-US" sz="1100" dirty="0"/>
          </a:p>
          <a:p>
            <a:pPr fontAlgn="base"/>
            <a:r>
              <a:rPr lang="en-US" sz="1100" b="1" dirty="0" smtClean="0"/>
              <a:t>-Brown</a:t>
            </a:r>
            <a:r>
              <a:rPr lang="en-US" sz="1100" dirty="0"/>
              <a:t> color is a natural color that shows strength &amp; reliability. It can also show feelings of </a:t>
            </a:r>
            <a:r>
              <a:rPr lang="en-US" sz="1100" b="1" dirty="0"/>
              <a:t>isolation, depression </a:t>
            </a:r>
            <a:r>
              <a:rPr lang="en-US" sz="1100" dirty="0"/>
              <a:t>&amp;</a:t>
            </a:r>
            <a:r>
              <a:rPr lang="en-US" sz="1100" b="1" dirty="0"/>
              <a:t> loneliness.</a:t>
            </a:r>
            <a:endParaRPr lang="en-US" sz="1100" dirty="0"/>
          </a:p>
          <a:p>
            <a:pPr fontAlgn="base"/>
            <a:r>
              <a:rPr lang="en-US" sz="1100" b="1" dirty="0" smtClean="0"/>
              <a:t>-Gray</a:t>
            </a:r>
            <a:r>
              <a:rPr lang="en-US" sz="1100" dirty="0"/>
              <a:t> is a cool, simple &amp; balanced color. It is an emotionless color, which is usually associated with </a:t>
            </a:r>
            <a:r>
              <a:rPr lang="en-US" sz="1100" b="1" dirty="0"/>
              <a:t>dullness,</a:t>
            </a:r>
            <a:r>
              <a:rPr lang="en-US" sz="1100" dirty="0"/>
              <a:t> it can be formal &amp; conservative. Gray shows a loss of depression &amp; timelessness.</a:t>
            </a:r>
          </a:p>
          <a:p>
            <a:pPr fontAlgn="base"/>
            <a:r>
              <a:rPr lang="en-US" sz="1100" b="1" dirty="0" smtClean="0"/>
              <a:t>-Pink</a:t>
            </a:r>
            <a:r>
              <a:rPr lang="en-US" sz="1100" dirty="0"/>
              <a:t> color is linked with </a:t>
            </a:r>
            <a:r>
              <a:rPr lang="en-US" sz="1100" b="1" dirty="0"/>
              <a:t>love, femininity, </a:t>
            </a:r>
            <a:r>
              <a:rPr lang="en-US" sz="1100" dirty="0"/>
              <a:t>or</a:t>
            </a:r>
            <a:r>
              <a:rPr lang="en-US" sz="1100" b="1" dirty="0"/>
              <a:t> kindness.</a:t>
            </a:r>
            <a:r>
              <a:rPr lang="en-US" sz="1100" dirty="0"/>
              <a:t> It’s mostly loved by girls, making it a feminine color, which brings </a:t>
            </a:r>
            <a:r>
              <a:rPr lang="en-US" sz="1100" dirty="0" smtClean="0"/>
              <a:t>romance.</a:t>
            </a:r>
          </a:p>
          <a:p>
            <a:pPr fontAlgn="base"/>
            <a:r>
              <a:rPr lang="en-US" sz="1100" b="1" dirty="0"/>
              <a:t>-</a:t>
            </a:r>
            <a:r>
              <a:rPr lang="en-US" sz="1100" b="1" dirty="0" smtClean="0"/>
              <a:t>Gold</a:t>
            </a:r>
            <a:r>
              <a:rPr lang="en-US" sz="1100" dirty="0"/>
              <a:t> color is associated with </a:t>
            </a:r>
            <a:r>
              <a:rPr lang="en-US" sz="1100" b="1" dirty="0"/>
              <a:t>love, compassion, magic, wisdom, wealth, prosperity</a:t>
            </a:r>
            <a:r>
              <a:rPr lang="en-US" sz="1100" dirty="0"/>
              <a:t> &amp; </a:t>
            </a:r>
            <a:r>
              <a:rPr lang="en-US" sz="1100" b="1" dirty="0"/>
              <a:t>happiness</a:t>
            </a:r>
            <a:endParaRPr lang="en-US" sz="1100" dirty="0"/>
          </a:p>
          <a:p>
            <a:pPr fontAlgn="base"/>
            <a:endParaRPr lang="en-US" sz="1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44" y="2338120"/>
            <a:ext cx="3981223" cy="2644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19" y="2238882"/>
            <a:ext cx="3832261" cy="27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8" y="1705154"/>
            <a:ext cx="7897812" cy="515284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  <a:hlinkClick r:id="rId4"/>
            </a:endParaRPr>
          </a:p>
          <a:p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  <a:hlinkClick r:id="rId4"/>
            </a:endParaRP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hlinkClick r:id="rId4"/>
              </a:rPr>
              <a:t>https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hlinkClick r:id="rId4"/>
              </a:rPr>
              <a:t>://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hlinkClick r:id="rId4"/>
              </a:rPr>
              <a:t>www.youtube.com/watch?v=Xk4-6II8l5Q&amp;t=16s</a:t>
            </a:r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pPr algn="l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                 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Про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що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потрібно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розповісти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дітям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(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listening Task)</a:t>
            </a:r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82" y="1705153"/>
            <a:ext cx="3748797" cy="3256277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/>
        </p:nvSpPr>
        <p:spPr>
          <a:xfrm>
            <a:off x="114300" y="55746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uk-UA" sz="2800" dirty="0" smtClean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endParaRPr lang="uk-UA" sz="40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r>
              <a:rPr lang="uk-UA" sz="40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Дослідницька робота </a:t>
            </a:r>
          </a:p>
          <a:p>
            <a:r>
              <a:rPr lang="uk-UA" sz="40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Як провести дослід</a:t>
            </a:r>
          </a:p>
          <a:p>
            <a:r>
              <a:rPr lang="ru-RU" sz="4000" dirty="0" err="1" smtClean="0">
                <a:solidFill>
                  <a:schemeClr val="tx1"/>
                </a:solidFill>
              </a:rPr>
              <a:t>Діти</a:t>
            </a:r>
            <a:r>
              <a:rPr lang="ru-RU" sz="4000" dirty="0" smtClean="0">
                <a:solidFill>
                  <a:schemeClr val="tx1"/>
                </a:solidFill>
              </a:rPr>
              <a:t> – в </a:t>
            </a:r>
            <a:r>
              <a:rPr lang="ru-RU" sz="4000" dirty="0" err="1" smtClean="0">
                <a:solidFill>
                  <a:schemeClr val="tx1"/>
                </a:solidFill>
              </a:rPr>
              <a:t>ролі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err="1" smtClean="0">
                <a:solidFill>
                  <a:schemeClr val="tx1"/>
                </a:solidFill>
              </a:rPr>
              <a:t>науковців</a:t>
            </a:r>
            <a:r>
              <a:rPr lang="ru-RU" sz="4000" dirty="0" smtClean="0">
                <a:solidFill>
                  <a:schemeClr val="tx1"/>
                </a:solidFill>
              </a:rPr>
              <a:t>  та </a:t>
            </a:r>
            <a:r>
              <a:rPr lang="ru-RU" sz="4000" dirty="0" err="1" smtClean="0">
                <a:solidFill>
                  <a:schemeClr val="tx1"/>
                </a:solidFill>
              </a:rPr>
              <a:t>дослідників</a:t>
            </a:r>
            <a:r>
              <a:rPr lang="ru-RU" sz="4000" dirty="0" smtClean="0">
                <a:solidFill>
                  <a:schemeClr val="tx1"/>
                </a:solidFill>
              </a:rPr>
              <a:t>  </a:t>
            </a:r>
            <a:endParaRPr lang="uk-UA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5788" y="1929060"/>
            <a:ext cx="5490616" cy="4928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– Зелені листочки потрібно розірвати на частинки та розтерти в ступці до появи соку. Перекладіть товчене листя до скляної ємності. Те саме зробіть з листям інших кольорів. Усі вони сортуються в окремі банки – для зеленого, жовтого, червоного листя.– У кожну скляну ємність потрібно налити спирт, покриваючи частинки листя.– За </a:t>
            </a:r>
            <a:r>
              <a:rPr lang="uk-UA" b="1" dirty="0" smtClean="0"/>
              <a:t>допомогою </a:t>
            </a:r>
            <a:r>
              <a:rPr lang="uk-UA" b="1" dirty="0"/>
              <a:t>парової бані слід нагріти банки з листям.– Тепер </a:t>
            </a:r>
            <a:r>
              <a:rPr lang="uk-UA" b="1" dirty="0" err="1"/>
              <a:t>наріжте</a:t>
            </a:r>
            <a:r>
              <a:rPr lang="uk-UA" b="1" dirty="0"/>
              <a:t> </a:t>
            </a:r>
            <a:r>
              <a:rPr lang="uk-UA" b="1" dirty="0" err="1"/>
              <a:t>спецільані</a:t>
            </a:r>
            <a:r>
              <a:rPr lang="uk-UA" b="1" dirty="0"/>
              <a:t> кавові фільтри (або паперові серветки) на довгі смужки. Один кінець опустіть у ємність, а інший повинен звисати через край.– Через 30 хвилин можна побачити, як фільтри поглинули пігменти та змінили </a:t>
            </a:r>
            <a:r>
              <a:rPr lang="uk-UA" b="1" dirty="0" err="1"/>
              <a:t>кольори.ПОРАДА</a:t>
            </a:r>
            <a:r>
              <a:rPr lang="uk-UA" b="1" dirty="0"/>
              <a:t>. Якщо в одну банку складати пошарово листя різних кольорів, то можна побачити фільтр, який розфарбований як веселка</a:t>
            </a:r>
            <a:r>
              <a:rPr lang="uk-UA" sz="1600" dirty="0" smtClean="0"/>
              <a:t>.</a:t>
            </a:r>
            <a:endParaRPr lang="ru-RU" sz="1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51137" y="3996231"/>
            <a:ext cx="4284340" cy="298876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Що </a:t>
            </a:r>
            <a:r>
              <a:rPr lang="uk-UA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знадобиться для досліду</a:t>
            </a:r>
            <a:r>
              <a:rPr lang="uk-UA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Скляні </a:t>
            </a:r>
            <a:r>
              <a:rPr lang="uk-UA" sz="2400" b="1" dirty="0" err="1">
                <a:solidFill>
                  <a:schemeClr val="tx1"/>
                </a:solidFill>
              </a:rPr>
              <a:t>ємності.Ступки</a:t>
            </a:r>
            <a:r>
              <a:rPr lang="uk-UA" sz="2400" b="1" dirty="0">
                <a:solidFill>
                  <a:schemeClr val="tx1"/>
                </a:solidFill>
              </a:rPr>
              <a:t> та ложки для розтирання </a:t>
            </a:r>
            <a:r>
              <a:rPr lang="uk-UA" sz="2400" b="1" dirty="0" err="1">
                <a:solidFill>
                  <a:schemeClr val="tx1"/>
                </a:solidFill>
              </a:rPr>
              <a:t>листя.Спирт.Міцні</a:t>
            </a:r>
            <a:r>
              <a:rPr lang="uk-UA" sz="2400" b="1" dirty="0">
                <a:solidFill>
                  <a:schemeClr val="tx1"/>
                </a:solidFill>
              </a:rPr>
              <a:t> білі </a:t>
            </a:r>
            <a:r>
              <a:rPr lang="uk-UA" sz="2400" b="1" dirty="0" err="1">
                <a:solidFill>
                  <a:schemeClr val="tx1"/>
                </a:solidFill>
              </a:rPr>
              <a:t>серветки.Різнокольорове</a:t>
            </a:r>
            <a:r>
              <a:rPr lang="uk-UA" sz="2400" b="1" dirty="0">
                <a:solidFill>
                  <a:schemeClr val="tx1"/>
                </a:solidFill>
              </a:rPr>
              <a:t> </a:t>
            </a:r>
            <a:r>
              <a:rPr lang="uk-UA" sz="2400" b="1" dirty="0" smtClean="0">
                <a:solidFill>
                  <a:schemeClr val="tx1"/>
                </a:solidFill>
              </a:rPr>
              <a:t>листя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88" y="2114887"/>
            <a:ext cx="2803585" cy="199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40" y="2411660"/>
            <a:ext cx="4500159" cy="337511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endParaRPr lang="uk-UA" sz="28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uk-UA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По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</a:t>
            </a:r>
            <a:r>
              <a:rPr lang="uk-UA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тановка</a:t>
            </a:r>
            <a:r>
              <a:rPr lang="uk-UA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проблеми </a:t>
            </a:r>
            <a:r>
              <a:rPr lang="uk-UA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та</a:t>
            </a:r>
            <a:endParaRPr lang="uk-UA" sz="36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600" dirty="0" err="1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визначення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основних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шляхів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її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подолання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endParaRPr lang="uk-UA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411660"/>
            <a:ext cx="4102100" cy="41021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227761" y="6388100"/>
            <a:ext cx="2214939" cy="7556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MATH +</a:t>
            </a:r>
            <a:r>
              <a:rPr lang="en-U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Sciense</a:t>
            </a:r>
            <a:endParaRPr lang="uk-UA" sz="2400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683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 smtClean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r>
              <a:rPr lang="ru-RU" sz="4000" dirty="0" err="1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Що</a:t>
            </a:r>
            <a:r>
              <a:rPr lang="ru-RU" sz="40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робити</a:t>
            </a:r>
            <a:r>
              <a:rPr lang="ru-RU" sz="40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з </a:t>
            </a:r>
            <a:r>
              <a:rPr lang="ru-RU" sz="4000" dirty="0" err="1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осіннім</a:t>
            </a:r>
            <a:r>
              <a:rPr lang="ru-RU" sz="40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листям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?</a:t>
            </a:r>
          </a:p>
          <a:p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ІНЖЕНЕРІЯ ТА ТЕХНОЛОГІЇ</a:t>
            </a:r>
            <a:endParaRPr lang="ru-RU" sz="32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0601" y="1781370"/>
            <a:ext cx="49403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/>
              <a:t>Brainstorm your ideas about the SMART </a:t>
            </a:r>
            <a:r>
              <a:rPr lang="en-US" sz="2400" b="1" dirty="0" smtClean="0"/>
              <a:t>technology </a:t>
            </a:r>
            <a:endParaRPr lang="en-US" sz="2400" b="1" dirty="0"/>
          </a:p>
          <a:p>
            <a:pPr algn="ctr">
              <a:buNone/>
            </a:pPr>
            <a:r>
              <a:rPr lang="en-US" sz="2400" b="1" dirty="0"/>
              <a:t>of the future, </a:t>
            </a:r>
          </a:p>
          <a:p>
            <a:pPr algn="ctr">
              <a:buNone/>
            </a:pPr>
            <a:r>
              <a:rPr lang="en-US" sz="2400" b="1" dirty="0"/>
              <a:t>use the </a:t>
            </a:r>
            <a:r>
              <a:rPr lang="en-US" sz="2400" b="1" dirty="0" smtClean="0"/>
              <a:t>new words </a:t>
            </a:r>
            <a:r>
              <a:rPr lang="en-US" sz="2400" b="1" dirty="0"/>
              <a:t>and make a post on </a:t>
            </a:r>
            <a:r>
              <a:rPr lang="en-US" sz="2400" b="1" dirty="0" err="1"/>
              <a:t>Padlet</a:t>
            </a:r>
            <a:r>
              <a:rPr lang="en-US" sz="2400" b="1" dirty="0"/>
              <a:t> board</a:t>
            </a:r>
          </a:p>
          <a:p>
            <a:pPr algn="ctr">
              <a:buNone/>
            </a:pPr>
            <a:r>
              <a:rPr lang="en-US" sz="2400" b="1" dirty="0"/>
              <a:t>It should contain a picture and a small text </a:t>
            </a:r>
          </a:p>
          <a:p>
            <a:r>
              <a:rPr lang="en-US" sz="2400" b="1" dirty="0" smtClean="0"/>
              <a:t>*</a:t>
            </a:r>
            <a:r>
              <a:rPr lang="uk-UA" sz="2400" b="1" dirty="0" smtClean="0"/>
              <a:t>Експеримент: чи вийде добриво з листя для шкільних клумб </a:t>
            </a:r>
          </a:p>
          <a:p>
            <a:r>
              <a:rPr lang="uk-UA" sz="3600" b="1" dirty="0" smtClean="0"/>
              <a:t>Діти –в ролі майстрів та винахідників</a:t>
            </a:r>
          </a:p>
          <a:p>
            <a:endParaRPr lang="uk-UA" sz="36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3228572" y="6289890"/>
            <a:ext cx="2365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Technology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72" y="1781370"/>
            <a:ext cx="4752528" cy="2736304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/>
        </p:nvSpPr>
        <p:spPr>
          <a:xfrm>
            <a:off x="3352800" y="4667292"/>
            <a:ext cx="8229600" cy="1124744"/>
          </a:xfrm>
          <a:prstGeom prst="rect">
            <a:avLst/>
          </a:prstGeom>
        </p:spPr>
        <p:txBody>
          <a:bodyPr vert="horz" anchor="ctr">
            <a:normAutofit fontScale="6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Making </a:t>
            </a:r>
            <a:r>
              <a:rPr lang="en-US" dirty="0">
                <a:solidFill>
                  <a:srgbClr val="FF0000"/>
                </a:solidFill>
              </a:rPr>
              <a:t>a </a:t>
            </a:r>
            <a:endParaRPr lang="uk-UA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Poster </a:t>
            </a:r>
            <a:r>
              <a:rPr lang="en-US" dirty="0">
                <a:solidFill>
                  <a:srgbClr val="FF0000"/>
                </a:solidFill>
              </a:rPr>
              <a:t>of Ideas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525" y="965289"/>
            <a:ext cx="1996875" cy="2736304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298" y="3631242"/>
            <a:ext cx="2430102" cy="30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 smtClean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r>
              <a:rPr lang="uk-UA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Пошукова робота</a:t>
            </a:r>
            <a:r>
              <a:rPr lang="en-US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Finding the information</a:t>
            </a:r>
          </a:p>
          <a:p>
            <a:r>
              <a:rPr lang="en-US" sz="1800" dirty="0" smtClean="0">
                <a:latin typeface="Arial Black" panose="020B0A04020102020204" pitchFamily="34" charset="0"/>
              </a:rPr>
              <a:t>Read </a:t>
            </a:r>
            <a:r>
              <a:rPr lang="en-US" sz="1800" dirty="0">
                <a:latin typeface="Arial Black" panose="020B0A04020102020204" pitchFamily="34" charset="0"/>
              </a:rPr>
              <a:t>your text in CANVA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uk-UA" sz="2400" dirty="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5" y="1095253"/>
            <a:ext cx="3500984" cy="2701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41" y="1957830"/>
            <a:ext cx="4500159" cy="3174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91" y="3666917"/>
            <a:ext cx="4500159" cy="3348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56" y="4075516"/>
            <a:ext cx="4500159" cy="299717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2627" y="3544913"/>
            <a:ext cx="5523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 Black" panose="020B0A04020102020204" pitchFamily="34" charset="0"/>
              </a:rPr>
              <a:t>А як </a:t>
            </a:r>
            <a:r>
              <a:rPr lang="uk-UA" sz="2000" b="1" dirty="0" smtClean="0">
                <a:latin typeface="Arial Black" panose="020B0A04020102020204" pitchFamily="34" charset="0"/>
              </a:rPr>
              <a:t>у інших?</a:t>
            </a:r>
            <a:r>
              <a:rPr lang="en-US" sz="2000" dirty="0"/>
              <a:t> Write </a:t>
            </a:r>
            <a:r>
              <a:rPr lang="en-US" sz="2000"/>
              <a:t>an </a:t>
            </a:r>
            <a:r>
              <a:rPr lang="en-US" sz="2000" smtClean="0"/>
              <a:t>e-mail </a:t>
            </a:r>
            <a:r>
              <a:rPr lang="en-US" sz="2000" dirty="0"/>
              <a:t>to </a:t>
            </a:r>
            <a:r>
              <a:rPr lang="en-US" sz="2000" dirty="0" smtClean="0"/>
              <a:t>your friend </a:t>
            </a:r>
            <a:r>
              <a:rPr lang="en-US" sz="2000" dirty="0"/>
              <a:t>and </a:t>
            </a:r>
            <a:r>
              <a:rPr lang="en-US" sz="2000" dirty="0" smtClean="0"/>
              <a:t>ask </a:t>
            </a:r>
            <a:r>
              <a:rPr lang="en-US" sz="2000" dirty="0"/>
              <a:t>her about the </a:t>
            </a:r>
            <a:r>
              <a:rPr lang="en-US" sz="2000" dirty="0" smtClean="0"/>
              <a:t>problem with </a:t>
            </a:r>
            <a:r>
              <a:rPr lang="en-US" sz="2000" dirty="0" err="1" smtClean="0"/>
              <a:t>leavesfall</a:t>
            </a:r>
            <a:endParaRPr lang="uk-UA" sz="2000" b="1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5778500"/>
            <a:ext cx="4261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</a:rPr>
              <a:t>Портативна машина </a:t>
            </a:r>
            <a:r>
              <a:rPr lang="en-US" sz="3600" dirty="0" err="1" smtClean="0">
                <a:solidFill>
                  <a:schemeClr val="bg1"/>
                </a:solidFill>
              </a:rPr>
              <a:t>Leafeater</a:t>
            </a:r>
            <a:r>
              <a:rPr lang="uk-UA" sz="3600" dirty="0" smtClean="0">
                <a:solidFill>
                  <a:schemeClr val="bg1"/>
                </a:solidFill>
              </a:rPr>
              <a:t>. Швеція 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9900" y="952589"/>
            <a:ext cx="4261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   </a:t>
            </a:r>
            <a:r>
              <a:rPr lang="uk-UA" sz="3600" dirty="0" err="1" smtClean="0">
                <a:solidFill>
                  <a:schemeClr val="bg1"/>
                </a:solidFill>
              </a:rPr>
              <a:t>Пилосос.США</a:t>
            </a:r>
            <a:r>
              <a:rPr lang="uk-UA" sz="3600" dirty="0" smtClean="0">
                <a:solidFill>
                  <a:schemeClr val="bg1"/>
                </a:solidFill>
              </a:rPr>
              <a:t> 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43800" y="6083300"/>
            <a:ext cx="4261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Компостне опалення. 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        Німеччина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43800" y="1929060"/>
            <a:ext cx="4261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Органічне добриво. 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Франція, Іспанія, Італія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4464" y="2357662"/>
            <a:ext cx="29778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Speaking and reading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69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6000" dirty="0" smtClean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endParaRPr lang="en-US" sz="5400" dirty="0" smtClean="0">
              <a:effectLst/>
              <a:latin typeface="Arial Black" panose="020B0A04020102020204" pitchFamily="34" charset="0"/>
            </a:endParaRPr>
          </a:p>
          <a:p>
            <a:r>
              <a:rPr lang="uk-UA" sz="44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Осіннє </a:t>
            </a:r>
            <a:r>
              <a:rPr lang="uk-UA" sz="44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листя і </a:t>
            </a:r>
            <a:r>
              <a:rPr lang="uk-UA" sz="44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творчість У форматі </a:t>
            </a:r>
            <a:r>
              <a:rPr lang="en-US" sz="4400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DIY</a:t>
            </a:r>
            <a:endParaRPr lang="uk-UA" sz="4400" dirty="0" smtClean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endParaRPr lang="uk-UA" sz="6000" dirty="0">
              <a:effectLst/>
            </a:endParaRPr>
          </a:p>
          <a:p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endParaRPr lang="uk-UA" sz="6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41" y="1002049"/>
            <a:ext cx="3674659" cy="1990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184"/>
            <a:ext cx="4500158" cy="337511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66700" y="1352403"/>
            <a:ext cx="5523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Arial Black" panose="020B0A04020102020204" pitchFamily="34" charset="0"/>
              </a:rPr>
              <a:t>Діти – в ролі дизайнерів</a:t>
            </a:r>
            <a:endParaRPr lang="en-US" sz="3200" b="1" dirty="0" smtClean="0">
              <a:latin typeface="Arial Black" panose="020B0A04020102020204" pitchFamily="34" charset="0"/>
            </a:endParaRPr>
          </a:p>
          <a:p>
            <a:r>
              <a:rPr lang="uk-UA" sz="3200" b="1" dirty="0" smtClean="0">
                <a:latin typeface="Arial Black" panose="020B0A04020102020204" pitchFamily="34" charset="0"/>
              </a:rPr>
              <a:t> та </a:t>
            </a:r>
            <a:r>
              <a:rPr lang="uk-UA" sz="3200" b="1" dirty="0" err="1" smtClean="0">
                <a:latin typeface="Arial Black" panose="020B0A04020102020204" pitchFamily="34" charset="0"/>
              </a:rPr>
              <a:t>мейкерів</a:t>
            </a:r>
            <a:endParaRPr lang="uk-UA" sz="3200" b="1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56" y="3296354"/>
            <a:ext cx="4896644" cy="36609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91" y="4380742"/>
            <a:ext cx="4484659" cy="26125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82" y="1565454"/>
            <a:ext cx="4484659" cy="27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82599" y="422398"/>
            <a:ext cx="46736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nastasiaScript" panose="02000505070000020002" pitchFamily="2" charset="0"/>
              </a:rPr>
              <a:t>"</a:t>
            </a:r>
            <a:r>
              <a:rPr lang="en-US" sz="2800" dirty="0"/>
              <a:t>STEM </a:t>
            </a:r>
            <a:r>
              <a:rPr lang="uk-UA" sz="2800" dirty="0"/>
              <a:t>поєднує у собі проектний та міждисциплінарний підхід, який наразі вчителі у всьому світі визнають кращим. В основі цього підходу – інтеграція природничих наук, технології, математики та інженерної творчості. Всі ці галузі тісно пов'язані між собою на практиці, отже, їх вивчення у спільній площині наразі дуже важливе.</a:t>
            </a:r>
            <a:r>
              <a:rPr lang="ru-RU" sz="2800" dirty="0" smtClean="0">
                <a:latin typeface="AnastasiaScript" panose="02000505070000020002" pitchFamily="2" charset="0"/>
              </a:rPr>
              <a:t>"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6200" y="2850231"/>
            <a:ext cx="6802628" cy="316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661918" y="422398"/>
            <a:ext cx="5616624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5400" b="1" dirty="0" smtClean="0"/>
              <a:t>Що таке </a:t>
            </a:r>
            <a:r>
              <a:rPr lang="en-US" sz="5400" b="1" dirty="0" smtClean="0"/>
              <a:t>STEM</a:t>
            </a:r>
            <a:r>
              <a:rPr lang="ru-RU" sz="5400" b="1" dirty="0" smtClean="0"/>
              <a:t>-</a:t>
            </a:r>
            <a:r>
              <a:rPr lang="uk-UA" sz="5400" b="1" dirty="0" smtClean="0"/>
              <a:t>освіта і чому вона така популярна</a:t>
            </a:r>
            <a:r>
              <a:rPr lang="ru-RU" sz="5400" b="1" dirty="0" smtClean="0"/>
              <a:t>?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1658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" y="-26813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Як </a:t>
            </a:r>
            <a:r>
              <a:rPr lang="ru-RU" sz="54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зробити</a:t>
            </a:r>
            <a:r>
              <a:rPr lang="ru-RU" sz="5400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uk-UA" sz="54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скелетоване</a:t>
            </a:r>
            <a:r>
              <a:rPr lang="ru-RU" sz="54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ru-RU" sz="54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листя</a:t>
            </a:r>
            <a:endParaRPr lang="uk-UA" sz="80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endParaRPr lang="en-US" sz="5400" dirty="0" smtClean="0">
              <a:effectLst/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53507" y="1133072"/>
            <a:ext cx="5523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 Black" panose="020B0A04020102020204" pitchFamily="34" charset="0"/>
              </a:rPr>
              <a:t>Sciense</a:t>
            </a:r>
            <a:r>
              <a:rPr lang="en-US" sz="3200" b="1" dirty="0" smtClean="0">
                <a:latin typeface="Arial Black" panose="020B0A04020102020204" pitchFamily="34" charset="0"/>
              </a:rPr>
              <a:t> + ART  </a:t>
            </a:r>
            <a:r>
              <a:rPr lang="uk-UA" sz="3200" b="1" dirty="0" smtClean="0">
                <a:latin typeface="Arial Black" panose="020B0A04020102020204" pitchFamily="34" charset="0"/>
              </a:rPr>
              <a:t>(</a:t>
            </a:r>
            <a:r>
              <a:rPr lang="uk-UA" sz="3200" b="1" dirty="0" err="1" smtClean="0">
                <a:latin typeface="Arial Black" panose="020B0A04020102020204" pitchFamily="34" charset="0"/>
              </a:rPr>
              <a:t>Мейкерство</a:t>
            </a:r>
            <a:r>
              <a:rPr lang="uk-UA" sz="3200" b="1" dirty="0" smtClean="0">
                <a:latin typeface="Arial Black" panose="020B0A04020102020204" pitchFamily="34" charset="0"/>
              </a:rPr>
              <a:t>)</a:t>
            </a:r>
            <a:endParaRPr lang="uk-UA" sz="3200" b="1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92" y="1584480"/>
            <a:ext cx="2972408" cy="1917523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72611" y="1751907"/>
            <a:ext cx="4911048" cy="14618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знадобиться</a:t>
            </a:r>
            <a:r>
              <a:rPr lang="ru-RU" b="1" dirty="0"/>
              <a:t> для </a:t>
            </a:r>
            <a:r>
              <a:rPr lang="ru-RU" b="1" dirty="0" err="1"/>
              <a:t>роботи</a:t>
            </a:r>
            <a:r>
              <a:rPr lang="ru-RU" b="1" dirty="0" smtClean="0"/>
              <a:t>:</a:t>
            </a:r>
            <a:endParaRPr lang="en-US" b="1" dirty="0" smtClean="0"/>
          </a:p>
          <a:p>
            <a:pPr algn="ctr"/>
            <a:r>
              <a:rPr lang="ru-RU" b="1" dirty="0" err="1" smtClean="0"/>
              <a:t>Осіннє</a:t>
            </a:r>
            <a:r>
              <a:rPr lang="ru-RU" b="1" dirty="0" smtClean="0"/>
              <a:t> </a:t>
            </a:r>
            <a:r>
              <a:rPr lang="ru-RU" b="1" dirty="0" err="1"/>
              <a:t>листя.Харчова</a:t>
            </a:r>
            <a:r>
              <a:rPr lang="ru-RU" b="1" dirty="0"/>
              <a:t> </a:t>
            </a:r>
            <a:r>
              <a:rPr lang="ru-RU" b="1" dirty="0" err="1"/>
              <a:t>сода.Харчовий</a:t>
            </a:r>
            <a:r>
              <a:rPr lang="ru-RU" b="1" dirty="0"/>
              <a:t> </a:t>
            </a:r>
            <a:r>
              <a:rPr lang="ru-RU" b="1" dirty="0" err="1" smtClean="0"/>
              <a:t>барвник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02" y="2543241"/>
            <a:ext cx="2902716" cy="1917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56" y="4398625"/>
            <a:ext cx="2972408" cy="15849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5" y="3213746"/>
            <a:ext cx="4826542" cy="25677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89" y="4497606"/>
            <a:ext cx="3846533" cy="21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" y="-26813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Як </a:t>
            </a:r>
            <a:r>
              <a:rPr lang="ru-RU" sz="54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зробити</a:t>
            </a:r>
            <a:r>
              <a:rPr lang="ru-RU" sz="5400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uk-UA" sz="54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скелетоване</a:t>
            </a:r>
            <a:r>
              <a:rPr lang="ru-RU" sz="54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ru-RU" sz="54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листя</a:t>
            </a:r>
            <a:endParaRPr lang="uk-UA" sz="80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endParaRPr lang="en-US" sz="5400" dirty="0" smtClean="0">
              <a:effectLst/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707" y="1078918"/>
            <a:ext cx="5523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 Black" panose="020B0A04020102020204" pitchFamily="34" charset="0"/>
              </a:rPr>
              <a:t>Sciense</a:t>
            </a:r>
            <a:r>
              <a:rPr lang="en-US" sz="3200" b="1" dirty="0" smtClean="0">
                <a:latin typeface="Arial Black" panose="020B0A04020102020204" pitchFamily="34" charset="0"/>
              </a:rPr>
              <a:t> + ART</a:t>
            </a:r>
            <a:endParaRPr lang="uk-UA" sz="3200" b="1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86" y="1803400"/>
            <a:ext cx="4869014" cy="400326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31540" y="1929061"/>
            <a:ext cx="5490616" cy="4928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Крок 1. Складаємо листя в каструлю та засипаємо содою з розрахунку 1 чайна ложка на 1 л </a:t>
            </a:r>
            <a:r>
              <a:rPr lang="uk-UA" b="1" dirty="0" err="1"/>
              <a:t>води.Крок</a:t>
            </a:r>
            <a:r>
              <a:rPr lang="uk-UA" b="1" dirty="0"/>
              <a:t> 2. Заливаємо водою, доводимо до кипіння та проварюємо листя 25-30 </a:t>
            </a:r>
            <a:r>
              <a:rPr lang="uk-UA" b="1" dirty="0" smtClean="0"/>
              <a:t>хвилин</a:t>
            </a:r>
            <a:endParaRPr lang="en-US" b="1" dirty="0" smtClean="0"/>
          </a:p>
          <a:p>
            <a:pPr algn="ctr"/>
            <a:r>
              <a:rPr lang="ru-RU" b="1" dirty="0" err="1"/>
              <a:t>Крок</a:t>
            </a:r>
            <a:r>
              <a:rPr lang="ru-RU" b="1" dirty="0"/>
              <a:t> 3. </a:t>
            </a:r>
            <a:r>
              <a:rPr lang="ru-RU" b="1" dirty="0" err="1"/>
              <a:t>Акуратно</a:t>
            </a:r>
            <a:r>
              <a:rPr lang="ru-RU" b="1" dirty="0"/>
              <a:t> </a:t>
            </a:r>
            <a:r>
              <a:rPr lang="ru-RU" b="1" dirty="0" err="1"/>
              <a:t>дістаємо</a:t>
            </a:r>
            <a:r>
              <a:rPr lang="ru-RU" b="1" dirty="0"/>
              <a:t> </a:t>
            </a:r>
            <a:r>
              <a:rPr lang="ru-RU" b="1" dirty="0" err="1"/>
              <a:t>листя</a:t>
            </a:r>
            <a:r>
              <a:rPr lang="ru-RU" b="1" dirty="0"/>
              <a:t>, </a:t>
            </a:r>
            <a:r>
              <a:rPr lang="ru-RU" b="1" dirty="0" err="1"/>
              <a:t>викладаємо</a:t>
            </a:r>
            <a:r>
              <a:rPr lang="ru-RU" b="1" dirty="0"/>
              <a:t> на </a:t>
            </a:r>
            <a:r>
              <a:rPr lang="ru-RU" b="1" dirty="0" err="1"/>
              <a:t>паперові</a:t>
            </a:r>
            <a:r>
              <a:rPr lang="ru-RU" b="1" dirty="0"/>
              <a:t> </a:t>
            </a:r>
            <a:r>
              <a:rPr lang="ru-RU" b="1" dirty="0" err="1"/>
              <a:t>серветки</a:t>
            </a:r>
            <a:r>
              <a:rPr lang="ru-RU" b="1" dirty="0"/>
              <a:t>. </a:t>
            </a:r>
            <a:r>
              <a:rPr lang="ru-RU" b="1" dirty="0" err="1"/>
              <a:t>Гумкою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широким </a:t>
            </a:r>
            <a:r>
              <a:rPr lang="ru-RU" b="1" dirty="0" err="1"/>
              <a:t>пензликом</a:t>
            </a:r>
            <a:r>
              <a:rPr lang="ru-RU" b="1" dirty="0"/>
              <a:t>, </a:t>
            </a:r>
            <a:r>
              <a:rPr lang="ru-RU" b="1" dirty="0" err="1"/>
              <a:t>щіткою</a:t>
            </a:r>
            <a:r>
              <a:rPr lang="ru-RU" b="1" dirty="0"/>
              <a:t> </a:t>
            </a:r>
            <a:r>
              <a:rPr lang="ru-RU" b="1" dirty="0" err="1"/>
              <a:t>зішкряуємо</a:t>
            </a:r>
            <a:r>
              <a:rPr lang="ru-RU" b="1" dirty="0"/>
              <a:t> </a:t>
            </a:r>
            <a:r>
              <a:rPr lang="ru-RU" b="1" dirty="0" err="1"/>
              <a:t>м’якіть</a:t>
            </a:r>
            <a:r>
              <a:rPr lang="ru-RU" b="1" dirty="0"/>
              <a:t>. </a:t>
            </a:r>
            <a:r>
              <a:rPr lang="ru-RU" b="1" dirty="0" err="1"/>
              <a:t>Рештки</a:t>
            </a:r>
            <a:r>
              <a:rPr lang="ru-RU" b="1" dirty="0"/>
              <a:t> </a:t>
            </a:r>
            <a:r>
              <a:rPr lang="ru-RU" b="1" dirty="0" err="1"/>
              <a:t>знімаємо</a:t>
            </a:r>
            <a:r>
              <a:rPr lang="ru-RU" b="1" dirty="0"/>
              <a:t> </a:t>
            </a:r>
            <a:r>
              <a:rPr lang="ru-RU" b="1" dirty="0" err="1" smtClean="0"/>
              <a:t>серветкою</a:t>
            </a:r>
            <a:r>
              <a:rPr lang="ru-RU" b="1" dirty="0" smtClean="0"/>
              <a:t>.</a:t>
            </a:r>
            <a:endParaRPr lang="en-US" b="1" dirty="0" smtClean="0"/>
          </a:p>
          <a:p>
            <a:pPr algn="ctr"/>
            <a:r>
              <a:rPr lang="ru-RU" b="1" dirty="0" err="1"/>
              <a:t>Крок</a:t>
            </a:r>
            <a:r>
              <a:rPr lang="ru-RU" b="1" dirty="0"/>
              <a:t> 4.  </a:t>
            </a:r>
            <a:r>
              <a:rPr lang="ru-RU" b="1" dirty="0" err="1"/>
              <a:t>Аби</a:t>
            </a:r>
            <a:r>
              <a:rPr lang="ru-RU" b="1" dirty="0"/>
              <a:t> </a:t>
            </a:r>
            <a:r>
              <a:rPr lang="ru-RU" b="1" dirty="0" err="1"/>
              <a:t>листя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</a:t>
            </a:r>
            <a:r>
              <a:rPr lang="ru-RU" b="1" dirty="0" err="1"/>
              <a:t>рівним</a:t>
            </a:r>
            <a:r>
              <a:rPr lang="ru-RU" b="1" dirty="0"/>
              <a:t>,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покласти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прес</a:t>
            </a:r>
            <a:r>
              <a:rPr lang="ru-RU" b="1" dirty="0"/>
              <a:t> (</a:t>
            </a:r>
            <a:r>
              <a:rPr lang="ru-RU" b="1" dirty="0" err="1"/>
              <a:t>наприклад</a:t>
            </a:r>
            <a:r>
              <a:rPr lang="ru-RU" b="1" dirty="0"/>
              <a:t>, книжки</a:t>
            </a:r>
            <a:r>
              <a:rPr lang="ru-RU" b="1" dirty="0" smtClean="0"/>
              <a:t>).</a:t>
            </a:r>
            <a:endParaRPr lang="en-US" b="1" dirty="0"/>
          </a:p>
          <a:p>
            <a:pPr algn="ctr"/>
            <a:r>
              <a:rPr lang="ru-RU" b="1" dirty="0" err="1" smtClean="0"/>
              <a:t>Крок</a:t>
            </a:r>
            <a:r>
              <a:rPr lang="ru-RU" b="1" dirty="0" smtClean="0"/>
              <a:t> </a:t>
            </a:r>
            <a:r>
              <a:rPr lang="ru-RU" b="1" dirty="0"/>
              <a:t>5. </a:t>
            </a:r>
            <a:r>
              <a:rPr lang="ru-RU" b="1" dirty="0" err="1"/>
              <a:t>Тепер</a:t>
            </a:r>
            <a:r>
              <a:rPr lang="ru-RU" b="1" dirty="0"/>
              <a:t> </a:t>
            </a:r>
            <a:r>
              <a:rPr lang="ru-RU" b="1" dirty="0" err="1"/>
              <a:t>розфарбовуємо</a:t>
            </a:r>
            <a:r>
              <a:rPr lang="ru-RU" b="1" dirty="0"/>
              <a:t> </a:t>
            </a:r>
            <a:r>
              <a:rPr lang="ru-RU" b="1" dirty="0" err="1"/>
              <a:t>сухі</a:t>
            </a:r>
            <a:r>
              <a:rPr lang="ru-RU" b="1" dirty="0"/>
              <a:t> </a:t>
            </a:r>
            <a:r>
              <a:rPr lang="ru-RU" b="1" dirty="0" err="1"/>
              <a:t>скелетони</a:t>
            </a:r>
            <a:r>
              <a:rPr lang="ru-RU" b="1" dirty="0"/>
              <a:t>. </a:t>
            </a:r>
            <a:r>
              <a:rPr lang="ru-RU" b="1" dirty="0" err="1"/>
              <a:t>Розведіть</a:t>
            </a:r>
            <a:r>
              <a:rPr lang="ru-RU" b="1" dirty="0"/>
              <a:t> </a:t>
            </a:r>
            <a:r>
              <a:rPr lang="ru-RU" b="1" dirty="0" err="1"/>
              <a:t>харчові</a:t>
            </a:r>
            <a:r>
              <a:rPr lang="ru-RU" b="1" dirty="0"/>
              <a:t> </a:t>
            </a:r>
            <a:r>
              <a:rPr lang="ru-RU" b="1" dirty="0" err="1"/>
              <a:t>барвники</a:t>
            </a:r>
            <a:r>
              <a:rPr lang="ru-RU" b="1" dirty="0"/>
              <a:t>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ємностях</a:t>
            </a:r>
            <a:r>
              <a:rPr lang="ru-RU" b="1" dirty="0"/>
              <a:t> з водою. По </a:t>
            </a:r>
            <a:r>
              <a:rPr lang="ru-RU" b="1" dirty="0" err="1"/>
              <a:t>черзі</a:t>
            </a:r>
            <a:r>
              <a:rPr lang="ru-RU" b="1" dirty="0"/>
              <a:t> опускайте листочки в </a:t>
            </a:r>
            <a:r>
              <a:rPr lang="ru-RU" b="1" dirty="0" err="1"/>
              <a:t>різні</a:t>
            </a:r>
            <a:r>
              <a:rPr lang="ru-RU" b="1" dirty="0"/>
              <a:t> </a:t>
            </a:r>
            <a:r>
              <a:rPr lang="ru-RU" b="1" dirty="0" err="1"/>
              <a:t>кольори</a:t>
            </a:r>
            <a:r>
              <a:rPr lang="ru-RU" b="1" dirty="0"/>
              <a:t>. </a:t>
            </a:r>
            <a:r>
              <a:rPr lang="ru-RU" b="1" dirty="0" err="1"/>
              <a:t>Промокніть</a:t>
            </a:r>
            <a:r>
              <a:rPr lang="ru-RU" b="1" dirty="0"/>
              <a:t> </a:t>
            </a:r>
            <a:r>
              <a:rPr lang="ru-RU" b="1" dirty="0" err="1"/>
              <a:t>серветкою</a:t>
            </a:r>
            <a:r>
              <a:rPr lang="ru-RU" b="1" dirty="0"/>
              <a:t> та </a:t>
            </a:r>
            <a:r>
              <a:rPr lang="ru-RU" b="1" dirty="0" err="1"/>
              <a:t>розкладіть</a:t>
            </a:r>
            <a:r>
              <a:rPr lang="ru-RU" b="1" dirty="0"/>
              <a:t> </a:t>
            </a:r>
            <a:r>
              <a:rPr lang="ru-RU" b="1" dirty="0" err="1" smtClean="0"/>
              <a:t>сушитися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52986" y="5806667"/>
            <a:ext cx="5272836" cy="949733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>
                <a:solidFill>
                  <a:schemeClr val="tx1"/>
                </a:solidFill>
              </a:rPr>
              <a:t>Створення</a:t>
            </a:r>
            <a:r>
              <a:rPr lang="ru-RU" sz="2400" b="1" dirty="0" smtClean="0">
                <a:solidFill>
                  <a:schemeClr val="tx1"/>
                </a:solidFill>
              </a:rPr>
              <a:t> STEM </a:t>
            </a:r>
            <a:r>
              <a:rPr lang="ru-RU" sz="2400" b="1" dirty="0" err="1" smtClean="0">
                <a:solidFill>
                  <a:schemeClr val="tx1"/>
                </a:solidFill>
              </a:rPr>
              <a:t>мейкерського</a:t>
            </a:r>
            <a:r>
              <a:rPr lang="ru-RU" sz="2400" b="1" dirty="0" smtClean="0">
                <a:solidFill>
                  <a:schemeClr val="tx1"/>
                </a:solidFill>
              </a:rPr>
              <a:t> простору </a:t>
            </a:r>
            <a:r>
              <a:rPr lang="ru-RU" sz="2400" b="1" dirty="0" err="1" smtClean="0">
                <a:solidFill>
                  <a:schemeClr val="tx1"/>
                </a:solidFill>
              </a:rPr>
              <a:t>спонукає</a:t>
            </a:r>
            <a:r>
              <a:rPr lang="ru-RU" sz="2400" b="1" dirty="0" smtClean="0">
                <a:solidFill>
                  <a:schemeClr val="tx1"/>
                </a:solidFill>
              </a:rPr>
              <a:t>  </a:t>
            </a:r>
            <a:r>
              <a:rPr lang="ru-RU" sz="2400" b="1" dirty="0" err="1">
                <a:solidFill>
                  <a:schemeClr val="tx1"/>
                </a:solidFill>
              </a:rPr>
              <a:t>дитину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до </a:t>
            </a:r>
            <a:r>
              <a:rPr lang="ru-RU" sz="2400" b="1" dirty="0" err="1" smtClean="0">
                <a:solidFill>
                  <a:schemeClr val="tx1"/>
                </a:solidFill>
              </a:rPr>
              <a:t>розвитку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" y="-26813"/>
            <a:ext cx="12058650" cy="7072578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" name="Заголовок 1"/>
          <p:cNvSpPr>
            <a:spLocks noGrp="1"/>
          </p:cNvSpPr>
          <p:nvPr/>
        </p:nvSpPr>
        <p:spPr>
          <a:xfrm>
            <a:off x="266700" y="596900"/>
            <a:ext cx="10655300" cy="13321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Autumn Words Tree </a:t>
            </a:r>
            <a:endParaRPr lang="uk-UA" sz="80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endParaRPr lang="en-US" sz="5400" dirty="0" smtClean="0">
              <a:effectLst/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2707" y="1078918"/>
            <a:ext cx="5523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 Black" panose="020B0A04020102020204" pitchFamily="34" charset="0"/>
              </a:rPr>
              <a:t>English  + ART</a:t>
            </a:r>
          </a:p>
          <a:p>
            <a:pPr algn="ctr"/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Writing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user\Desktop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63" y="3956720"/>
            <a:ext cx="5491458" cy="309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93" y="1262980"/>
            <a:ext cx="4073307" cy="3594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1" y="2178050"/>
            <a:ext cx="4426912" cy="35573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46163" y="2482850"/>
            <a:ext cx="3034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Task </a:t>
            </a:r>
          </a:p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Translate into English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749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8" y="0"/>
            <a:ext cx="1217396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585788" y="3651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Lego activities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8" y="170468"/>
            <a:ext cx="2982338" cy="4049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54" y="1379306"/>
            <a:ext cx="2079145" cy="2443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59" y="694272"/>
            <a:ext cx="1938391" cy="264649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216092" y="3425034"/>
            <a:ext cx="2674240" cy="393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68" y="1379306"/>
            <a:ext cx="4302990" cy="53502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34" y="3340762"/>
            <a:ext cx="2895318" cy="33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59" y="5862"/>
            <a:ext cx="12204195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4836" y="150690"/>
            <a:ext cx="111545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8" y="1074020"/>
            <a:ext cx="4140485" cy="5264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7" y="409439"/>
            <a:ext cx="4049963" cy="28414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63" y="3250848"/>
            <a:ext cx="4335461" cy="33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5" y="0"/>
            <a:ext cx="12204195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74650" y="226875"/>
            <a:ext cx="7010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Flying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SuperHero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Fathers Day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778508"/>
            <a:ext cx="2412999" cy="49656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41695" y="993678"/>
            <a:ext cx="58725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Green Eggs Chemistry </a:t>
            </a:r>
            <a:endParaRPr lang="uk-UA" sz="4800" b="1" dirty="0" smtClean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FF0000"/>
                </a:solidFill>
              </a:rPr>
              <a:t>Experiment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4650" y="5892225"/>
            <a:ext cx="2977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Toys</a:t>
            </a:r>
            <a:r>
              <a:rPr lang="uk-UA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2483" y="2563338"/>
            <a:ext cx="2977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uk-UA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93996" y="4963534"/>
            <a:ext cx="2977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uk-UA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зображення_viber_2023-10-22_21-06-53-3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31" y="3429000"/>
            <a:ext cx="81534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00" y="1930048"/>
            <a:ext cx="2452289" cy="45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47" y="1736369"/>
            <a:ext cx="5140636" cy="46026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81" y="1736367"/>
            <a:ext cx="4346581" cy="49007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47800" y="412930"/>
            <a:ext cx="106829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/>
              <a:t>STEM </a:t>
            </a:r>
            <a:r>
              <a:rPr lang="en-US" sz="4800" dirty="0" smtClean="0"/>
              <a:t>Engineering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uk-UA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«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Home</a:t>
            </a:r>
            <a:r>
              <a:rPr lang="uk-UA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5" y="0"/>
            <a:ext cx="12204195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190500" y="365125"/>
            <a:ext cx="1177889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5400" b="1" dirty="0"/>
              <a:t> </a:t>
            </a:r>
            <a:r>
              <a:rPr lang="uk-UA" sz="3600" b="1" dirty="0" smtClean="0"/>
              <a:t>«Як географія подружилася з англійською» </a:t>
            </a:r>
            <a:r>
              <a:rPr lang="uk-UA" sz="3600" b="1" dirty="0" err="1" smtClean="0"/>
              <a:t>Проєкт</a:t>
            </a:r>
            <a:r>
              <a:rPr lang="uk-UA" sz="3600" b="1" dirty="0" smtClean="0"/>
              <a:t> створення карт англійською  </a:t>
            </a:r>
            <a:r>
              <a:rPr lang="uk-UA" sz="2400" b="1" dirty="0" smtClean="0"/>
              <a:t>«</a:t>
            </a:r>
            <a:r>
              <a:rPr lang="en-US" sz="2400" b="1" dirty="0" smtClean="0"/>
              <a:t>Countries. </a:t>
            </a:r>
            <a:r>
              <a:rPr lang="en-US" sz="2400" b="1" dirty="0" err="1" smtClean="0"/>
              <a:t>Climats</a:t>
            </a:r>
            <a:r>
              <a:rPr lang="en-US" sz="2400" b="1" dirty="0" smtClean="0"/>
              <a:t>. Weather</a:t>
            </a:r>
            <a:r>
              <a:rPr lang="uk-UA" sz="2400" b="1" dirty="0" smtClean="0"/>
              <a:t>»</a:t>
            </a:r>
            <a:endParaRPr lang="en-US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68" y="2312462"/>
            <a:ext cx="3375504" cy="2310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2935" y="607953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Writing an e-mail to your friend from another country. Describe the weather in Ukraine</a:t>
            </a:r>
            <a:r>
              <a:rPr lang="uk-UA" sz="2000" dirty="0" smtClean="0"/>
              <a:t> 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61" y="1842454"/>
            <a:ext cx="5705297" cy="4042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0" y="1911661"/>
            <a:ext cx="3093352" cy="363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07200" y="60903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dirty="0" smtClean="0"/>
              <a:t>Використання </a:t>
            </a:r>
            <a:r>
              <a:rPr lang="en-US" sz="3200" dirty="0" smtClean="0"/>
              <a:t>Google </a:t>
            </a:r>
            <a:r>
              <a:rPr lang="uk-UA" sz="3200" dirty="0" smtClean="0"/>
              <a:t>карт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42900" y="671513"/>
            <a:ext cx="11372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1026" name="Picture 2" descr="C:\Users\user\Desktop\Awesome-STEM-Projects-for-Kids-Elementary-Science-experim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36286"/>
            <a:ext cx="4673600" cy="66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74284" y="36286"/>
            <a:ext cx="7039941" cy="252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https://teachbesideme.com/elementary-stem-science</a:t>
            </a:r>
            <a:r>
              <a:rPr lang="en-US" sz="2000" dirty="0" smtClean="0">
                <a:hlinkClick r:id="rId4"/>
              </a:rPr>
              <a:t>/</a:t>
            </a:r>
            <a:endParaRPr lang="uk-UA" sz="2000" dirty="0"/>
          </a:p>
          <a:p>
            <a:r>
              <a:rPr lang="en-US" sz="2000" dirty="0">
                <a:hlinkClick r:id="rId5"/>
              </a:rPr>
              <a:t>https://teachingideas.ca/2020/11/23/stem-challenge</a:t>
            </a:r>
            <a:r>
              <a:rPr lang="en-US" sz="2000" dirty="0" smtClean="0">
                <a:hlinkClick r:id="rId5"/>
              </a:rPr>
              <a:t>/</a:t>
            </a:r>
            <a:endParaRPr lang="uk-UA" sz="2000" dirty="0" smtClean="0"/>
          </a:p>
          <a:p>
            <a:r>
              <a:rPr lang="en-US" sz="2000" dirty="0">
                <a:hlinkClick r:id="rId6"/>
              </a:rPr>
              <a:t>https://kidscraftroom.com/16-toy-making-stem-projects-for-kids</a:t>
            </a:r>
            <a:r>
              <a:rPr lang="en-US" sz="2000" dirty="0" smtClean="0">
                <a:hlinkClick r:id="rId6"/>
              </a:rPr>
              <a:t>/</a:t>
            </a:r>
            <a:endParaRPr lang="uk-UA" sz="2000" dirty="0" smtClean="0"/>
          </a:p>
          <a:p>
            <a:r>
              <a:rPr lang="en-US" sz="2000" dirty="0">
                <a:hlinkClick r:id="rId7"/>
              </a:rPr>
              <a:t>https://</a:t>
            </a:r>
            <a:r>
              <a:rPr lang="en-US" sz="2000" dirty="0" smtClean="0">
                <a:hlinkClick r:id="rId7"/>
              </a:rPr>
              <a:t>www.kodable.com</a:t>
            </a:r>
            <a:r>
              <a:rPr lang="uk-UA" sz="2000" dirty="0" smtClean="0"/>
              <a:t> </a:t>
            </a:r>
          </a:p>
          <a:p>
            <a:endParaRPr lang="uk-UA" sz="2000" dirty="0"/>
          </a:p>
          <a:p>
            <a:endParaRPr lang="uk-UA" sz="2000" dirty="0" smtClean="0"/>
          </a:p>
          <a:p>
            <a:endParaRPr lang="uk-UA" sz="2000" dirty="0" smtClean="0"/>
          </a:p>
          <a:p>
            <a:endParaRPr lang="uk-U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4204" y="1655709"/>
            <a:ext cx="5880100" cy="450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42899" y="245327"/>
            <a:ext cx="1098673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/>
              <a:t>Джерела :</a:t>
            </a:r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://thestemlaboratory.com/10-coding-activities-for-kids</a:t>
            </a:r>
            <a:r>
              <a:rPr lang="en-US" sz="2400" dirty="0" smtClean="0">
                <a:hlinkClick r:id="rId3"/>
              </a:rPr>
              <a:t>/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yakistosviti.com.ua/userfiles/file/2020_ZBIRNYK-STEM-TYZHD.pdf</a:t>
            </a:r>
            <a:endParaRPr lang="uk-UA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5"/>
              </a:rPr>
              <a:t>https://www.weareteachers.com/stem-activities</a:t>
            </a:r>
            <a:r>
              <a:rPr lang="en-US" sz="2400" dirty="0" smtClean="0">
                <a:hlinkClick r:id="rId5"/>
              </a:rPr>
              <a:t>/</a:t>
            </a:r>
            <a:endParaRPr lang="uk-UA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6"/>
              </a:rPr>
              <a:t>https://</a:t>
            </a:r>
            <a:r>
              <a:rPr lang="en-US" sz="2400" dirty="0" smtClean="0">
                <a:hlinkClick r:id="rId6"/>
              </a:rPr>
              <a:t>www.kodable.com/learn/stem-events-calendar-and-holidays-for-teachers</a:t>
            </a:r>
            <a:endParaRPr lang="uk-UA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7"/>
              </a:rPr>
              <a:t>https://</a:t>
            </a:r>
            <a:r>
              <a:rPr lang="en-US" sz="2400" dirty="0" smtClean="0">
                <a:hlinkClick r:id="rId7"/>
              </a:rPr>
              <a:t>www.kodable.com/learn/fall-stem-activities-for-elementary-classrooms</a:t>
            </a:r>
            <a:r>
              <a:rPr lang="uk-UA" sz="2400" dirty="0" smtClean="0"/>
              <a:t> 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8"/>
              </a:rPr>
              <a:t>https://</a:t>
            </a:r>
            <a:r>
              <a:rPr lang="en-US" sz="2400" dirty="0" smtClean="0">
                <a:hlinkClick r:id="rId8"/>
              </a:rPr>
              <a:t>www.youtube.com/watch?v=Xk4-6II8l5Q&amp;t=91s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9"/>
              </a:rPr>
              <a:t>https://</a:t>
            </a:r>
            <a:r>
              <a:rPr lang="en-US" sz="2400" dirty="0" smtClean="0">
                <a:hlinkClick r:id="rId9"/>
              </a:rPr>
              <a:t>www.youtube.com/watch?v=nS78VECjEaw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10"/>
              </a:rPr>
              <a:t>https://teachingideas.ca/2020/11/23/stem-challenge</a:t>
            </a:r>
            <a:r>
              <a:rPr lang="en-US" sz="2400" dirty="0" smtClean="0">
                <a:hlinkClick r:id="rId10"/>
              </a:rPr>
              <a:t>/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11"/>
              </a:rPr>
              <a:t>https</a:t>
            </a:r>
            <a:r>
              <a:rPr lang="en-US" sz="2400" dirty="0">
                <a:hlinkClick r:id="rId11"/>
              </a:rPr>
              <a:t>://</a:t>
            </a:r>
            <a:r>
              <a:rPr lang="en-US" sz="2400" dirty="0" smtClean="0">
                <a:hlinkClick r:id="rId11"/>
              </a:rPr>
              <a:t>osvitanova.com.ua/posts/1514-yak-provesty-stem-urok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12"/>
              </a:rPr>
              <a:t>https://</a:t>
            </a:r>
            <a:r>
              <a:rPr lang="en-US" sz="2400" dirty="0" smtClean="0">
                <a:hlinkClick r:id="rId12"/>
              </a:rPr>
              <a:t>www.stem.org.uk/resources/elibrary/resource/482062/50-primary-level-stem-activities-any-classroom</a:t>
            </a: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13"/>
              </a:rPr>
              <a:t>https://</a:t>
            </a:r>
            <a:r>
              <a:rPr lang="en-US" sz="2400" dirty="0" smtClean="0">
                <a:hlinkClick r:id="rId13"/>
              </a:rPr>
              <a:t>phet.colorado.edu/en/simulations/filter?type=html,prototype&amp;a11yFeatures=accessibility</a:t>
            </a:r>
            <a:r>
              <a:rPr lang="en-US" sz="2400" dirty="0" smtClean="0"/>
              <a:t> 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2400" dirty="0" smtClean="0"/>
          </a:p>
        </p:txBody>
      </p:sp>
    </p:spTree>
    <p:extLst>
      <p:ext uri="{BB962C8B-B14F-4D97-AF65-F5344CB8AC3E}">
        <p14:creationId xmlns:p14="http://schemas.microsoft.com/office/powerpoint/2010/main" val="27635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311" cy="685800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187" y="517201"/>
            <a:ext cx="10571966" cy="595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46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788331" y="365126"/>
            <a:ext cx="70853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7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72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7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8" y="1606425"/>
            <a:ext cx="3478972" cy="40235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39944" y="5583352"/>
            <a:ext cx="8067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</a:t>
            </a:r>
            <a:r>
              <a:rPr lang="ru-RU" sz="2400" dirty="0" err="1"/>
              <a:t>оформленні</a:t>
            </a:r>
            <a:r>
              <a:rPr lang="ru-RU" sz="2400" dirty="0"/>
              <a:t> </a:t>
            </a:r>
            <a:r>
              <a:rPr lang="ru-RU" sz="2400" dirty="0" err="1"/>
              <a:t>презентації</a:t>
            </a:r>
            <a:r>
              <a:rPr lang="ru-RU" sz="2400" dirty="0"/>
              <a:t> </a:t>
            </a:r>
            <a:r>
              <a:rPr lang="ru-RU" sz="2400" dirty="0" err="1"/>
              <a:t>використано</a:t>
            </a:r>
            <a:r>
              <a:rPr lang="ru-RU" sz="2400" dirty="0"/>
              <a:t> фото/</a:t>
            </a:r>
            <a:r>
              <a:rPr lang="ru-RU" sz="2400" dirty="0" err="1"/>
              <a:t>зображення</a:t>
            </a:r>
            <a:r>
              <a:rPr lang="ru-RU" sz="2400" dirty="0"/>
              <a:t> з </a:t>
            </a:r>
            <a:r>
              <a:rPr lang="ru-RU" sz="2400" dirty="0" err="1"/>
              <a:t>вільних</a:t>
            </a:r>
            <a:r>
              <a:rPr lang="ru-RU" sz="2400" dirty="0"/>
              <a:t> </a:t>
            </a:r>
            <a:r>
              <a:rPr lang="ru-RU" sz="2400" dirty="0" err="1"/>
              <a:t>джерел</a:t>
            </a:r>
            <a:r>
              <a:rPr lang="ru-RU" sz="2400" dirty="0"/>
              <a:t> </a:t>
            </a:r>
            <a:r>
              <a:rPr lang="ru-RU" sz="2400" dirty="0" err="1"/>
              <a:t>інтернету</a:t>
            </a:r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565455"/>
            <a:ext cx="3305965" cy="40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11" y="-168599"/>
            <a:ext cx="12219311" cy="6858000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3917" y="3260401"/>
            <a:ext cx="5460166" cy="309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4100" y="481737"/>
            <a:ext cx="72263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/>
              <a:t>Завдання STEM-освіти:</a:t>
            </a:r>
          </a:p>
          <a:p>
            <a:r>
              <a:rPr lang="uk-UA" sz="3600" dirty="0"/>
              <a:t>1. розвиток інтересу до навчальних предметів природничо-математичного циклу;</a:t>
            </a:r>
          </a:p>
          <a:p>
            <a:r>
              <a:rPr lang="uk-UA" sz="3600" dirty="0"/>
              <a:t>2. формування дослідницьких навичок;</a:t>
            </a:r>
          </a:p>
          <a:p>
            <a:r>
              <a:rPr lang="uk-UA" sz="3600" dirty="0"/>
              <a:t>3. розвиток творчого та </a:t>
            </a:r>
            <a:endParaRPr lang="uk-UA" sz="3600" dirty="0" smtClean="0"/>
          </a:p>
          <a:p>
            <a:r>
              <a:rPr lang="uk-UA" sz="3600" dirty="0" smtClean="0"/>
              <a:t>критичного </a:t>
            </a:r>
            <a:r>
              <a:rPr lang="uk-UA" sz="3600" dirty="0"/>
              <a:t>мислення;</a:t>
            </a:r>
          </a:p>
          <a:p>
            <a:r>
              <a:rPr lang="uk-UA" sz="3600" dirty="0"/>
              <a:t>4. подолання відповідних стереотипів.</a:t>
            </a:r>
          </a:p>
        </p:txBody>
      </p:sp>
    </p:spTree>
    <p:extLst>
      <p:ext uri="{BB962C8B-B14F-4D97-AF65-F5344CB8AC3E}">
        <p14:creationId xmlns:p14="http://schemas.microsoft.com/office/powerpoint/2010/main" val="31670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1300" y="1077913"/>
            <a:ext cx="5156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erlin Sans FB Demi" panose="020E0802020502020306" pitchFamily="34" charset="0"/>
              </a:rPr>
              <a:t>STEM – </a:t>
            </a:r>
            <a:r>
              <a:rPr lang="ru-RU" sz="2400" dirty="0" err="1" smtClean="0"/>
              <a:t>освіта</a:t>
            </a:r>
            <a:r>
              <a:rPr lang="ru-RU" sz="2400" dirty="0" smtClean="0"/>
              <a:t>- </a:t>
            </a:r>
          </a:p>
          <a:p>
            <a:r>
              <a:rPr lang="ru-RU" sz="2400" dirty="0" err="1" smtClean="0"/>
              <a:t>це</a:t>
            </a:r>
            <a:r>
              <a:rPr lang="ru-RU" sz="2400" dirty="0" smtClean="0"/>
              <a:t> наука і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формує</a:t>
            </a:r>
            <a:r>
              <a:rPr lang="ru-RU" sz="2400" dirty="0" smtClean="0"/>
              <a:t> </a:t>
            </a:r>
            <a:r>
              <a:rPr lang="ru-RU" sz="2400" dirty="0" err="1" smtClean="0"/>
              <a:t>науково-природничий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світогляд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вчить</a:t>
            </a:r>
            <a:r>
              <a:rPr lang="ru-RU" sz="2400" dirty="0" smtClean="0"/>
              <a:t> практично </a:t>
            </a:r>
            <a:r>
              <a:rPr lang="ru-RU" sz="2400" dirty="0" err="1" smtClean="0"/>
              <a:t>використовувати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математичні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економічні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навіть</a:t>
            </a:r>
            <a:r>
              <a:rPr lang="ru-RU" sz="2400" dirty="0" smtClean="0"/>
              <a:t> на уроках </a:t>
            </a:r>
            <a:r>
              <a:rPr lang="ru-RU" sz="2400" dirty="0" err="1" smtClean="0"/>
              <a:t>англійської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мови</a:t>
            </a:r>
            <a:r>
              <a:rPr lang="ru-RU" sz="24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err="1" smtClean="0"/>
              <a:t>формує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підприємницькі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навички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вивчення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іноземних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мов</a:t>
            </a:r>
            <a:r>
              <a:rPr lang="ru-RU" sz="2400" dirty="0" smtClean="0"/>
              <a:t>; </a:t>
            </a:r>
            <a:r>
              <a:rPr lang="ru-RU" sz="2400" dirty="0" err="1" smtClean="0"/>
              <a:t>розвиває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комунікативні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здібності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</a:t>
            </a:r>
            <a:r>
              <a:rPr lang="ru-RU" sz="2400" dirty="0" smtClean="0"/>
              <a:t>, </a:t>
            </a:r>
            <a:r>
              <a:rPr lang="ru-RU" sz="2400" dirty="0" err="1" smtClean="0"/>
              <a:t>вміння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працювати</a:t>
            </a:r>
            <a:r>
              <a:rPr lang="ru-RU" sz="2400" dirty="0" smtClean="0"/>
              <a:t> в </a:t>
            </a:r>
            <a:r>
              <a:rPr lang="ru-RU" sz="2400" dirty="0" err="1" smtClean="0"/>
              <a:t>групах</a:t>
            </a:r>
            <a:r>
              <a:rPr lang="ru-RU" sz="24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err="1" smtClean="0"/>
              <a:t>формує</a:t>
            </a:r>
            <a:r>
              <a:rPr lang="ru-RU" sz="2400" dirty="0" smtClean="0"/>
              <a:t> </a:t>
            </a:r>
            <a:r>
              <a:rPr lang="ru-RU" sz="2400" dirty="0" err="1" smtClean="0"/>
              <a:t>початкові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навички</a:t>
            </a:r>
            <a:r>
              <a:rPr lang="ru-RU" sz="2400" dirty="0" smtClean="0"/>
              <a:t> у </a:t>
            </a:r>
            <a:r>
              <a:rPr lang="ru-RU" sz="2400" dirty="0" err="1" smtClean="0"/>
              <a:t>конструюванні</a:t>
            </a:r>
            <a:r>
              <a:rPr lang="ru-RU" sz="2400" dirty="0" smtClean="0"/>
              <a:t> – основа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інженерного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мислення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99100" y="964337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 err="1"/>
              <a:t>Ц</a:t>
            </a:r>
            <a:r>
              <a:rPr lang="ru-RU" sz="3200" b="1" i="1" dirty="0" err="1" smtClean="0"/>
              <a:t>е</a:t>
            </a:r>
            <a:r>
              <a:rPr lang="ru-RU" sz="3200" b="1" i="1" dirty="0" smtClean="0"/>
              <a:t> </a:t>
            </a:r>
            <a:r>
              <a:rPr lang="ru-RU" sz="3200" b="1" i="1" dirty="0" err="1"/>
              <a:t>спосіб</a:t>
            </a:r>
            <a:r>
              <a:rPr lang="ru-RU" sz="3200" b="1" i="1" dirty="0"/>
              <a:t> </a:t>
            </a:r>
            <a:r>
              <a:rPr lang="ru-RU" sz="3200" b="1" i="1" dirty="0" err="1"/>
              <a:t>допомогти</a:t>
            </a:r>
            <a:r>
              <a:rPr lang="ru-RU" sz="3200" b="1" i="1" dirty="0"/>
              <a:t> </a:t>
            </a:r>
            <a:r>
              <a:rPr lang="ru-RU" sz="3200" b="1" i="1" dirty="0" err="1"/>
              <a:t>сьогоднішнім</a:t>
            </a:r>
            <a:r>
              <a:rPr lang="ru-RU" sz="3200" b="1" i="1" dirty="0"/>
              <a:t> </a:t>
            </a:r>
            <a:r>
              <a:rPr lang="ru-RU" sz="3200" b="1" i="1" dirty="0" err="1"/>
              <a:t>дітям</a:t>
            </a:r>
            <a:r>
              <a:rPr lang="ru-RU" sz="3200" b="1" i="1" dirty="0"/>
              <a:t> завтра стати новаторами, </a:t>
            </a:r>
            <a:r>
              <a:rPr lang="ru-RU" sz="3200" b="1" i="1" dirty="0" err="1"/>
              <a:t>цілеспрямованими</a:t>
            </a:r>
            <a:r>
              <a:rPr lang="ru-RU" sz="3200" b="1" i="1" dirty="0"/>
              <a:t>, </a:t>
            </a:r>
            <a:r>
              <a:rPr lang="ru-RU" sz="3200" b="1" i="1" dirty="0" err="1"/>
              <a:t>творчими</a:t>
            </a:r>
            <a:r>
              <a:rPr lang="ru-RU" sz="3200" b="1" i="1" dirty="0"/>
              <a:t> і </a:t>
            </a:r>
            <a:r>
              <a:rPr lang="ru-RU" sz="3200" b="1" i="1" dirty="0" err="1"/>
              <a:t>надійними</a:t>
            </a:r>
            <a:r>
              <a:rPr lang="ru-RU" sz="3200" b="1" i="1" dirty="0"/>
              <a:t> ланками </a:t>
            </a:r>
            <a:r>
              <a:rPr lang="ru-RU" sz="3200" b="1" i="1" dirty="0" err="1"/>
              <a:t>команди</a:t>
            </a:r>
            <a:r>
              <a:rPr lang="ru-RU" sz="3200" b="1" i="1" dirty="0"/>
              <a:t>, </a:t>
            </a:r>
            <a:r>
              <a:rPr lang="ru-RU" sz="3200" b="1" i="1" dirty="0" err="1"/>
              <a:t>суспільства</a:t>
            </a:r>
            <a:r>
              <a:rPr lang="ru-RU" sz="3200" b="1" i="1" dirty="0"/>
              <a:t>, </a:t>
            </a:r>
            <a:r>
              <a:rPr lang="ru-RU" sz="3200" b="1" i="1" dirty="0" err="1"/>
              <a:t>країни</a:t>
            </a:r>
            <a:r>
              <a:rPr lang="ru-RU" sz="3200" b="1" i="1" dirty="0"/>
              <a:t>. </a:t>
            </a:r>
            <a:r>
              <a:rPr lang="ru-RU" sz="3200" b="1" i="1" dirty="0" err="1"/>
              <a:t>Така</a:t>
            </a:r>
            <a:r>
              <a:rPr lang="ru-RU" sz="3200" b="1" i="1" dirty="0"/>
              <a:t> система </a:t>
            </a:r>
            <a:r>
              <a:rPr lang="ru-RU" sz="3200" b="1" i="1" dirty="0" err="1"/>
              <a:t>освіти</a:t>
            </a:r>
            <a:r>
              <a:rPr lang="ru-RU" sz="3200" b="1" i="1" dirty="0"/>
              <a:t> </a:t>
            </a:r>
            <a:r>
              <a:rPr lang="ru-RU" sz="3200" b="1" i="1" dirty="0" err="1"/>
              <a:t>вчить</a:t>
            </a:r>
            <a:r>
              <a:rPr lang="ru-RU" sz="3200" b="1" i="1" dirty="0"/>
              <a:t> </a:t>
            </a:r>
            <a:r>
              <a:rPr lang="ru-RU" sz="3200" b="1" i="1" dirty="0" err="1"/>
              <a:t>жити</a:t>
            </a:r>
            <a:r>
              <a:rPr lang="ru-RU" sz="3200" b="1" i="1" dirty="0"/>
              <a:t> в реальному </a:t>
            </a:r>
            <a:r>
              <a:rPr lang="ru-RU" sz="3200" b="1" i="1" dirty="0" err="1"/>
              <a:t>швидкозмінному</a:t>
            </a:r>
            <a:r>
              <a:rPr lang="ru-RU" sz="3200" b="1" i="1" dirty="0"/>
              <a:t> </a:t>
            </a:r>
            <a:r>
              <a:rPr lang="ru-RU" sz="3200" b="1" i="1" dirty="0" err="1"/>
              <a:t>світі</a:t>
            </a:r>
            <a:r>
              <a:rPr lang="ru-RU" sz="3200" b="1" i="1" dirty="0"/>
              <a:t>, </a:t>
            </a:r>
            <a:r>
              <a:rPr lang="ru-RU" sz="3200" b="1" i="1" dirty="0" err="1"/>
              <a:t>вміти</a:t>
            </a:r>
            <a:r>
              <a:rPr lang="ru-RU" sz="3200" b="1" i="1" dirty="0"/>
              <a:t> </a:t>
            </a:r>
            <a:r>
              <a:rPr lang="ru-RU" sz="3200" b="1" i="1" dirty="0" err="1"/>
              <a:t>реагувати</a:t>
            </a:r>
            <a:r>
              <a:rPr lang="ru-RU" sz="3200" b="1" i="1" dirty="0"/>
              <a:t> на </a:t>
            </a:r>
            <a:r>
              <a:rPr lang="ru-RU" sz="3200" b="1" i="1" dirty="0" err="1"/>
              <a:t>зміни</a:t>
            </a:r>
            <a:r>
              <a:rPr lang="ru-RU" sz="3200" b="1" i="1" dirty="0"/>
              <a:t>, критично </a:t>
            </a:r>
            <a:r>
              <a:rPr lang="ru-RU" sz="3200" b="1" i="1" dirty="0" err="1"/>
              <a:t>мислити</a:t>
            </a:r>
            <a:r>
              <a:rPr lang="ru-RU" sz="3200" b="1" i="1" dirty="0"/>
              <a:t>, бути </a:t>
            </a:r>
            <a:r>
              <a:rPr lang="ru-RU" sz="3200" b="1" i="1" dirty="0" err="1"/>
              <a:t>творчою</a:t>
            </a:r>
            <a:r>
              <a:rPr lang="ru-RU" sz="3200" b="1" i="1" dirty="0"/>
              <a:t> </a:t>
            </a:r>
            <a:r>
              <a:rPr lang="ru-RU" sz="3200" b="1" i="1" dirty="0" err="1"/>
              <a:t>особистістю</a:t>
            </a:r>
            <a:r>
              <a:rPr lang="ru-RU" sz="3200" b="1" i="1" dirty="0"/>
              <a:t>.</a:t>
            </a:r>
            <a:endParaRPr lang="uk-UA" sz="3200" b="1" i="1" dirty="0"/>
          </a:p>
        </p:txBody>
      </p:sp>
    </p:spTree>
    <p:extLst>
      <p:ext uri="{BB962C8B-B14F-4D97-AF65-F5344CB8AC3E}">
        <p14:creationId xmlns:p14="http://schemas.microsoft.com/office/powerpoint/2010/main" val="30506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42900" y="671513"/>
            <a:ext cx="113157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dirty="0"/>
              <a:t> </a:t>
            </a:r>
            <a:r>
              <a:rPr lang="ru-RU" sz="3200" b="1" dirty="0"/>
              <a:t>НОРМАТИВНО-ПРАВОВІ ЗАСАДИ ВПРОВАДЖЕННЯ </a:t>
            </a:r>
            <a:br>
              <a:rPr lang="ru-RU" sz="3200" b="1" dirty="0"/>
            </a:br>
            <a:r>
              <a:rPr lang="ru-RU" sz="3200" b="1" dirty="0"/>
              <a:t>STEM-ОСВІТИ В УКРАЇНІ</a:t>
            </a:r>
            <a:endParaRPr lang="ru-RU" sz="3200" dirty="0" smtClean="0"/>
          </a:p>
          <a:p>
            <a:pPr fontAlgn="base"/>
            <a:r>
              <a:rPr lang="ru-RU" sz="2000" dirty="0" smtClean="0"/>
              <a:t>• </a:t>
            </a:r>
            <a:r>
              <a:rPr lang="ru-RU" sz="2000" dirty="0" err="1"/>
              <a:t>Закони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: «Про </a:t>
            </a:r>
            <a:r>
              <a:rPr lang="ru-RU" sz="2000" dirty="0" err="1"/>
              <a:t>освіту</a:t>
            </a:r>
            <a:r>
              <a:rPr lang="ru-RU" sz="2000" dirty="0"/>
              <a:t>», «Про </a:t>
            </a:r>
            <a:r>
              <a:rPr lang="ru-RU" sz="2000" dirty="0" err="1"/>
              <a:t>загальну</a:t>
            </a:r>
            <a:r>
              <a:rPr lang="ru-RU" sz="2000" dirty="0"/>
              <a:t> </a:t>
            </a:r>
            <a:r>
              <a:rPr lang="ru-RU" sz="2000" dirty="0" err="1"/>
              <a:t>середню</a:t>
            </a:r>
            <a:r>
              <a:rPr lang="ru-RU" sz="2000" dirty="0"/>
              <a:t> </a:t>
            </a:r>
            <a:r>
              <a:rPr lang="ru-RU" sz="2000" dirty="0" err="1"/>
              <a:t>освіту</a:t>
            </a:r>
            <a:r>
              <a:rPr lang="ru-RU" sz="2000" dirty="0"/>
              <a:t>», «Про </a:t>
            </a:r>
            <a:r>
              <a:rPr lang="ru-RU" sz="2000" dirty="0" err="1"/>
              <a:t>позашкільну</a:t>
            </a:r>
            <a:r>
              <a:rPr lang="ru-RU" sz="2000" dirty="0"/>
              <a:t> </a:t>
            </a:r>
            <a:r>
              <a:rPr lang="ru-RU" sz="2000" dirty="0" err="1"/>
              <a:t>освіту</a:t>
            </a:r>
            <a:r>
              <a:rPr lang="ru-RU" sz="2000" dirty="0"/>
              <a:t>», «Про </a:t>
            </a:r>
            <a:r>
              <a:rPr lang="ru-RU" sz="2000" dirty="0" err="1"/>
              <a:t>наукову</a:t>
            </a:r>
            <a:r>
              <a:rPr lang="ru-RU" sz="2000" dirty="0"/>
              <a:t> та </a:t>
            </a:r>
            <a:r>
              <a:rPr lang="ru-RU" sz="2000" dirty="0" err="1"/>
              <a:t>науково-технічну</a:t>
            </a:r>
            <a:r>
              <a:rPr lang="ru-RU" sz="2000" dirty="0"/>
              <a:t> </a:t>
            </a:r>
            <a:r>
              <a:rPr lang="ru-RU" sz="2000" dirty="0" err="1"/>
              <a:t>діяльність</a:t>
            </a:r>
            <a:r>
              <a:rPr lang="ru-RU" sz="2000" dirty="0"/>
              <a:t>», «Про </a:t>
            </a:r>
            <a:r>
              <a:rPr lang="ru-RU" sz="2000" dirty="0" err="1"/>
              <a:t>інноваційну</a:t>
            </a:r>
            <a:r>
              <a:rPr lang="ru-RU" sz="2000" dirty="0"/>
              <a:t> </a:t>
            </a:r>
            <a:r>
              <a:rPr lang="ru-RU" sz="2000" dirty="0" err="1"/>
              <a:t>діяльність</a:t>
            </a:r>
            <a:r>
              <a:rPr lang="ru-RU" sz="2000" dirty="0"/>
              <a:t>»</a:t>
            </a:r>
          </a:p>
          <a:p>
            <a:pPr fontAlgn="base"/>
            <a:r>
              <a:rPr lang="ru-RU" sz="2000" dirty="0"/>
              <a:t> • </a:t>
            </a:r>
            <a:r>
              <a:rPr lang="ru-RU" sz="2000" dirty="0" err="1"/>
              <a:t>Укази</a:t>
            </a:r>
            <a:r>
              <a:rPr lang="ru-RU" sz="2000" dirty="0"/>
              <a:t> Президента </a:t>
            </a:r>
            <a:r>
              <a:rPr lang="ru-RU" sz="2000" dirty="0" err="1"/>
              <a:t>України</a:t>
            </a:r>
            <a:r>
              <a:rPr lang="ru-RU" sz="2000" dirty="0"/>
              <a:t>: «Про </a:t>
            </a:r>
            <a:r>
              <a:rPr lang="ru-RU" sz="2000" dirty="0" err="1"/>
              <a:t>Національну</a:t>
            </a:r>
            <a:r>
              <a:rPr lang="ru-RU" sz="2000" dirty="0"/>
              <a:t> </a:t>
            </a:r>
            <a:r>
              <a:rPr lang="ru-RU" sz="2000" dirty="0" err="1"/>
              <a:t>стратегію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в </a:t>
            </a:r>
            <a:r>
              <a:rPr lang="ru-RU" sz="2000" dirty="0" err="1"/>
              <a:t>Україні</a:t>
            </a:r>
            <a:r>
              <a:rPr lang="ru-RU" sz="2000" dirty="0"/>
              <a:t> на </a:t>
            </a:r>
            <a:r>
              <a:rPr lang="ru-RU" sz="2000" dirty="0" err="1"/>
              <a:t>період</a:t>
            </a:r>
            <a:r>
              <a:rPr lang="ru-RU" sz="2000" dirty="0"/>
              <a:t> до 2021 року», «Про заходи </a:t>
            </a:r>
            <a:r>
              <a:rPr lang="ru-RU" sz="2000" dirty="0" err="1"/>
              <a:t>щодо</a:t>
            </a:r>
            <a:r>
              <a:rPr lang="ru-RU" sz="2000" dirty="0"/>
              <a:t>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пріоритетного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в </a:t>
            </a:r>
            <a:r>
              <a:rPr lang="ru-RU" sz="2000" dirty="0" err="1"/>
              <a:t>Україні</a:t>
            </a:r>
            <a:r>
              <a:rPr lang="ru-RU" sz="2000" dirty="0"/>
              <a:t>»,  «Про </a:t>
            </a:r>
            <a:r>
              <a:rPr lang="ru-RU" sz="2000" dirty="0" err="1"/>
              <a:t>Стратегію</a:t>
            </a:r>
            <a:r>
              <a:rPr lang="ru-RU" sz="2000" dirty="0"/>
              <a:t> </a:t>
            </a:r>
            <a:r>
              <a:rPr lang="ru-RU" sz="2000" dirty="0" err="1"/>
              <a:t>державної</a:t>
            </a:r>
            <a:r>
              <a:rPr lang="ru-RU" sz="2000" dirty="0"/>
              <a:t> </a:t>
            </a:r>
            <a:r>
              <a:rPr lang="ru-RU" sz="2000" dirty="0" err="1"/>
              <a:t>кадрової</a:t>
            </a:r>
            <a:r>
              <a:rPr lang="ru-RU" sz="2000" dirty="0"/>
              <a:t> </a:t>
            </a:r>
            <a:r>
              <a:rPr lang="ru-RU" sz="2000" dirty="0" err="1"/>
              <a:t>політики</a:t>
            </a:r>
            <a:r>
              <a:rPr lang="ru-RU" sz="2000" dirty="0"/>
              <a:t> на 2012-2020 роки»</a:t>
            </a:r>
          </a:p>
          <a:p>
            <a:pPr fontAlgn="base"/>
            <a:r>
              <a:rPr lang="ru-RU" sz="2000" dirty="0"/>
              <a:t> • </a:t>
            </a:r>
            <a:r>
              <a:rPr lang="ru-RU" sz="2000" dirty="0" err="1"/>
              <a:t>Концепція</a:t>
            </a:r>
            <a:r>
              <a:rPr lang="ru-RU" sz="2000" dirty="0"/>
              <a:t> </a:t>
            </a:r>
            <a:r>
              <a:rPr lang="ru-RU" sz="2000" dirty="0" err="1"/>
              <a:t>державної</a:t>
            </a:r>
            <a:r>
              <a:rPr lang="ru-RU" sz="2000" dirty="0"/>
              <a:t> </a:t>
            </a:r>
            <a:r>
              <a:rPr lang="ru-RU" sz="2000" dirty="0" err="1"/>
              <a:t>системи</a:t>
            </a:r>
            <a:r>
              <a:rPr lang="ru-RU" sz="2000" dirty="0"/>
              <a:t> </a:t>
            </a:r>
            <a:r>
              <a:rPr lang="ru-RU" sz="2000" dirty="0" err="1"/>
              <a:t>професійної</a:t>
            </a:r>
            <a:r>
              <a:rPr lang="ru-RU" sz="2000" dirty="0"/>
              <a:t> </a:t>
            </a:r>
            <a:r>
              <a:rPr lang="ru-RU" sz="2000" dirty="0" err="1"/>
              <a:t>орієнтації</a:t>
            </a:r>
            <a:r>
              <a:rPr lang="ru-RU" sz="2000" dirty="0"/>
              <a:t> </a:t>
            </a:r>
            <a:r>
              <a:rPr lang="ru-RU" sz="2000" dirty="0" err="1"/>
              <a:t>населення</a:t>
            </a:r>
            <a:r>
              <a:rPr lang="ru-RU" sz="2000" dirty="0"/>
              <a:t> (</a:t>
            </a:r>
            <a:r>
              <a:rPr lang="ru-RU" sz="2000" dirty="0" err="1"/>
              <a:t>затверджено</a:t>
            </a:r>
            <a:r>
              <a:rPr lang="ru-RU" sz="2000" dirty="0"/>
              <a:t> </a:t>
            </a:r>
            <a:r>
              <a:rPr lang="ru-RU" sz="2000" dirty="0" err="1"/>
              <a:t>Постановою</a:t>
            </a:r>
            <a:r>
              <a:rPr lang="ru-RU" sz="2000" dirty="0"/>
              <a:t> </a:t>
            </a:r>
            <a:r>
              <a:rPr lang="ru-RU" sz="2000" dirty="0" err="1"/>
              <a:t>Кабінету</a:t>
            </a:r>
            <a:r>
              <a:rPr lang="ru-RU" sz="2000" dirty="0"/>
              <a:t> </a:t>
            </a:r>
            <a:r>
              <a:rPr lang="ru-RU" sz="2000" dirty="0" err="1"/>
              <a:t>Міністрів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№ 842 </a:t>
            </a:r>
            <a:r>
              <a:rPr lang="ru-RU" sz="2000" dirty="0" err="1"/>
              <a:t>від</a:t>
            </a:r>
            <a:r>
              <a:rPr lang="ru-RU" sz="2000" dirty="0"/>
              <a:t> 17 </a:t>
            </a:r>
            <a:r>
              <a:rPr lang="ru-RU" sz="2000" dirty="0" err="1"/>
              <a:t>вересня</a:t>
            </a:r>
            <a:r>
              <a:rPr lang="ru-RU" sz="2000" dirty="0"/>
              <a:t> 2008 року)</a:t>
            </a:r>
          </a:p>
          <a:p>
            <a:pPr fontAlgn="base"/>
            <a:r>
              <a:rPr lang="ru-RU" sz="2000" dirty="0"/>
              <a:t> • </a:t>
            </a:r>
            <a:r>
              <a:rPr lang="ru-RU" sz="2000" dirty="0" err="1"/>
              <a:t>Рішення</a:t>
            </a:r>
            <a:r>
              <a:rPr lang="ru-RU" sz="2000" dirty="0"/>
              <a:t> </a:t>
            </a:r>
            <a:r>
              <a:rPr lang="ru-RU" sz="2000" dirty="0" err="1"/>
              <a:t>Колегії</a:t>
            </a:r>
            <a:r>
              <a:rPr lang="ru-RU" sz="2000" dirty="0"/>
              <a:t> </a:t>
            </a:r>
            <a:r>
              <a:rPr lang="ru-RU" sz="2000" dirty="0" err="1"/>
              <a:t>Міністерства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і науки </a:t>
            </a:r>
            <a:r>
              <a:rPr lang="ru-RU" sz="2000" dirty="0" err="1"/>
              <a:t>України</a:t>
            </a:r>
            <a:r>
              <a:rPr lang="ru-RU" sz="2000" dirty="0"/>
              <a:t> «Про </a:t>
            </a:r>
            <a:r>
              <a:rPr lang="ru-RU" sz="2000" dirty="0" err="1"/>
              <a:t>форсайт</a:t>
            </a:r>
            <a:r>
              <a:rPr lang="ru-RU" sz="2000" dirty="0"/>
              <a:t> </a:t>
            </a:r>
            <a:r>
              <a:rPr lang="ru-RU" sz="2000" dirty="0" err="1"/>
              <a:t>соціо-економічного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на </a:t>
            </a:r>
            <a:r>
              <a:rPr lang="ru-RU" sz="2000" dirty="0" err="1"/>
              <a:t>середньостроковому</a:t>
            </a:r>
            <a:r>
              <a:rPr lang="ru-RU" sz="2000" dirty="0"/>
              <a:t> (до 2020 року) і </a:t>
            </a:r>
            <a:r>
              <a:rPr lang="ru-RU" sz="2000" dirty="0" err="1"/>
              <a:t>довгостроковому</a:t>
            </a:r>
            <a:r>
              <a:rPr lang="ru-RU" sz="2000" dirty="0"/>
              <a:t> (до 2030 року) </a:t>
            </a:r>
            <a:r>
              <a:rPr lang="ru-RU" sz="2000" dirty="0" err="1"/>
              <a:t>часових</a:t>
            </a:r>
            <a:r>
              <a:rPr lang="ru-RU" sz="2000" dirty="0"/>
              <a:t> горизонтах (в </a:t>
            </a:r>
            <a:r>
              <a:rPr lang="ru-RU" sz="2000" dirty="0" err="1"/>
              <a:t>контексті</a:t>
            </a:r>
            <a:r>
              <a:rPr lang="ru-RU" sz="2000" dirty="0"/>
              <a:t> </a:t>
            </a:r>
            <a:r>
              <a:rPr lang="ru-RU" sz="2000" dirty="0" err="1"/>
              <a:t>підготовки</a:t>
            </a:r>
            <a:r>
              <a:rPr lang="ru-RU" sz="2000" dirty="0"/>
              <a:t> </a:t>
            </a:r>
            <a:r>
              <a:rPr lang="ru-RU" sz="2000" dirty="0" err="1"/>
              <a:t>людського</a:t>
            </a:r>
            <a:r>
              <a:rPr lang="ru-RU" sz="2000" dirty="0"/>
              <a:t> </a:t>
            </a:r>
            <a:r>
              <a:rPr lang="ru-RU" sz="2000" dirty="0" err="1"/>
              <a:t>капіталу</a:t>
            </a:r>
            <a:r>
              <a:rPr lang="ru-RU" sz="2000" dirty="0"/>
              <a:t>)» </a:t>
            </a:r>
          </a:p>
          <a:p>
            <a:pPr fontAlgn="base"/>
            <a:r>
              <a:rPr lang="ru-RU" sz="2000" dirty="0"/>
              <a:t> • </a:t>
            </a:r>
            <a:r>
              <a:rPr lang="ru-RU" sz="2000" dirty="0" err="1"/>
              <a:t>Концептуальні</a:t>
            </a:r>
            <a:r>
              <a:rPr lang="ru-RU" sz="2000" dirty="0"/>
              <a:t> засади </a:t>
            </a:r>
            <a:r>
              <a:rPr lang="ru-RU" sz="2000" dirty="0" err="1"/>
              <a:t>реформування</a:t>
            </a:r>
            <a:r>
              <a:rPr lang="ru-RU" sz="2000" dirty="0"/>
              <a:t> </a:t>
            </a:r>
            <a:r>
              <a:rPr lang="ru-RU" sz="2000" dirty="0" err="1"/>
              <a:t>середньої</a:t>
            </a:r>
            <a:r>
              <a:rPr lang="ru-RU" sz="2000" dirty="0"/>
              <a:t> </a:t>
            </a:r>
            <a:r>
              <a:rPr lang="ru-RU" sz="2000" dirty="0" err="1"/>
              <a:t>школи</a:t>
            </a:r>
            <a:r>
              <a:rPr lang="ru-RU" sz="2000" dirty="0"/>
              <a:t> «Нова </a:t>
            </a:r>
            <a:r>
              <a:rPr lang="ru-RU" sz="2000" dirty="0" err="1"/>
              <a:t>українська</a:t>
            </a:r>
            <a:r>
              <a:rPr lang="ru-RU" sz="2000" dirty="0"/>
              <a:t> школа» </a:t>
            </a:r>
          </a:p>
          <a:p>
            <a:pPr fontAlgn="base"/>
            <a:r>
              <a:rPr lang="ru-RU" sz="2000" dirty="0"/>
              <a:t> • Наказ МОН </a:t>
            </a:r>
            <a:r>
              <a:rPr lang="ru-RU" sz="2000" dirty="0" err="1"/>
              <a:t>України</a:t>
            </a:r>
            <a:r>
              <a:rPr lang="ru-RU" sz="2000" dirty="0"/>
              <a:t> «Про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дослідно-експериментальної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всеукраїнського</a:t>
            </a:r>
            <a:r>
              <a:rPr lang="ru-RU" sz="2000" dirty="0"/>
              <a:t> </a:t>
            </a:r>
            <a:r>
              <a:rPr lang="ru-RU" sz="2000" dirty="0" err="1"/>
              <a:t>рівня</a:t>
            </a:r>
            <a:r>
              <a:rPr lang="ru-RU" sz="2000" dirty="0"/>
              <a:t> за темою «</a:t>
            </a:r>
            <a:r>
              <a:rPr lang="ru-RU" sz="2000" dirty="0" err="1"/>
              <a:t>Науково-методичні</a:t>
            </a:r>
            <a:r>
              <a:rPr lang="ru-RU" sz="2000" dirty="0"/>
              <a:t> засади </a:t>
            </a:r>
            <a:r>
              <a:rPr lang="ru-RU" sz="2000" dirty="0" err="1"/>
              <a:t>створення</a:t>
            </a:r>
            <a:r>
              <a:rPr lang="ru-RU" sz="2000" dirty="0"/>
              <a:t> та </a:t>
            </a:r>
            <a:r>
              <a:rPr lang="ru-RU" sz="2000" dirty="0" err="1"/>
              <a:t>функціонування</a:t>
            </a:r>
            <a:r>
              <a:rPr lang="ru-RU" sz="2000" dirty="0"/>
              <a:t> </a:t>
            </a:r>
            <a:r>
              <a:rPr lang="ru-RU" sz="2000" dirty="0" err="1"/>
              <a:t>Всеукраїнського</a:t>
            </a:r>
            <a:r>
              <a:rPr lang="ru-RU" sz="2000" dirty="0"/>
              <a:t> </a:t>
            </a:r>
            <a:r>
              <a:rPr lang="ru-RU" sz="2000" dirty="0" err="1"/>
              <a:t>науково</a:t>
            </a:r>
            <a:r>
              <a:rPr lang="ru-RU" sz="2000" dirty="0"/>
              <a:t>-методичного </a:t>
            </a:r>
            <a:r>
              <a:rPr lang="ru-RU" sz="2000" dirty="0" err="1"/>
              <a:t>віртуального</a:t>
            </a:r>
            <a:r>
              <a:rPr lang="ru-RU" sz="2000" dirty="0"/>
              <a:t> STEM-центру (ВНМВ STEM-центр) на 2017-2021 роки» </a:t>
            </a:r>
          </a:p>
          <a:p>
            <a:pPr fontAlgn="base"/>
            <a:r>
              <a:rPr lang="ru-RU" sz="2000" dirty="0"/>
              <a:t> • </a:t>
            </a:r>
            <a:r>
              <a:rPr lang="ru-RU" sz="2000" dirty="0" err="1"/>
              <a:t>Упровадження</a:t>
            </a:r>
            <a:r>
              <a:rPr lang="ru-RU" sz="2000" dirty="0"/>
              <a:t> STEM-</a:t>
            </a:r>
            <a:r>
              <a:rPr lang="ru-RU" sz="2000" dirty="0" err="1"/>
              <a:t>освіти</a:t>
            </a:r>
            <a:r>
              <a:rPr lang="ru-RU" sz="2000" dirty="0"/>
              <a:t>, </a:t>
            </a:r>
            <a:r>
              <a:rPr lang="ru-RU" sz="2000" dirty="0" err="1"/>
              <a:t>окреслене</a:t>
            </a:r>
            <a:r>
              <a:rPr lang="ru-RU" sz="2000" dirty="0"/>
              <a:t> у </a:t>
            </a:r>
            <a:r>
              <a:rPr lang="ru-RU" sz="2000" dirty="0" err="1"/>
              <a:t>Плані</a:t>
            </a:r>
            <a:r>
              <a:rPr lang="ru-RU" sz="2000" dirty="0"/>
              <a:t> </a:t>
            </a:r>
            <a:r>
              <a:rPr lang="ru-RU" sz="2000" dirty="0" err="1"/>
              <a:t>заходів</a:t>
            </a:r>
            <a:r>
              <a:rPr lang="ru-RU" sz="2000" dirty="0"/>
              <a:t> МОН </a:t>
            </a:r>
            <a:r>
              <a:rPr lang="ru-RU" sz="2000" dirty="0" err="1"/>
              <a:t>України</a:t>
            </a:r>
            <a:r>
              <a:rPr lang="ru-RU" sz="2000" dirty="0"/>
              <a:t> на 2016-2018 </a:t>
            </a:r>
            <a:r>
              <a:rPr lang="ru-RU" sz="2000" dirty="0" smtClean="0"/>
              <a:t>роки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://imzo.gov.ua/stem-osvita/navchalno-metodichnyi-materiali-dlya-vchiteliv</a:t>
            </a:r>
            <a:r>
              <a:rPr lang="en-US" sz="2000" dirty="0" smtClean="0">
                <a:hlinkClick r:id="rId3"/>
              </a:rPr>
              <a:t>/</a:t>
            </a:r>
            <a:r>
              <a:rPr lang="uk-UA" sz="2000" dirty="0" smtClean="0"/>
              <a:t> </a:t>
            </a:r>
            <a:r>
              <a:rPr lang="ru-RU" sz="2000" dirty="0" smtClean="0"/>
              <a:t> </a:t>
            </a:r>
            <a:r>
              <a:rPr lang="ru-RU" sz="2000" dirty="0" err="1" smtClean="0"/>
              <a:t>Інститут</a:t>
            </a:r>
            <a:r>
              <a:rPr lang="ru-RU" sz="2000" dirty="0" smtClean="0"/>
              <a:t> </a:t>
            </a:r>
            <a:r>
              <a:rPr lang="ru-RU" sz="2000" dirty="0" err="1" smtClean="0"/>
              <a:t>модернізаціі</a:t>
            </a:r>
            <a:r>
              <a:rPr lang="ru-RU" sz="2000" dirty="0" smtClean="0"/>
              <a:t> </a:t>
            </a:r>
            <a:r>
              <a:rPr lang="ru-RU" sz="2000" dirty="0" err="1" smtClean="0"/>
              <a:t>змісту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568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" y="0"/>
            <a:ext cx="1217396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56431" y="98425"/>
            <a:ext cx="104727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/>
                </a:solidFill>
              </a:rPr>
              <a:t>STEM </a:t>
            </a:r>
            <a:r>
              <a:rPr lang="ru-RU" sz="4000" b="1" dirty="0" err="1" smtClean="0">
                <a:solidFill>
                  <a:schemeClr val="accent4"/>
                </a:solidFill>
              </a:rPr>
              <a:t>професії</a:t>
            </a:r>
            <a:r>
              <a:rPr lang="ru-RU" sz="4000" b="1" dirty="0" smtClean="0">
                <a:solidFill>
                  <a:schemeClr val="accent4"/>
                </a:solidFill>
              </a:rPr>
              <a:t> :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1095554"/>
            <a:ext cx="10248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9465" y="1095554"/>
            <a:ext cx="84145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i="1" dirty="0"/>
              <a:t>наука</a:t>
            </a:r>
            <a:r>
              <a:rPr lang="uk-UA" sz="3200" dirty="0"/>
              <a:t> – фахівець з питань навколишнього середовища, генетик тварин, генетик рослин.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i="1" dirty="0"/>
              <a:t>технології</a:t>
            </a:r>
            <a:r>
              <a:rPr lang="uk-UA" sz="3200" dirty="0"/>
              <a:t> – ІТ-програміст, </a:t>
            </a:r>
          </a:p>
          <a:p>
            <a:r>
              <a:rPr lang="uk-UA" sz="3200" dirty="0" smtClean="0"/>
              <a:t>      ІТ-розробник </a:t>
            </a:r>
            <a:r>
              <a:rPr lang="uk-UA" sz="3200" dirty="0"/>
              <a:t>додатків, ІТ-розробник </a:t>
            </a:r>
            <a:r>
              <a:rPr lang="uk-UA" sz="3200" dirty="0" smtClean="0"/>
              <a:t>      програмного забезпечення, </a:t>
            </a:r>
          </a:p>
          <a:p>
            <a:r>
              <a:rPr lang="uk-UA" sz="3200" dirty="0"/>
              <a:t> </a:t>
            </a:r>
            <a:r>
              <a:rPr lang="uk-UA" sz="3200" dirty="0" smtClean="0"/>
              <a:t>   </a:t>
            </a:r>
            <a:r>
              <a:rPr lang="uk-UA" sz="3200" dirty="0" err="1" smtClean="0"/>
              <a:t>вебдизайнер</a:t>
            </a:r>
            <a:endParaRPr lang="uk-UA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i="1" dirty="0"/>
              <a:t>інженерія</a:t>
            </a:r>
            <a:r>
              <a:rPr lang="uk-UA" sz="3200" dirty="0"/>
              <a:t> – інженер-електрик, </a:t>
            </a:r>
            <a:endParaRPr lang="uk-UA" sz="3200" dirty="0" smtClean="0"/>
          </a:p>
          <a:p>
            <a:r>
              <a:rPr lang="uk-UA" sz="3200" dirty="0"/>
              <a:t> </a:t>
            </a:r>
            <a:r>
              <a:rPr lang="uk-UA" sz="3200" dirty="0" smtClean="0"/>
              <a:t>   інженер-дизайнер</a:t>
            </a:r>
            <a:r>
              <a:rPr lang="uk-UA" sz="3200" dirty="0"/>
              <a:t>, інженер-механік.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i="1" dirty="0"/>
              <a:t>математика </a:t>
            </a:r>
            <a:r>
              <a:rPr lang="uk-UA" sz="3200" dirty="0"/>
              <a:t>– фінансовий аналітик, ревізор, аналітик з кліматичних змін.</a:t>
            </a:r>
          </a:p>
        </p:txBody>
      </p:sp>
      <p:pic>
        <p:nvPicPr>
          <p:cNvPr id="1026" name="Picture 2" descr="C:\Users\user\Desktop\Nauka-Knyha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377" y="1846977"/>
            <a:ext cx="3597452" cy="339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" y="0"/>
            <a:ext cx="1217396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56431" y="98425"/>
            <a:ext cx="104727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Переваги 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STEM</a:t>
            </a:r>
            <a:r>
              <a:rPr lang="uk-UA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освіти</a:t>
            </a:r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1095554"/>
            <a:ext cx="10248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1. У </a:t>
            </a:r>
            <a:r>
              <a:rPr lang="ru-RU" sz="2400" dirty="0" err="1"/>
              <a:t>центрі</a:t>
            </a:r>
            <a:r>
              <a:rPr lang="ru-RU" sz="2400" dirty="0"/>
              <a:t> </a:t>
            </a:r>
            <a:r>
              <a:rPr lang="ru-RU" sz="2400" dirty="0" err="1"/>
              <a:t>уваги</a:t>
            </a:r>
            <a:r>
              <a:rPr lang="ru-RU" sz="2400" dirty="0"/>
              <a:t> </a:t>
            </a:r>
            <a:r>
              <a:rPr lang="ru-RU" sz="2400" dirty="0" err="1"/>
              <a:t>знаходиться</a:t>
            </a:r>
            <a:r>
              <a:rPr lang="ru-RU" sz="2400" dirty="0"/>
              <a:t> </a:t>
            </a:r>
            <a:r>
              <a:rPr lang="ru-RU" sz="2400" dirty="0" err="1"/>
              <a:t>практичне</a:t>
            </a:r>
            <a:r>
              <a:rPr lang="ru-RU" sz="2400" dirty="0"/>
              <a:t> </a:t>
            </a:r>
            <a:r>
              <a:rPr lang="ru-RU" sz="2400" dirty="0" err="1"/>
              <a:t>завдання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проблема. </a:t>
            </a:r>
            <a:r>
              <a:rPr lang="ru-RU" sz="2400" dirty="0" err="1"/>
              <a:t>Учні</a:t>
            </a:r>
            <a:r>
              <a:rPr lang="ru-RU" sz="2400" dirty="0"/>
              <a:t> </a:t>
            </a:r>
            <a:r>
              <a:rPr lang="ru-RU" sz="2400" dirty="0" err="1"/>
              <a:t>вчаться</a:t>
            </a:r>
            <a:r>
              <a:rPr lang="ru-RU" sz="2400" dirty="0"/>
              <a:t> </a:t>
            </a:r>
            <a:r>
              <a:rPr lang="ru-RU" sz="2400" dirty="0" err="1"/>
              <a:t>знаходити</a:t>
            </a:r>
            <a:r>
              <a:rPr lang="ru-RU" sz="2400" dirty="0"/>
              <a:t> шляхи </a:t>
            </a:r>
            <a:r>
              <a:rPr lang="ru-RU" sz="2400" dirty="0" err="1"/>
              <a:t>вирішення</a:t>
            </a:r>
            <a:r>
              <a:rPr lang="ru-RU" sz="2400" dirty="0"/>
              <a:t> не в </a:t>
            </a:r>
            <a:r>
              <a:rPr lang="ru-RU" sz="2400" dirty="0" err="1"/>
              <a:t>теорії</a:t>
            </a:r>
            <a:r>
              <a:rPr lang="ru-RU" sz="2400" dirty="0"/>
              <a:t>, а тут і </a:t>
            </a:r>
            <a:r>
              <a:rPr lang="ru-RU" sz="2400" dirty="0" err="1"/>
              <a:t>тепер</a:t>
            </a:r>
            <a:r>
              <a:rPr lang="ru-RU" sz="2400" dirty="0"/>
              <a:t> шляхом </a:t>
            </a:r>
            <a:r>
              <a:rPr lang="ru-RU" sz="2400" dirty="0" err="1"/>
              <a:t>спроб</a:t>
            </a:r>
            <a:r>
              <a:rPr lang="ru-RU" sz="2400" dirty="0"/>
              <a:t> та </a:t>
            </a:r>
            <a:r>
              <a:rPr lang="ru-RU" sz="2400" dirty="0" err="1"/>
              <a:t>помилок</a:t>
            </a:r>
            <a:r>
              <a:rPr lang="ru-RU" sz="2400" dirty="0"/>
              <a:t>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uk-UA" sz="2400" dirty="0"/>
              <a:t>2.  Це творчий простір світогляду дитини, де вона не тільки реалізовує свої потреби, а й готується до дорослого життя у соціумі, роблячи усвідомлений вибір майбутньої професійної діяльності.</a:t>
            </a:r>
            <a:br>
              <a:rPr lang="uk-UA" sz="2400" dirty="0"/>
            </a:br>
            <a:r>
              <a:rPr lang="uk-UA" sz="2400" dirty="0"/>
              <a:t>3. Д</a:t>
            </a:r>
            <a:r>
              <a:rPr lang="ru-RU" sz="2400" dirty="0" err="1"/>
              <a:t>итина</a:t>
            </a:r>
            <a:r>
              <a:rPr lang="ru-RU" sz="2400" dirty="0"/>
              <a:t> </a:t>
            </a:r>
            <a:r>
              <a:rPr lang="ru-RU" sz="2400" dirty="0" err="1"/>
              <a:t>отримує</a:t>
            </a:r>
            <a:r>
              <a:rPr lang="ru-RU" sz="2400" dirty="0"/>
              <a:t> </a:t>
            </a:r>
            <a:r>
              <a:rPr lang="ru-RU" sz="2400" dirty="0" err="1"/>
              <a:t>набагато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</a:t>
            </a:r>
            <a:r>
              <a:rPr lang="ru-RU" sz="2400" dirty="0" err="1"/>
              <a:t>автономності</a:t>
            </a:r>
            <a:r>
              <a:rPr lang="ru-RU" sz="2400" dirty="0"/>
              <a:t>. На </a:t>
            </a:r>
            <a:r>
              <a:rPr lang="ru-RU" sz="2400" dirty="0" err="1"/>
              <a:t>процес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 </a:t>
            </a:r>
            <a:r>
              <a:rPr lang="ru-RU" sz="2400" dirty="0" err="1"/>
              <a:t>набагато</a:t>
            </a:r>
            <a:r>
              <a:rPr lang="ru-RU" sz="2400" dirty="0"/>
              <a:t> </a:t>
            </a:r>
            <a:r>
              <a:rPr lang="ru-RU" sz="2400" dirty="0" err="1"/>
              <a:t>менше</a:t>
            </a:r>
            <a:r>
              <a:rPr lang="ru-RU" sz="2400" dirty="0"/>
              <a:t> </a:t>
            </a:r>
            <a:r>
              <a:rPr lang="ru-RU" sz="2400" dirty="0" err="1"/>
              <a:t>впливають</a:t>
            </a:r>
            <a:r>
              <a:rPr lang="ru-RU" sz="2400" dirty="0"/>
              <a:t> </a:t>
            </a:r>
            <a:r>
              <a:rPr lang="ru-RU" sz="2400" dirty="0" err="1"/>
              <a:t>стосунки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склалися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учнем</a:t>
            </a:r>
            <a:r>
              <a:rPr lang="ru-RU" sz="2400" dirty="0"/>
              <a:t> та </a:t>
            </a:r>
            <a:r>
              <a:rPr lang="ru-RU" sz="2400" dirty="0" err="1"/>
              <a:t>вчителем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дає</a:t>
            </a:r>
            <a:r>
              <a:rPr lang="ru-RU" sz="2400" dirty="0"/>
              <a:t> </a:t>
            </a:r>
            <a:r>
              <a:rPr lang="ru-RU" sz="2400" dirty="0" err="1"/>
              <a:t>можливість</a:t>
            </a:r>
            <a:r>
              <a:rPr lang="ru-RU" sz="2400" dirty="0"/>
              <a:t>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об’єктивно</a:t>
            </a:r>
            <a:r>
              <a:rPr lang="ru-RU" sz="2400" dirty="0"/>
              <a:t> </a:t>
            </a:r>
            <a:r>
              <a:rPr lang="ru-RU" sz="2400" dirty="0" err="1"/>
              <a:t>оцінювати</a:t>
            </a:r>
            <a:r>
              <a:rPr lang="ru-RU" sz="2400" dirty="0"/>
              <a:t> </a:t>
            </a:r>
            <a:r>
              <a:rPr lang="ru-RU" sz="2400" dirty="0" err="1"/>
              <a:t>прогрес</a:t>
            </a:r>
            <a:r>
              <a:rPr lang="ru-RU" sz="2400" dirty="0"/>
              <a:t>. </a:t>
            </a:r>
            <a:r>
              <a:rPr lang="ru-RU" sz="2400" dirty="0" err="1"/>
              <a:t>Дитина</a:t>
            </a:r>
            <a:r>
              <a:rPr lang="ru-RU" sz="2400" dirty="0"/>
              <a:t> </a:t>
            </a:r>
            <a:r>
              <a:rPr lang="ru-RU" sz="2400" dirty="0" err="1"/>
              <a:t>вчиться</a:t>
            </a:r>
            <a:r>
              <a:rPr lang="ru-RU" sz="2400" dirty="0"/>
              <a:t> бути </a:t>
            </a:r>
            <a:r>
              <a:rPr lang="ru-RU" sz="2400" dirty="0" err="1"/>
              <a:t>самостійною</a:t>
            </a:r>
            <a:r>
              <a:rPr lang="ru-RU" sz="2400" dirty="0"/>
              <a:t>, </a:t>
            </a:r>
            <a:r>
              <a:rPr lang="ru-RU" sz="2400" dirty="0" err="1"/>
              <a:t>приймати</a:t>
            </a:r>
            <a:r>
              <a:rPr lang="ru-RU" sz="2400" dirty="0"/>
              <a:t> </a:t>
            </a:r>
            <a:r>
              <a:rPr lang="ru-RU" sz="2400" dirty="0" err="1"/>
              <a:t>власні</a:t>
            </a:r>
            <a:r>
              <a:rPr lang="ru-RU" sz="2400" dirty="0"/>
              <a:t> </a:t>
            </a:r>
            <a:r>
              <a:rPr lang="ru-RU" sz="2400" dirty="0" err="1"/>
              <a:t>рішення</a:t>
            </a:r>
            <a:r>
              <a:rPr lang="ru-RU" sz="2400" dirty="0"/>
              <a:t> та </a:t>
            </a:r>
            <a:r>
              <a:rPr lang="ru-RU" sz="2400" dirty="0" err="1"/>
              <a:t>брати</a:t>
            </a:r>
            <a:r>
              <a:rPr lang="ru-RU" sz="2400" dirty="0"/>
              <a:t> за них </a:t>
            </a:r>
            <a:r>
              <a:rPr lang="ru-RU" sz="2400" dirty="0" err="1"/>
              <a:t>відповідальність</a:t>
            </a:r>
            <a:r>
              <a:rPr lang="ru-RU" sz="2400" dirty="0"/>
              <a:t>.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/>
              <a:t>4. У</a:t>
            </a:r>
            <a:r>
              <a:rPr lang="ru-RU" sz="2400" dirty="0"/>
              <a:t>роки за STEM-</a:t>
            </a:r>
            <a:r>
              <a:rPr lang="ru-RU" sz="2400" dirty="0" err="1"/>
              <a:t>технологією</a:t>
            </a:r>
            <a:r>
              <a:rPr lang="ru-RU" sz="2400" dirty="0"/>
              <a:t> </a:t>
            </a:r>
            <a:r>
              <a:rPr lang="ru-RU" sz="2400" dirty="0" err="1"/>
              <a:t>дозволяють</a:t>
            </a:r>
            <a:r>
              <a:rPr lang="ru-RU" sz="2400" dirty="0"/>
              <a:t> не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err="1"/>
              <a:t>вивчати</a:t>
            </a:r>
            <a:r>
              <a:rPr lang="ru-RU" sz="2400" dirty="0"/>
              <a:t> </a:t>
            </a:r>
            <a:r>
              <a:rPr lang="ru-RU" sz="2400" dirty="0" err="1"/>
              <a:t>теоретичний</a:t>
            </a:r>
            <a:r>
              <a:rPr lang="ru-RU" sz="2400" dirty="0"/>
              <a:t> </a:t>
            </a:r>
            <a:r>
              <a:rPr lang="ru-RU" sz="2400" dirty="0" err="1"/>
              <a:t>матеріал</a:t>
            </a:r>
            <a:r>
              <a:rPr lang="ru-RU" sz="2400" dirty="0"/>
              <a:t>, але і </a:t>
            </a:r>
            <a:r>
              <a:rPr lang="ru-RU" sz="2400" dirty="0" err="1"/>
              <a:t>закріплювати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 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можливостей</a:t>
            </a:r>
            <a:r>
              <a:rPr lang="ru-RU" sz="2400" dirty="0"/>
              <a:t> практичного </a:t>
            </a:r>
            <a:r>
              <a:rPr lang="ru-RU" sz="2400" dirty="0" err="1"/>
              <a:t>застосування</a:t>
            </a:r>
            <a:r>
              <a:rPr lang="ru-RU" sz="2400" dirty="0"/>
              <a:t> </a:t>
            </a:r>
            <a:r>
              <a:rPr lang="ru-RU" sz="2400" dirty="0" err="1"/>
              <a:t>різноманітних</a:t>
            </a:r>
            <a:r>
              <a:rPr lang="ru-RU" sz="2400" dirty="0"/>
              <a:t> </a:t>
            </a:r>
            <a:r>
              <a:rPr lang="ru-RU" sz="2400" dirty="0" err="1"/>
              <a:t>завдань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настільки</a:t>
            </a:r>
            <a:r>
              <a:rPr lang="ru-RU" sz="2400" dirty="0"/>
              <a:t> </a:t>
            </a:r>
            <a:r>
              <a:rPr lang="ru-RU" sz="2400" dirty="0" err="1"/>
              <a:t>цікаві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трудність</a:t>
            </a:r>
            <a:r>
              <a:rPr lang="ru-RU" sz="2400" dirty="0"/>
              <a:t> не </a:t>
            </a:r>
            <a:r>
              <a:rPr lang="ru-RU" sz="2400" dirty="0" err="1"/>
              <a:t>викликатиме</a:t>
            </a:r>
            <a:r>
              <a:rPr lang="ru-RU" sz="2400" dirty="0"/>
              <a:t> </a:t>
            </a:r>
            <a:r>
              <a:rPr lang="ru-RU" sz="2400" dirty="0" err="1"/>
              <a:t>неприйняття</a:t>
            </a:r>
            <a:r>
              <a:rPr lang="ru-RU" sz="2400" dirty="0"/>
              <a:t> в </a:t>
            </a:r>
            <a:r>
              <a:rPr lang="ru-RU" sz="2400" dirty="0" err="1"/>
              <a:t>учнів</a:t>
            </a:r>
            <a:r>
              <a:rPr lang="ru-RU" sz="2400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789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1128</Words>
  <Application>Microsoft Office PowerPoint</Application>
  <PresentationFormat>Произвольный</PresentationFormat>
  <Paragraphs>189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</dc:creator>
  <cp:lastModifiedBy>user</cp:lastModifiedBy>
  <cp:revision>110</cp:revision>
  <cp:lastPrinted>2023-10-23T11:17:57Z</cp:lastPrinted>
  <dcterms:created xsi:type="dcterms:W3CDTF">2018-05-17T14:31:56Z</dcterms:created>
  <dcterms:modified xsi:type="dcterms:W3CDTF">2023-10-25T10:32:04Z</dcterms:modified>
</cp:coreProperties>
</file>