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9330D-34E5-4FE7-BD4E-90320B465319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F9BB2-083E-4F66-8900-D30C4B59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28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>
            <a:extLst>
              <a:ext uri="{FF2B5EF4-FFF2-40B4-BE49-F238E27FC236}">
                <a16:creationId xmlns:a16="http://schemas.microsoft.com/office/drawing/2014/main" id="{CCCB5C93-97CA-CC1E-9449-281FD7A1D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uk-UA" sz="2400">
              <a:latin typeface="Times New Roman" pitchFamily="18" charset="0"/>
              <a:cs typeface="Arial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uk-UA"/>
              <a:t>Образец подзаголовка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E21C54-A807-0AC9-CD96-3958F6DB7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360B43B-3ACD-F078-DC43-57C7D962F7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72872D-B2DC-A738-6246-C6BCE67472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E363BCB-495B-494D-973A-BC4646A2FD2B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028026296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73DA82-499F-C2AB-E8DA-339A1547B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4AD4AD1-EAAB-9CB8-126E-F8C231F48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91D5380-1D65-A4F1-3BD5-7B1FDA1B26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876F75-CFB1-478E-A1FF-FA04BEFEBC3F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027351193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FFDB60C-7486-1703-689E-A77D27A71C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C5725E3-4E18-5959-19DD-6725D60A8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1EEE0A9-05FC-012E-2DCC-5DF8EF3ED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245FB-0DAD-4E2C-8B7A-325D14D6AD77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596388627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EB82D6-C188-45C5-B4DD-306EF23187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D3E8207-8576-3C5D-FC37-7DE7C39952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32BCBEE-9BC2-7793-99F4-3D99EF38A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40C8DC-2E6D-4930-81E8-CBBE63A42D97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584143365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6D42D13-B1EF-5D90-88ED-D4B513F7DF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FA558A-C375-884D-2226-08484AAD5E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933358F-6C4B-D856-7B21-2B4A0B783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82CD3C-366D-416B-82BE-85715F2E1E9B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42131974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F01DA9B-9EB0-2099-025B-F138C1443E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C9ECCCE-E1A2-B20E-F298-3E3790B58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D4E480-0EEB-4DC8-A867-FCAA5814D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3E86-7EB1-41E9-B19B-7A8285D74528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983854720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ABADA1-FE5A-20CE-1EE5-5C420746C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BCF3DF5-8E23-65AD-A0DC-EBFC4B8896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202BFC3-3950-BE5F-E483-5CDA473F9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F43A2-FDF0-4411-B93E-6D175760F4A3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981750821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FB99D1-8AA9-5B96-64E7-4C045AEFF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8DFDE6-25D5-D832-C641-1C5F462C8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A05C1F-C420-FC1C-91B2-E132021C5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4B6E2-0A5F-4171-AEE9-2F730EEF7E8D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303431375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0E1AACC-7EC6-9FF1-38CF-D284B7DF4D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BD5226E-8EE1-1F13-E6E7-13617475F0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27CAA94-6686-1394-7DCE-C7EB346BBE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92FF05-0CE5-4630-89EF-F90ED6DB88B8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396330819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62A1905-C372-078E-7064-B2B0D2184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2FA06D4-59C8-8705-718F-EEBA5F01B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9CB3933-A252-BED4-BE50-A6A9184E2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D5B47-4A1A-4649-9332-324F132B7219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373581656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B1B574-D589-47E9-D8FF-2CF36D90AE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6B2D01B-817C-0DEA-7F7C-C35089EA4E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AAA37A1-36D9-1609-B925-1B612BEEE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697EC-FCA3-49D5-871E-AE04B6B27549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75485194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962D3F-0523-DD14-EC66-4D0A34D75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9972C59-B5F3-E239-5A29-EADC9504A7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2828DC9-D244-8A93-4EBD-25E3EEC7B6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7C003-B004-48B2-929B-2920CC7E5979}" type="slidenum">
              <a:rPr lang="uk-UA" altLang="en-US"/>
              <a:pPr/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713585611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2827A9-F935-58F4-A9E3-E36E6E858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A8C9E7B-563F-87A9-CAC8-4A0CCFADC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Образец текста</a:t>
            </a:r>
          </a:p>
          <a:p>
            <a:pPr lvl="1"/>
            <a:r>
              <a:rPr lang="uk-UA" altLang="en-US"/>
              <a:t>Второй уровень</a:t>
            </a:r>
          </a:p>
          <a:p>
            <a:pPr lvl="2"/>
            <a:r>
              <a:rPr lang="uk-UA" altLang="en-US"/>
              <a:t>Третий уровень</a:t>
            </a:r>
          </a:p>
          <a:p>
            <a:pPr lvl="3"/>
            <a:r>
              <a:rPr lang="uk-UA" altLang="en-US"/>
              <a:t>Четвертый уровень</a:t>
            </a:r>
          </a:p>
          <a:p>
            <a:pPr lvl="4"/>
            <a:r>
              <a:rPr lang="uk-UA" altLang="en-US"/>
              <a:t>Пятый уровень</a:t>
            </a:r>
          </a:p>
        </p:txBody>
      </p:sp>
      <p:sp>
        <p:nvSpPr>
          <p:cNvPr id="44036" name="AutoShape 4">
            <a:extLst>
              <a:ext uri="{FF2B5EF4-FFF2-40B4-BE49-F238E27FC236}">
                <a16:creationId xmlns:a16="http://schemas.microsoft.com/office/drawing/2014/main" id="{57C58D80-1E97-DB7E-3B5D-DDE79C4EE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uk-UA" sz="2400">
              <a:latin typeface="Times New Roman" pitchFamily="18" charset="0"/>
              <a:cs typeface="Arial" charset="0"/>
            </a:endParaRPr>
          </a:p>
        </p:txBody>
      </p:sp>
      <p:sp>
        <p:nvSpPr>
          <p:cNvPr id="44037" name="Line 5">
            <a:extLst>
              <a:ext uri="{FF2B5EF4-FFF2-40B4-BE49-F238E27FC236}">
                <a16:creationId xmlns:a16="http://schemas.microsoft.com/office/drawing/2014/main" id="{73F20702-043D-C09A-A687-8C29712911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uk-UA">
              <a:cs typeface="Arial" charset="0"/>
            </a:endParaRP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3E442988-4274-B309-FAA6-2191F32D82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BBE6F6B7-B0EE-8996-A08D-104AAD2D1F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4040" name="Rectangle 8">
            <a:extLst>
              <a:ext uri="{FF2B5EF4-FFF2-40B4-BE49-F238E27FC236}">
                <a16:creationId xmlns:a16="http://schemas.microsoft.com/office/drawing/2014/main" id="{E725F24C-405F-D316-B8A5-A36F1731708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FED39C-98A1-4B0A-A266-B43BE3D81E78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>
    <p:wipe dir="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9B06E0-ECCD-5696-A4EF-CCC9B7C19F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Інтегровані заняття</a:t>
            </a:r>
          </a:p>
        </p:txBody>
      </p:sp>
      <p:pic>
        <p:nvPicPr>
          <p:cNvPr id="3075" name="Picture 7" descr="Як не треба готувати дитину до школи — ДНЗ № 3 - ДНЗ №3">
            <a:extLst>
              <a:ext uri="{FF2B5EF4-FFF2-40B4-BE49-F238E27FC236}">
                <a16:creationId xmlns:a16="http://schemas.microsoft.com/office/drawing/2014/main" id="{9ED2A28F-CA1C-9A66-4EE2-D70E16A6A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827338"/>
            <a:ext cx="4500563" cy="330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EF21C-A8DB-BB80-7B7B-4732FE4A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86250"/>
            <a:ext cx="7839075" cy="1400175"/>
          </a:xfrm>
        </p:spPr>
        <p:txBody>
          <a:bodyPr>
            <a:normAutofit fontScale="90000"/>
          </a:bodyPr>
          <a:lstStyle/>
          <a:p>
            <a:pPr algn="ctr" eaLnBrk="1" hangingPunct="1">
              <a:tabLst>
                <a:tab pos="8343900" algn="l"/>
              </a:tabLst>
              <a:defRPr/>
            </a:pPr>
            <a:r>
              <a:rPr lang="en-US" dirty="0">
                <a:latin typeface="+mn-lt"/>
              </a:rPr>
              <a:t>   </a:t>
            </a:r>
            <a:r>
              <a:rPr lang="uk-UA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cs typeface="Times New Roman" pitchFamily="18" charset="0"/>
              </a:rPr>
              <a:t>ДОТРИМАННЯ АЛГОРИТМУ ТА СТРУКТУРИ ІНТЕГРОВАНОГО ЗАНЯТТЯ ДОЗВОЛЯЄ:</a:t>
            </a:r>
            <a:br>
              <a:rPr lang="uk-UA" sz="44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cs typeface="Times New Roman" pitchFamily="18" charset="0"/>
              </a:rPr>
            </a:br>
            <a:r>
              <a:rPr lang="uk-UA" sz="44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cs typeface="Times New Roman" pitchFamily="18" charset="0"/>
              </a:rPr>
              <a:t/>
            </a:r>
            <a:br>
              <a:rPr lang="uk-UA" sz="44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cs typeface="Times New Roman" pitchFamily="18" charset="0"/>
              </a:rPr>
            </a:br>
            <a: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органічно  синтезувати матеріал;</a:t>
            </a:r>
            <a:b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поєднувати різні змістовні лінії, </a:t>
            </a:r>
            <a:br>
              <a:rPr lang="uk-UA" sz="3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елементи різних галузевих знань;</a:t>
            </a:r>
            <a:b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добирати оптимальні методи, види діяльності для забезпечення цілісності інтегрованого заняття.</a:t>
            </a:r>
            <a: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AB7FB-0961-A609-475A-9CDDA520F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D2D1531-C46C-B8AA-E1ED-28C3B3FFED65}"/>
              </a:ext>
            </a:extLst>
          </p:cNvPr>
          <p:cNvSpPr/>
          <p:nvPr/>
        </p:nvSpPr>
        <p:spPr>
          <a:xfrm>
            <a:off x="914400" y="349250"/>
            <a:ext cx="79438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інтегрованого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316" name="Прямоугольник 3">
            <a:extLst>
              <a:ext uri="{FF2B5EF4-FFF2-40B4-BE49-F238E27FC236}">
                <a16:creationId xmlns:a16="http://schemas.microsoft.com/office/drawing/2014/main" id="{21BA43EE-8332-B703-1470-6966D05B3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571625"/>
            <a:ext cx="8786812" cy="535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заняття (інтегроване заняття має обов’язково конкретну тему).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Види діяльності (розділи програми, освітні лінії), які інтегруються (тема проводиться через 3-4 і більше видів діяльності чи розділів програми).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Програмові завдання (складаються для кожного виду діяльності чи розділу програми окремо).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Матеріал, його доцільність (демонстраційний матеріал поступається індивідуально-диференційованому).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“ситуацій успіху”. Чітка мотивація всіх видів діяльності дітей. Наявність сюрпризних моментів.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і прийоми розвивального навчання, спрямовані на закріплення, узагальнення та систематизацію матеріалу навколо теми заняття: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 ТРВЗ;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проблемні, творчі запитання і завдання;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інтерактивні методи (діалог, дискусія, робота в парах, мікрогрупах, групах тощо);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дослідницько-пошукова діяльність;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ігрові методи та прийоми (розвивальні дидактичні ігри та вправи, ребуси, ломиголовки, схеми, моделі, театралізовані ігри);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– художнє слово, казки з логічними завданнями та ін.</a:t>
            </a:r>
          </a:p>
          <a:p>
            <a:pPr eaLnBrk="1" hangingPunct="1"/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3">
            <a:extLst>
              <a:ext uri="{FF2B5EF4-FFF2-40B4-BE49-F238E27FC236}">
                <a16:creationId xmlns:a16="http://schemas.microsoft.com/office/drawing/2014/main" id="{DB7B6B86-06E1-3EE1-40F2-A9FB16642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713" y="660400"/>
            <a:ext cx="7983537" cy="587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демократизація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гуманізація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навчально-пізнавальної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розвивального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самоконтролю.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Емоційне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забарвлення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Стиль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систематизацію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інтегрованого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подовженою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Темп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програмових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життєвої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санітарно-гігієнічних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11BD08-2102-CA9C-CAEB-C1B51D6E9E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увагу!!!</a:t>
            </a:r>
          </a:p>
        </p:txBody>
      </p:sp>
      <p:pic>
        <p:nvPicPr>
          <p:cNvPr id="15363" name="Picture 6" descr="Менжинська загальноосвітня школа І-ІІІ ступенів">
            <a:extLst>
              <a:ext uri="{FF2B5EF4-FFF2-40B4-BE49-F238E27FC236}">
                <a16:creationId xmlns:a16="http://schemas.microsoft.com/office/drawing/2014/main" id="{F6A73985-6054-2F22-47F5-E61891D49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57625"/>
            <a:ext cx="7532688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A0FF9-D03E-FA7D-88D9-710E754BD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4500563"/>
            <a:ext cx="8072437" cy="214312"/>
          </a:xfrm>
        </p:spPr>
        <p:txBody>
          <a:bodyPr>
            <a:normAutofit fontScale="90000"/>
          </a:bodyPr>
          <a:lstStyle/>
          <a:p>
            <a:pPr marL="342900" indent="-342900" eaLnBrk="1" hangingPunct="1">
              <a:defRPr/>
            </a:pPr>
            <a:r>
              <a:rPr lang="en-US" dirty="0">
                <a:latin typeface="+mn-lt"/>
              </a:rPr>
              <a:t>   </a:t>
            </a:r>
            <a:r>
              <a:rPr lang="uk-UA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Інтеграція” –</a:t>
            </a:r>
            <a:r>
              <a:rPr lang="uk-UA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від лат. </a:t>
            </a:r>
            <a:r>
              <a:rPr lang="uk-UA" sz="4400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integratio</a:t>
            </a:r>
            <a:r>
              <a:rPr lang="uk-UA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uk-UA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44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integer</a:t>
            </a:r>
            <a:r>
              <a:rPr lang="uk-UA" sz="4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суцільний.</a:t>
            </a:r>
            <a:br>
              <a:rPr lang="uk-UA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Термін “інтеграція” в первісному значенні був пов’язаний із відновленням повноти, з об’єднанням у цілісність розрізнених елементів. </a:t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Рисунок 6">
            <a:extLst>
              <a:ext uri="{FF2B5EF4-FFF2-40B4-BE49-F238E27FC236}">
                <a16:creationId xmlns:a16="http://schemas.microsoft.com/office/drawing/2014/main" id="{0088D05A-1E44-0ECA-34E8-8C88707D0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64516">
            <a:off x="4360863" y="3351213"/>
            <a:ext cx="4556125" cy="315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CAE97CF-693B-B2B7-0924-5A1E1229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429000"/>
            <a:ext cx="8077200" cy="977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Ми</a:t>
            </a: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під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інтеграцією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розуміємо </a:t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 та результат поєднання окремих елементів навчання ,виховання та корекції в єдину цілісну систему з метою одержання якісно нового результату дошкільної освіти 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92">
            <a:extLst>
              <a:ext uri="{FF2B5EF4-FFF2-40B4-BE49-F238E27FC236}">
                <a16:creationId xmlns:a16="http://schemas.microsoft.com/office/drawing/2014/main" id="{C1CD4B51-800B-4707-EA53-F7C91B5FD977}"/>
              </a:ext>
            </a:extLst>
          </p:cNvPr>
          <p:cNvGrpSpPr>
            <a:grpSpLocks/>
          </p:cNvGrpSpPr>
          <p:nvPr/>
        </p:nvGrpSpPr>
        <p:grpSpPr bwMode="auto">
          <a:xfrm>
            <a:off x="1943100" y="1247775"/>
            <a:ext cx="5068888" cy="534988"/>
            <a:chOff x="1269" y="1296"/>
            <a:chExt cx="3193" cy="337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DEB92C93-7AB0-41E0-0CCA-E79A53A2128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12" name="Text Box 4">
              <a:extLst>
                <a:ext uri="{FF2B5EF4-FFF2-40B4-BE49-F238E27FC236}">
                  <a16:creationId xmlns:a16="http://schemas.microsoft.com/office/drawing/2014/main" id="{64CC6C93-A36F-DAB0-D67C-A328F26A6C3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  <a:cs typeface="Times New Roman" panose="02020603050405020304" pitchFamily="18" charset="0"/>
                </a:rPr>
                <a:t>ДОСТУПНОСТІ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213" name="Group 55">
              <a:extLst>
                <a:ext uri="{FF2B5EF4-FFF2-40B4-BE49-F238E27FC236}">
                  <a16:creationId xmlns:a16="http://schemas.microsoft.com/office/drawing/2014/main" id="{2544BF6E-8F11-38BE-67A3-67F3601CFB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6214" name="Group 56">
                <a:extLst>
                  <a:ext uri="{FF2B5EF4-FFF2-40B4-BE49-F238E27FC236}">
                    <a16:creationId xmlns:a16="http://schemas.microsoft.com/office/drawing/2014/main" id="{1811AD6D-CB41-1401-B43E-1D8C0F18A6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6216" name="Picture 57" descr="Picture2">
                  <a:extLst>
                    <a:ext uri="{FF2B5EF4-FFF2-40B4-BE49-F238E27FC236}">
                      <a16:creationId xmlns:a16="http://schemas.microsoft.com/office/drawing/2014/main" id="{04A287FF-6370-E190-BF1A-E6AAFEA1ECF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217" name="Oval 58">
                  <a:extLst>
                    <a:ext uri="{FF2B5EF4-FFF2-40B4-BE49-F238E27FC236}">
                      <a16:creationId xmlns:a16="http://schemas.microsoft.com/office/drawing/2014/main" id="{4BFB68AB-C230-0DAB-C9C0-90485631ED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925800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218" name="Oval 59">
                  <a:extLst>
                    <a:ext uri="{FF2B5EF4-FFF2-40B4-BE49-F238E27FC236}">
                      <a16:creationId xmlns:a16="http://schemas.microsoft.com/office/drawing/2014/main" id="{F839BF91-620B-5AA6-5210-154699D061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26100"/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219" name="Picture 60" descr="Picture1">
                  <a:extLst>
                    <a:ext uri="{FF2B5EF4-FFF2-40B4-BE49-F238E27FC236}">
                      <a16:creationId xmlns:a16="http://schemas.microsoft.com/office/drawing/2014/main" id="{BFF1FA94-083D-6E2A-277E-5F9CE36CCCA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215" name="Text Box 61">
                <a:extLst>
                  <a:ext uri="{FF2B5EF4-FFF2-40B4-BE49-F238E27FC236}">
                    <a16:creationId xmlns:a16="http://schemas.microsoft.com/office/drawing/2014/main" id="{F39BB4D1-372C-AD09-C090-1D43E2571644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6147" name="Group 93">
            <a:extLst>
              <a:ext uri="{FF2B5EF4-FFF2-40B4-BE49-F238E27FC236}">
                <a16:creationId xmlns:a16="http://schemas.microsoft.com/office/drawing/2014/main" id="{0865D1E7-C59F-678B-EA0C-902247C8ADFA}"/>
              </a:ext>
            </a:extLst>
          </p:cNvPr>
          <p:cNvGrpSpPr>
            <a:grpSpLocks/>
          </p:cNvGrpSpPr>
          <p:nvPr/>
        </p:nvGrpSpPr>
        <p:grpSpPr bwMode="auto">
          <a:xfrm>
            <a:off x="1947863" y="1909763"/>
            <a:ext cx="5070475" cy="549275"/>
            <a:chOff x="1268" y="1776"/>
            <a:chExt cx="3194" cy="346"/>
          </a:xfrm>
        </p:grpSpPr>
        <p:sp>
          <p:nvSpPr>
            <p:cNvPr id="15" name="AutoShape 13">
              <a:extLst>
                <a:ext uri="{FF2B5EF4-FFF2-40B4-BE49-F238E27FC236}">
                  <a16:creationId xmlns:a16="http://schemas.microsoft.com/office/drawing/2014/main" id="{225B6D30-FE69-7758-D1AE-3C87A6FE74F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03" name="Text Box 21">
              <a:extLst>
                <a:ext uri="{FF2B5EF4-FFF2-40B4-BE49-F238E27FC236}">
                  <a16:creationId xmlns:a16="http://schemas.microsoft.com/office/drawing/2014/main" id="{DD04F12D-C602-9CAB-0E38-847F9A2CE64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</a:rPr>
                <a:t>НАУКОВОСТІ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</a:endParaRPr>
            </a:p>
          </p:txBody>
        </p:sp>
        <p:grpSp>
          <p:nvGrpSpPr>
            <p:cNvPr id="6204" name="Group 62">
              <a:extLst>
                <a:ext uri="{FF2B5EF4-FFF2-40B4-BE49-F238E27FC236}">
                  <a16:creationId xmlns:a16="http://schemas.microsoft.com/office/drawing/2014/main" id="{BE8562F0-3135-958A-3D82-C4998E0C9A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6205" name="Group 63">
                <a:extLst>
                  <a:ext uri="{FF2B5EF4-FFF2-40B4-BE49-F238E27FC236}">
                    <a16:creationId xmlns:a16="http://schemas.microsoft.com/office/drawing/2014/main" id="{13272863-B37E-360C-FC3C-7F46855455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6207" name="Picture 64" descr="Picture2">
                  <a:extLst>
                    <a:ext uri="{FF2B5EF4-FFF2-40B4-BE49-F238E27FC236}">
                      <a16:creationId xmlns:a16="http://schemas.microsoft.com/office/drawing/2014/main" id="{E8628B9D-927F-747C-4268-F28C5467E22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208" name="Oval 65">
                  <a:extLst>
                    <a:ext uri="{FF2B5EF4-FFF2-40B4-BE49-F238E27FC236}">
                      <a16:creationId xmlns:a16="http://schemas.microsoft.com/office/drawing/2014/main" id="{0C16C9FB-0166-DDB2-E061-36E6DB55FA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908D0F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209" name="Oval 66">
                  <a:extLst>
                    <a:ext uri="{FF2B5EF4-FFF2-40B4-BE49-F238E27FC236}">
                      <a16:creationId xmlns:a16="http://schemas.microsoft.com/office/drawing/2014/main" id="{C5A65EA2-A7CB-5494-7252-D52682549C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09D11"/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210" name="Picture 67" descr="Picture1">
                  <a:extLst>
                    <a:ext uri="{FF2B5EF4-FFF2-40B4-BE49-F238E27FC236}">
                      <a16:creationId xmlns:a16="http://schemas.microsoft.com/office/drawing/2014/main" id="{18622935-D420-98F8-EBA8-423053CD6CF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206" name="Text Box 68">
                <a:extLst>
                  <a:ext uri="{FF2B5EF4-FFF2-40B4-BE49-F238E27FC236}">
                    <a16:creationId xmlns:a16="http://schemas.microsoft.com/office/drawing/2014/main" id="{D552B572-CDA8-17DC-9C67-5644896DB7B9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6148" name="Group 94">
            <a:extLst>
              <a:ext uri="{FF2B5EF4-FFF2-40B4-BE49-F238E27FC236}">
                <a16:creationId xmlns:a16="http://schemas.microsoft.com/office/drawing/2014/main" id="{0D7D4990-7352-863E-8DFB-9F0EDF32374F}"/>
              </a:ext>
            </a:extLst>
          </p:cNvPr>
          <p:cNvGrpSpPr>
            <a:grpSpLocks/>
          </p:cNvGrpSpPr>
          <p:nvPr/>
        </p:nvGrpSpPr>
        <p:grpSpPr bwMode="auto">
          <a:xfrm>
            <a:off x="1933575" y="2546350"/>
            <a:ext cx="5067300" cy="547688"/>
            <a:chOff x="1270" y="2247"/>
            <a:chExt cx="3192" cy="345"/>
          </a:xfrm>
        </p:grpSpPr>
        <p:sp>
          <p:nvSpPr>
            <p:cNvPr id="25" name="AutoShape 23">
              <a:extLst>
                <a:ext uri="{FF2B5EF4-FFF2-40B4-BE49-F238E27FC236}">
                  <a16:creationId xmlns:a16="http://schemas.microsoft.com/office/drawing/2014/main" id="{6065DE2E-5DD0-A6D2-0304-BDFB92D5423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93" name="Text Box 31">
              <a:extLst>
                <a:ext uri="{FF2B5EF4-FFF2-40B4-BE49-F238E27FC236}">
                  <a16:creationId xmlns:a16="http://schemas.microsoft.com/office/drawing/2014/main" id="{755E8DA1-D200-E886-16F4-DC2A50CC31B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  <a:cs typeface="Times New Roman" panose="02020603050405020304" pitchFamily="18" charset="0"/>
                </a:rPr>
                <a:t>ПОСЛІДОВНОСТІ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194" name="Group 69">
              <a:extLst>
                <a:ext uri="{FF2B5EF4-FFF2-40B4-BE49-F238E27FC236}">
                  <a16:creationId xmlns:a16="http://schemas.microsoft.com/office/drawing/2014/main" id="{EA05CCB1-F26B-E70C-6272-E88AF68BD3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6195" name="Text Box 70">
                <a:extLst>
                  <a:ext uri="{FF2B5EF4-FFF2-40B4-BE49-F238E27FC236}">
                    <a16:creationId xmlns:a16="http://schemas.microsoft.com/office/drawing/2014/main" id="{57D98181-60BD-354E-C8FC-6142B2921B81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6196" name="Group 71">
                <a:extLst>
                  <a:ext uri="{FF2B5EF4-FFF2-40B4-BE49-F238E27FC236}">
                    <a16:creationId xmlns:a16="http://schemas.microsoft.com/office/drawing/2014/main" id="{F4FC92BE-6849-67FD-E915-E4AD8B1520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6198" name="Picture 72" descr="Picture2">
                  <a:extLst>
                    <a:ext uri="{FF2B5EF4-FFF2-40B4-BE49-F238E27FC236}">
                      <a16:creationId xmlns:a16="http://schemas.microsoft.com/office/drawing/2014/main" id="{5E3562DF-239D-F543-1E98-2F757941BAD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99" name="Oval 73">
                  <a:extLst>
                    <a:ext uri="{FF2B5EF4-FFF2-40B4-BE49-F238E27FC236}">
                      <a16:creationId xmlns:a16="http://schemas.microsoft.com/office/drawing/2014/main" id="{51BDF68E-446F-E784-40DF-A76518CC32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200" name="Oval 74">
                  <a:extLst>
                    <a:ext uri="{FF2B5EF4-FFF2-40B4-BE49-F238E27FC236}">
                      <a16:creationId xmlns:a16="http://schemas.microsoft.com/office/drawing/2014/main" id="{803D8188-17D7-45CA-5356-2951D894FD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A9147"/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201" name="Picture 75" descr="Picture1">
                  <a:extLst>
                    <a:ext uri="{FF2B5EF4-FFF2-40B4-BE49-F238E27FC236}">
                      <a16:creationId xmlns:a16="http://schemas.microsoft.com/office/drawing/2014/main" id="{A36D5AF4-ED3E-870D-808C-DE49ADB8920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197" name="Text Box 76">
                <a:extLst>
                  <a:ext uri="{FF2B5EF4-FFF2-40B4-BE49-F238E27FC236}">
                    <a16:creationId xmlns:a16="http://schemas.microsoft.com/office/drawing/2014/main" id="{DA7337A1-6ACC-331B-BE0C-6BE560BDD26F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6149" name="Group 95">
            <a:extLst>
              <a:ext uri="{FF2B5EF4-FFF2-40B4-BE49-F238E27FC236}">
                <a16:creationId xmlns:a16="http://schemas.microsoft.com/office/drawing/2014/main" id="{9A071149-88E2-351C-276C-10E4B2F2E4B4}"/>
              </a:ext>
            </a:extLst>
          </p:cNvPr>
          <p:cNvGrpSpPr>
            <a:grpSpLocks/>
          </p:cNvGrpSpPr>
          <p:nvPr/>
        </p:nvGrpSpPr>
        <p:grpSpPr bwMode="auto">
          <a:xfrm>
            <a:off x="2012950" y="3162300"/>
            <a:ext cx="5070475" cy="547688"/>
            <a:chOff x="1268" y="2727"/>
            <a:chExt cx="3194" cy="345"/>
          </a:xfrm>
        </p:grpSpPr>
        <p:sp>
          <p:nvSpPr>
            <p:cNvPr id="36" name="AutoShape 33">
              <a:extLst>
                <a:ext uri="{FF2B5EF4-FFF2-40B4-BE49-F238E27FC236}">
                  <a16:creationId xmlns:a16="http://schemas.microsoft.com/office/drawing/2014/main" id="{EA3DFE53-413F-862E-F0FD-70E3A867044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83" name="Text Box 41">
              <a:extLst>
                <a:ext uri="{FF2B5EF4-FFF2-40B4-BE49-F238E27FC236}">
                  <a16:creationId xmlns:a16="http://schemas.microsoft.com/office/drawing/2014/main" id="{A31CDD11-9520-EA0A-3E7D-9F142BA6442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2775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</a:rPr>
                <a:t>СИСТЕМНОСТІ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</a:endParaRPr>
            </a:p>
          </p:txBody>
        </p:sp>
        <p:grpSp>
          <p:nvGrpSpPr>
            <p:cNvPr id="6184" name="Group 77">
              <a:extLst>
                <a:ext uri="{FF2B5EF4-FFF2-40B4-BE49-F238E27FC236}">
                  <a16:creationId xmlns:a16="http://schemas.microsoft.com/office/drawing/2014/main" id="{DB8AC0C3-59E0-AF61-CC80-98D553F511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6185" name="Text Box 78">
                <a:extLst>
                  <a:ext uri="{FF2B5EF4-FFF2-40B4-BE49-F238E27FC236}">
                    <a16:creationId xmlns:a16="http://schemas.microsoft.com/office/drawing/2014/main" id="{503A2407-69E6-8189-12AF-F359B9656F9B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  <p:grpSp>
            <p:nvGrpSpPr>
              <p:cNvPr id="6186" name="Group 79">
                <a:extLst>
                  <a:ext uri="{FF2B5EF4-FFF2-40B4-BE49-F238E27FC236}">
                    <a16:creationId xmlns:a16="http://schemas.microsoft.com/office/drawing/2014/main" id="{9A7D0092-B23B-A518-9C78-6BCEAD0772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6188" name="Picture 80" descr="Picture2">
                  <a:extLst>
                    <a:ext uri="{FF2B5EF4-FFF2-40B4-BE49-F238E27FC236}">
                      <a16:creationId xmlns:a16="http://schemas.microsoft.com/office/drawing/2014/main" id="{DC3B9DEF-3171-6861-C74A-22A73078176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89" name="Oval 81">
                  <a:extLst>
                    <a:ext uri="{FF2B5EF4-FFF2-40B4-BE49-F238E27FC236}">
                      <a16:creationId xmlns:a16="http://schemas.microsoft.com/office/drawing/2014/main" id="{1511DF89-08C8-DE93-ACAF-7AE5CBF43E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74318F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190" name="Oval 82">
                  <a:extLst>
                    <a:ext uri="{FF2B5EF4-FFF2-40B4-BE49-F238E27FC236}">
                      <a16:creationId xmlns:a16="http://schemas.microsoft.com/office/drawing/2014/main" id="{01E36E8C-825A-CF5F-B70E-27996A4335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369E"/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191" name="Picture 83" descr="Picture1">
                  <a:extLst>
                    <a:ext uri="{FF2B5EF4-FFF2-40B4-BE49-F238E27FC236}">
                      <a16:creationId xmlns:a16="http://schemas.microsoft.com/office/drawing/2014/main" id="{7ECCBF42-560E-1E51-16B3-E9E30D32424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187" name="Text Box 84">
                <a:extLst>
                  <a:ext uri="{FF2B5EF4-FFF2-40B4-BE49-F238E27FC236}">
                    <a16:creationId xmlns:a16="http://schemas.microsoft.com/office/drawing/2014/main" id="{635B6922-57C4-D9BA-C8BA-2F91020C8F36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6150" name="Group 96">
            <a:extLst>
              <a:ext uri="{FF2B5EF4-FFF2-40B4-BE49-F238E27FC236}">
                <a16:creationId xmlns:a16="http://schemas.microsoft.com/office/drawing/2014/main" id="{F2F7923F-6F73-98CF-F70E-01C8395C572C}"/>
              </a:ext>
            </a:extLst>
          </p:cNvPr>
          <p:cNvGrpSpPr>
            <a:grpSpLocks/>
          </p:cNvGrpSpPr>
          <p:nvPr/>
        </p:nvGrpSpPr>
        <p:grpSpPr bwMode="auto">
          <a:xfrm>
            <a:off x="1985963" y="3857625"/>
            <a:ext cx="5064125" cy="547688"/>
            <a:chOff x="1268" y="3207"/>
            <a:chExt cx="3190" cy="345"/>
          </a:xfrm>
        </p:grpSpPr>
        <p:sp>
          <p:nvSpPr>
            <p:cNvPr id="47" name="AutoShape 43">
              <a:extLst>
                <a:ext uri="{FF2B5EF4-FFF2-40B4-BE49-F238E27FC236}">
                  <a16:creationId xmlns:a16="http://schemas.microsoft.com/office/drawing/2014/main" id="{D2899E2D-C086-25F1-448B-26A196884A2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18" y="320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74" name="Text Box 52">
              <a:extLst>
                <a:ext uri="{FF2B5EF4-FFF2-40B4-BE49-F238E27FC236}">
                  <a16:creationId xmlns:a16="http://schemas.microsoft.com/office/drawing/2014/main" id="{A43CE3A7-936B-95B4-D63A-2CA12BBCCE8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1" y="3255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</a:rPr>
                <a:t>ЦІЛІСНОСТІ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</a:endParaRPr>
            </a:p>
          </p:txBody>
        </p:sp>
        <p:grpSp>
          <p:nvGrpSpPr>
            <p:cNvPr id="6175" name="Group 85">
              <a:extLst>
                <a:ext uri="{FF2B5EF4-FFF2-40B4-BE49-F238E27FC236}">
                  <a16:creationId xmlns:a16="http://schemas.microsoft.com/office/drawing/2014/main" id="{783AD3E8-2D50-D434-5EED-7F1D4E9CFB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8" y="3254"/>
              <a:ext cx="266" cy="298"/>
              <a:chOff x="1414" y="3206"/>
              <a:chExt cx="266" cy="298"/>
            </a:xfrm>
          </p:grpSpPr>
          <p:grpSp>
            <p:nvGrpSpPr>
              <p:cNvPr id="6176" name="Group 86">
                <a:extLst>
                  <a:ext uri="{FF2B5EF4-FFF2-40B4-BE49-F238E27FC236}">
                    <a16:creationId xmlns:a16="http://schemas.microsoft.com/office/drawing/2014/main" id="{92971906-347D-1E1D-EB95-981A03B195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4" y="3206"/>
                <a:ext cx="266" cy="298"/>
                <a:chOff x="1415" y="1276"/>
                <a:chExt cx="266" cy="298"/>
              </a:xfrm>
            </p:grpSpPr>
            <p:pic>
              <p:nvPicPr>
                <p:cNvPr id="6178" name="Picture 87" descr="Picture2">
                  <a:extLst>
                    <a:ext uri="{FF2B5EF4-FFF2-40B4-BE49-F238E27FC236}">
                      <a16:creationId xmlns:a16="http://schemas.microsoft.com/office/drawing/2014/main" id="{9A15A014-0412-F750-A585-60FF6EB2021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79" name="Oval 88">
                  <a:extLst>
                    <a:ext uri="{FF2B5EF4-FFF2-40B4-BE49-F238E27FC236}">
                      <a16:creationId xmlns:a16="http://schemas.microsoft.com/office/drawing/2014/main" id="{09430D22-D2A8-8C5A-4A87-14222038FA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/>
                    </a:gs>
                    <a:gs pos="100000">
                      <a:srgbClr val="2C5782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180" name="Oval 89">
                  <a:extLst>
                    <a:ext uri="{FF2B5EF4-FFF2-40B4-BE49-F238E27FC236}">
                      <a16:creationId xmlns:a16="http://schemas.microsoft.com/office/drawing/2014/main" id="{D327024D-60A6-1EB6-1E88-AF88CC90D3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316190"/>
                    </a:gs>
                    <a:gs pos="100000">
                      <a:srgbClr val="4D98E3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181" name="Picture 90" descr="Picture1">
                  <a:extLst>
                    <a:ext uri="{FF2B5EF4-FFF2-40B4-BE49-F238E27FC236}">
                      <a16:creationId xmlns:a16="http://schemas.microsoft.com/office/drawing/2014/main" id="{216B71D2-5CB1-72C9-C0BB-D1C95C86206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177" name="Text Box 91">
                <a:extLst>
                  <a:ext uri="{FF2B5EF4-FFF2-40B4-BE49-F238E27FC236}">
                    <a16:creationId xmlns:a16="http://schemas.microsoft.com/office/drawing/2014/main" id="{C9619C8D-F130-5510-E0B9-EEC277C7E569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0" y="322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>
                    <a:solidFill>
                      <a:srgbClr val="FFFFFF"/>
                    </a:solidFill>
                  </a:rPr>
                  <a:t>5</a:t>
                </a:r>
              </a:p>
            </p:txBody>
          </p:sp>
        </p:grpSp>
      </p:grp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FBF810B-2825-0B24-1F13-38E54699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8" y="571500"/>
            <a:ext cx="8121650" cy="254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i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uk-UA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Принципи інтегрованого процесу</a:t>
            </a:r>
            <a:r>
              <a:rPr lang="uk-UA" sz="7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52" name="Group 92">
            <a:extLst>
              <a:ext uri="{FF2B5EF4-FFF2-40B4-BE49-F238E27FC236}">
                <a16:creationId xmlns:a16="http://schemas.microsoft.com/office/drawing/2014/main" id="{53B037A8-5E83-C36A-45A6-098C82C06046}"/>
              </a:ext>
            </a:extLst>
          </p:cNvPr>
          <p:cNvGrpSpPr>
            <a:grpSpLocks/>
          </p:cNvGrpSpPr>
          <p:nvPr/>
        </p:nvGrpSpPr>
        <p:grpSpPr bwMode="auto">
          <a:xfrm>
            <a:off x="1943100" y="4556125"/>
            <a:ext cx="5122863" cy="544513"/>
            <a:chOff x="1269" y="1324"/>
            <a:chExt cx="3227" cy="343"/>
          </a:xfrm>
        </p:grpSpPr>
        <p:sp>
          <p:nvSpPr>
            <p:cNvPr id="67" name="AutoShape 3">
              <a:extLst>
                <a:ext uri="{FF2B5EF4-FFF2-40B4-BE49-F238E27FC236}">
                  <a16:creationId xmlns:a16="http://schemas.microsoft.com/office/drawing/2014/main" id="{7AFAA45B-397E-923F-BF8F-2360DCF5705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56" y="1333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5" name="Text Box 4">
              <a:extLst>
                <a:ext uri="{FF2B5EF4-FFF2-40B4-BE49-F238E27FC236}">
                  <a16:creationId xmlns:a16="http://schemas.microsoft.com/office/drawing/2014/main" id="{7E3286CE-E764-52E0-5429-98559FF9CA0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  <a:cs typeface="Times New Roman" panose="02020603050405020304" pitchFamily="18" charset="0"/>
                </a:rPr>
                <a:t>ЛОГІЧНОСТІ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166" name="Group 55">
              <a:extLst>
                <a:ext uri="{FF2B5EF4-FFF2-40B4-BE49-F238E27FC236}">
                  <a16:creationId xmlns:a16="http://schemas.microsoft.com/office/drawing/2014/main" id="{04724C71-4764-FBAB-3ECA-1F42C42E52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6167" name="Group 56">
                <a:extLst>
                  <a:ext uri="{FF2B5EF4-FFF2-40B4-BE49-F238E27FC236}">
                    <a16:creationId xmlns:a16="http://schemas.microsoft.com/office/drawing/2014/main" id="{30B1D117-AB5A-EFC5-3A67-544D24B810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6169" name="Picture 57" descr="Picture2">
                  <a:extLst>
                    <a:ext uri="{FF2B5EF4-FFF2-40B4-BE49-F238E27FC236}">
                      <a16:creationId xmlns:a16="http://schemas.microsoft.com/office/drawing/2014/main" id="{2205AFC6-C6BE-97AB-DAD9-8B4526F7CBC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70" name="Oval 58">
                  <a:extLst>
                    <a:ext uri="{FF2B5EF4-FFF2-40B4-BE49-F238E27FC236}">
                      <a16:creationId xmlns:a16="http://schemas.microsoft.com/office/drawing/2014/main" id="{23CEB063-40F8-38B5-89F3-94755275C2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925800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171" name="Oval 59">
                  <a:extLst>
                    <a:ext uri="{FF2B5EF4-FFF2-40B4-BE49-F238E27FC236}">
                      <a16:creationId xmlns:a16="http://schemas.microsoft.com/office/drawing/2014/main" id="{9F49FAC6-4DAD-25DD-1F92-43DE58A44E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26100"/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172" name="Picture 60" descr="Picture1">
                  <a:extLst>
                    <a:ext uri="{FF2B5EF4-FFF2-40B4-BE49-F238E27FC236}">
                      <a16:creationId xmlns:a16="http://schemas.microsoft.com/office/drawing/2014/main" id="{AD556074-0341-1CDD-2865-A134ADE9703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168" name="Text Box 61">
                <a:extLst>
                  <a:ext uri="{FF2B5EF4-FFF2-40B4-BE49-F238E27FC236}">
                    <a16:creationId xmlns:a16="http://schemas.microsoft.com/office/drawing/2014/main" id="{713C57B5-ED69-4DE4-9E3A-82F1B40BD6EE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uk-UA" altLang="en-US" b="1">
                    <a:solidFill>
                      <a:srgbClr val="FFFFFF"/>
                    </a:solidFill>
                  </a:rPr>
                  <a:t>6</a:t>
                </a:r>
                <a:endParaRPr lang="en-US" altLang="en-US" b="1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153" name="Group 93">
            <a:extLst>
              <a:ext uri="{FF2B5EF4-FFF2-40B4-BE49-F238E27FC236}">
                <a16:creationId xmlns:a16="http://schemas.microsoft.com/office/drawing/2014/main" id="{7DAEC0E1-2EEC-D727-2359-FC232D61C382}"/>
              </a:ext>
            </a:extLst>
          </p:cNvPr>
          <p:cNvGrpSpPr>
            <a:grpSpLocks/>
          </p:cNvGrpSpPr>
          <p:nvPr/>
        </p:nvGrpSpPr>
        <p:grpSpPr bwMode="auto">
          <a:xfrm>
            <a:off x="1928813" y="5249863"/>
            <a:ext cx="5070475" cy="549275"/>
            <a:chOff x="1268" y="1776"/>
            <a:chExt cx="3194" cy="346"/>
          </a:xfrm>
        </p:grpSpPr>
        <p:sp>
          <p:nvSpPr>
            <p:cNvPr id="77" name="AutoShape 13">
              <a:extLst>
                <a:ext uri="{FF2B5EF4-FFF2-40B4-BE49-F238E27FC236}">
                  <a16:creationId xmlns:a16="http://schemas.microsoft.com/office/drawing/2014/main" id="{92BDE368-CA96-8C55-212C-631579F7166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6" name="Text Box 21">
              <a:extLst>
                <a:ext uri="{FF2B5EF4-FFF2-40B4-BE49-F238E27FC236}">
                  <a16:creationId xmlns:a16="http://schemas.microsoft.com/office/drawing/2014/main" id="{B9912B89-05C4-8271-69CF-A1781C29E60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uk-UA" altLang="en-US" sz="2400" b="1">
                  <a:solidFill>
                    <a:srgbClr val="173A8D"/>
                  </a:solidFill>
                  <a:latin typeface="Mistral" panose="03090702030407020403" pitchFamily="66" charset="0"/>
                </a:rPr>
                <a:t>ВЕРТИКАЛЬНОГО ТЕМАТИЗМУ</a:t>
              </a:r>
              <a:endParaRPr lang="en-US" altLang="en-US" sz="2400" b="1">
                <a:solidFill>
                  <a:srgbClr val="173A8D"/>
                </a:solidFill>
                <a:latin typeface="Mistral" panose="03090702030407020403" pitchFamily="66" charset="0"/>
              </a:endParaRPr>
            </a:p>
          </p:txBody>
        </p:sp>
        <p:grpSp>
          <p:nvGrpSpPr>
            <p:cNvPr id="6157" name="Group 62">
              <a:extLst>
                <a:ext uri="{FF2B5EF4-FFF2-40B4-BE49-F238E27FC236}">
                  <a16:creationId xmlns:a16="http://schemas.microsoft.com/office/drawing/2014/main" id="{80895DA1-55C4-66FD-3348-5A9EB8AC7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6158" name="Group 63">
                <a:extLst>
                  <a:ext uri="{FF2B5EF4-FFF2-40B4-BE49-F238E27FC236}">
                    <a16:creationId xmlns:a16="http://schemas.microsoft.com/office/drawing/2014/main" id="{CA4CE15C-D797-9D27-CBD5-D30EA59AB3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6160" name="Picture 64" descr="Picture2">
                  <a:extLst>
                    <a:ext uri="{FF2B5EF4-FFF2-40B4-BE49-F238E27FC236}">
                      <a16:creationId xmlns:a16="http://schemas.microsoft.com/office/drawing/2014/main" id="{0F7D2CE9-8469-4280-7D05-22F52DC48D4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6161" name="Oval 65">
                  <a:extLst>
                    <a:ext uri="{FF2B5EF4-FFF2-40B4-BE49-F238E27FC236}">
                      <a16:creationId xmlns:a16="http://schemas.microsoft.com/office/drawing/2014/main" id="{C1A36167-7386-71F7-54F1-FBD2808552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908D0F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sp>
              <p:nvSpPr>
                <p:cNvPr id="6162" name="Oval 66">
                  <a:extLst>
                    <a:ext uri="{FF2B5EF4-FFF2-40B4-BE49-F238E27FC236}">
                      <a16:creationId xmlns:a16="http://schemas.microsoft.com/office/drawing/2014/main" id="{CB730028-8A9F-3C22-6975-E7919B13DE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09D11"/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uk-UA" altLang="en-US"/>
                </a:p>
              </p:txBody>
            </p:sp>
            <p:pic>
              <p:nvPicPr>
                <p:cNvPr id="6163" name="Picture 67" descr="Picture1">
                  <a:extLst>
                    <a:ext uri="{FF2B5EF4-FFF2-40B4-BE49-F238E27FC236}">
                      <a16:creationId xmlns:a16="http://schemas.microsoft.com/office/drawing/2014/main" id="{0D2B4288-18D2-A5E0-B4A0-BD351021D67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159" name="Text Box 68">
                <a:extLst>
                  <a:ext uri="{FF2B5EF4-FFF2-40B4-BE49-F238E27FC236}">
                    <a16:creationId xmlns:a16="http://schemas.microsoft.com/office/drawing/2014/main" id="{C3A58E97-7553-9B55-6BE2-997F2050D6C6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en-US" b="1">
                    <a:solidFill>
                      <a:srgbClr val="FFFFFF"/>
                    </a:solidFill>
                  </a:rPr>
                  <a:t>7</a:t>
                </a:r>
                <a:endParaRPr lang="en-US" altLang="en-US" b="1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6154" name="Picture 4" descr="c96f8565818025414059222a3d91c528">
            <a:extLst>
              <a:ext uri="{FF2B5EF4-FFF2-40B4-BE49-F238E27FC236}">
                <a16:creationId xmlns:a16="http://schemas.microsoft.com/office/drawing/2014/main" id="{FC121452-1A69-680A-EC7C-D1B666A78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2214563"/>
            <a:ext cx="1897063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2A22A28-0D5D-7630-2546-0E9719D7A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785813"/>
            <a:ext cx="7839075" cy="4191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uk-UA" sz="44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ІНТЕГРОВАНЕ ЗАНЯТТЯ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/>
            </a:r>
            <a:br>
              <a:rPr lang="uk-UA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</a:b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лат.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integеr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повний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цілісний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органічне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умінь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розділів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теми,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пізнати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якесь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і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досягненню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E10A48B-0995-389F-6514-B75D15CF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8" y="5357813"/>
            <a:ext cx="8215312" cy="977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ІНТЕГРОВАНІ ЗАНЯТТЯ -</a:t>
            </a:r>
            <a:r>
              <a:rPr lang="ru-RU" sz="49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/>
            </a:r>
            <a:br>
              <a:rPr lang="ru-RU" sz="49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</a:b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навчально-виховної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об'єднує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блоки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теми з метою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збагачення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почуттів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пізнавати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досягати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Результатом системного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таких занять у </a:t>
            </a:r>
            <a:r>
              <a:rPr lang="ru-RU" sz="31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 є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системного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збудження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позитивно-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sz="31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Гавриш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2963A61-75E4-5C7A-3394-73D525117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8" y="6369050"/>
            <a:ext cx="7839075" cy="977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МЕТА ІНТЕГРОВАНИХ  ЗАНЯТЬ</a:t>
            </a:r>
            <a:b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</a:br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-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активізація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цілісної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>
                <a:solidFill>
                  <a:srgbClr val="0070C0"/>
                </a:solidFill>
                <a:latin typeface="Mistral" pitchFamily="66" charset="0"/>
              </a:rPr>
              <a:t/>
            </a:r>
            <a:br>
              <a:rPr lang="ru-RU" sz="4900" b="1" dirty="0">
                <a:solidFill>
                  <a:srgbClr val="0070C0"/>
                </a:solidFill>
                <a:latin typeface="Mistral" pitchFamily="66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862F18-5D51-163E-A996-125278D00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14938"/>
            <a:ext cx="7839075" cy="977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ПЕРЕВАГИ ІНТЕГРОВАНИХ  ЗАНЯТЬ</a:t>
            </a:r>
            <a:b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</a:br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  <a:t> </a:t>
            </a:r>
            <a:b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Mistral" pitchFamily="66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пожвавлюється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постійне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звертання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постійна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попереджає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перевтому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забезпечуються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творчості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і педагога;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вивільняється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для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7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sz="2700" b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>
                <a:solidFill>
                  <a:srgbClr val="0070C0"/>
                </a:solidFill>
                <a:latin typeface="Mistral" pitchFamily="66" charset="0"/>
              </a:rPr>
              <a:t/>
            </a:r>
            <a:br>
              <a:rPr lang="ru-RU" sz="2700" b="1" dirty="0">
                <a:solidFill>
                  <a:srgbClr val="0070C0"/>
                </a:solidFill>
                <a:latin typeface="Mistral" pitchFamily="66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0EB78-4DF7-5E98-C70E-81685A4F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275" y="2382838"/>
            <a:ext cx="7839075" cy="1400175"/>
          </a:xfrm>
        </p:spPr>
        <p:txBody>
          <a:bodyPr>
            <a:normAutofit/>
          </a:bodyPr>
          <a:lstStyle/>
          <a:p>
            <a:pPr eaLnBrk="1" hangingPunct="1">
              <a:tabLst>
                <a:tab pos="8343900" algn="l"/>
              </a:tabLst>
              <a:defRPr/>
            </a:pPr>
            <a:r>
              <a:rPr lang="en-US" dirty="0">
                <a:latin typeface="+mn-lt"/>
              </a:rPr>
              <a:t>   </a:t>
            </a:r>
            <a:r>
              <a:rPr lang="uk-UA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Заголовок 2">
            <a:extLst>
              <a:ext uri="{FF2B5EF4-FFF2-40B4-BE49-F238E27FC236}">
                <a16:creationId xmlns:a16="http://schemas.microsoft.com/office/drawing/2014/main" id="{A1330281-6914-DB96-2C08-E57A75BE860B}"/>
              </a:ext>
            </a:extLst>
          </p:cNvPr>
          <p:cNvSpPr txBox="1">
            <a:spLocks/>
          </p:cNvSpPr>
          <p:nvPr/>
        </p:nvSpPr>
        <p:spPr bwMode="auto">
          <a:xfrm>
            <a:off x="608013" y="342900"/>
            <a:ext cx="7821612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uk-UA" altLang="en-US" sz="3200" b="1">
                <a:solidFill>
                  <a:schemeClr val="accent2"/>
                </a:solidFill>
                <a:latin typeface="Mistral" panose="03090702030407020403" pitchFamily="66" charset="0"/>
                <a:cs typeface="Times New Roman" panose="02020603050405020304" pitchFamily="18" charset="0"/>
              </a:rPr>
              <a:t>УМОВИ ЕФЕКТИВНОГО ПРОВЕДЕННЯ </a:t>
            </a:r>
          </a:p>
          <a:p>
            <a:pPr algn="ctr" eaLnBrk="1" hangingPunct="1">
              <a:lnSpc>
                <a:spcPct val="90000"/>
              </a:lnSpc>
            </a:pPr>
            <a:r>
              <a:rPr lang="uk-UA" altLang="en-US" sz="3200" b="1">
                <a:solidFill>
                  <a:schemeClr val="accent2"/>
                </a:solidFill>
                <a:latin typeface="Mistral" panose="03090702030407020403" pitchFamily="66" charset="0"/>
                <a:cs typeface="Times New Roman" panose="02020603050405020304" pitchFamily="18" charset="0"/>
              </a:rPr>
              <a:t>ІНТЕГРОВАНИХ ЗАНЯТЬ</a:t>
            </a:r>
            <a:endParaRPr lang="ru-RU" altLang="en-US" sz="3200" b="1">
              <a:solidFill>
                <a:schemeClr val="accent2"/>
              </a:solidFill>
              <a:latin typeface="Mistral" panose="03090702030407020403" pitchFamily="66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4A853556-D59A-404E-69BA-EE3B289C3063}"/>
              </a:ext>
            </a:extLst>
          </p:cNvPr>
          <p:cNvSpPr txBox="1">
            <a:spLocks/>
          </p:cNvSpPr>
          <p:nvPr/>
        </p:nvSpPr>
        <p:spPr>
          <a:xfrm>
            <a:off x="571500" y="1785938"/>
            <a:ext cx="7839075" cy="441325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теми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ретельний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відбір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програмового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апперцепції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продумане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активізація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розумової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якостей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педагога,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забезпечить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співпрацю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змістовного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ігрового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предметно-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розвивального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багатоваріативного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дидактичного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обов'язкове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творчих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здібностей</a:t>
            </a:r>
            <a:endParaRPr lang="ru-RU" sz="31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endParaRPr lang="ru-RU" sz="29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306</TotalTime>
  <Words>431</Words>
  <Application>Microsoft Office PowerPoint</Application>
  <PresentationFormat>Экран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Mistral</vt:lpstr>
      <vt:lpstr>Times New Roman</vt:lpstr>
      <vt:lpstr>Verdana</vt:lpstr>
      <vt:lpstr>Wingdings</vt:lpstr>
      <vt:lpstr>Профиль</vt:lpstr>
      <vt:lpstr>Інтегровані заняття</vt:lpstr>
      <vt:lpstr>   “Інтеграція” – від лат. integratio – відновлення; integer –суцільний.  Термін “інтеграція” в первісному значенні був пов’язаний із відновленням повноти, з об’єднанням у цілісність розрізнених елементів.  </vt:lpstr>
      <vt:lpstr>Ми під інтеграцією розуміємо   процес та результат поєднання окремих елементів навчання ,виховання та корекції в єдину цілісну систему з метою одержання якісно нового результату дошкільної освіти .</vt:lpstr>
      <vt:lpstr> Принципи інтегрованого процесу </vt:lpstr>
      <vt:lpstr>ІНТЕГРОВАНЕ ЗАНЯТТЯ від лат. integеr - повний, цілісний) - це форма роботи з дітьми, де відбувається органічне поєднання їх знань, умінь і навичок з інших навчальних предметів,  розділів програми (освітніх ліній) навколо однієї теми, що  дає змогу з різних сторін пізнати якесь явище, об'єкт, поняття  і сприяє  досягненню цілісності знань дошкільників. </vt:lpstr>
      <vt:lpstr>ІНТЕГРОВАНІ ЗАНЯТТЯ - це форма навчально-виховної роботи, яка об'єднує блоки знань із різних галузей навколо однієї теми з метою інформаційного та емоційного збагачення сприймання, мислення, почуттів дітей, що дає змогу пізнавати їм певне явище з різних сторін, досягати цілісності знань дітей. Результатом системного впровадження таких занять у ЗДО є формування системного мислення дошкільників, збудження уяви, позитивно-емоційного ставлення до процесу пізнання (Н. Гавриш). </vt:lpstr>
      <vt:lpstr>МЕТА ІНТЕГРОВАНИХ  ЗАНЯТЬ - активізація пізнавальної активності дошкільників; - створення оптимальних умов для розвитку мовленнєвих операцій кожної дитини; - формування у дитини цілісної картини світу; - досягнення якісної дошкільної освіти.   </vt:lpstr>
      <vt:lpstr>ПЕРЕВАГИ ІНТЕГРОВАНИХ  ЗАНЯТЬ   -збільшується інтерес до навчання, пожвавлюється освітній процес; - постійне звертання до життєвого досвіду дітей; - відбувається постійна зміна видів діяльності дітей, що попереджає їх перевтому; - забезпечуються умови для розвитку творчості і дітей, і педагога; - вивільняється час для іншої роботи з дітьми.    </vt:lpstr>
      <vt:lpstr>    </vt:lpstr>
      <vt:lpstr>    ДОТРИМАННЯ АЛГОРИТМУ ТА СТРУКТУРИ ІНТЕГРОВАНОГО ЗАНЯТТЯ ДОЗВОЛЯЄ:  органічно  синтезувати матеріал;  поєднувати різні змістовні лінії,   елементи різних галузевих знань;  добирати оптимальні методи, види діяльності для забезпечення цілісності інтегрованого заняття. </vt:lpstr>
      <vt:lpstr>    </vt:lpstr>
      <vt:lpstr>Презентация PowerPoint</vt:lpstr>
      <vt:lpstr>Дякую за увагу!!!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Ярмарок педагогічний ідей</dc:title>
  <dc:creator>Admin</dc:creator>
  <cp:lastModifiedBy>Admin</cp:lastModifiedBy>
  <cp:revision>15</cp:revision>
  <cp:lastPrinted>2023-10-17T08:32:24Z</cp:lastPrinted>
  <dcterms:created xsi:type="dcterms:W3CDTF">2018-02-28T15:44:35Z</dcterms:created>
  <dcterms:modified xsi:type="dcterms:W3CDTF">2023-10-17T08:45:33Z</dcterms:modified>
</cp:coreProperties>
</file>