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7" r:id="rId9"/>
    <p:sldId id="262" r:id="rId10"/>
    <p:sldId id="268" r:id="rId11"/>
    <p:sldId id="263" r:id="rId12"/>
    <p:sldId id="269" r:id="rId13"/>
    <p:sldId id="264" r:id="rId14"/>
    <p:sldId id="270" r:id="rId15"/>
    <p:sldId id="271" r:id="rId16"/>
    <p:sldId id="266" r:id="rId17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9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FB134B7-2033-42A8-9EDD-097C1FEB702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DED547B-470D-455D-92C9-8DA8B37DB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2D901E-B1A3-4D43-9454-407293E76BF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0C5E7-E22A-4932-AAF5-99B853140877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9DF48-07CA-4037-8E44-1677F0D69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987E-7E6F-4E33-904A-D41353479F6D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D0267-80C9-479A-A56B-3C9091CA2E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9239-AE0D-4DA5-A4B9-964C9E7ABA3F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4F866-F978-4DD8-B82B-6E106D841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1E530-A6C6-4593-AEF8-4C7DE80417F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A2AA0-6ABB-4439-A49D-C5C674B93A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2A209-260C-41CB-8BF1-7EC5DE804A1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9899C-5EFE-4EE6-848C-329D4E4160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20EDD-28FC-4E52-8663-72AE6869FD7A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78BCB-9FDC-4FAB-AC7E-4EE7100C6F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569C0-DD9C-4BBF-99DE-EAD63D0C551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645F6-B435-423D-AECF-07BC4B9E2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3FBCB-604B-4AAE-B394-160DD228E78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0063-F837-450F-9E25-6C25B64555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0782E-BFE3-41E5-9AC9-5C8075ED900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4387-D6C8-4D9C-8587-46B8AD693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DF103-8BF7-4627-AA7D-9D4D14D7CFF8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FAB7-5CA6-4420-9FA7-6B4E070B9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8933-7B09-42E8-9933-D6D3C2F51991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0EAA7-C2FF-443E-9AE4-506FE94E71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2F35A-1960-48E3-8BCA-CECE039E0840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EAD4F-5CF2-4578-BD2E-E1B9AE829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8C755-5AA7-4E2A-9E46-F25A25CF5453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DF5E2-8579-46DF-9D0B-043EC1A552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E30C-4451-4042-A901-59FB8D747998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5EAEE-308F-4C08-B1C6-8AE467F01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BF29-8F80-420B-9757-AB840926BCD5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6875C-AE03-484F-AB31-7C5C9CC084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0EF11-CBE3-41AC-B702-FDFC52CCF40A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7B545-8F81-4A6E-9F17-8960DFD01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41D0A3-B118-4A9F-AA18-90BD1E2E617B}" type="datetimeFigureOut">
              <a:rPr lang="ru-RU"/>
              <a:pPr>
                <a:defRPr/>
              </a:pPr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CC683C-4D54-49EB-8A1F-60C11D94C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78" r:id="rId11"/>
    <p:sldLayoutId id="2147483667" r:id="rId12"/>
    <p:sldLayoutId id="2147483679" r:id="rId13"/>
    <p:sldLayoutId id="2147483666" r:id="rId14"/>
    <p:sldLayoutId id="2147483665" r:id="rId15"/>
    <p:sldLayoutId id="214748366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611188" y="0"/>
            <a:ext cx="9426575" cy="2560638"/>
          </a:xfrm>
        </p:spPr>
        <p:txBody>
          <a:bodyPr/>
          <a:lstStyle/>
          <a:p>
            <a:pPr algn="ctr"/>
            <a:r>
              <a:rPr lang="uk-UA" b="1" i="1" smtClean="0">
                <a:latin typeface="Times New Roman" pitchFamily="18" charset="0"/>
                <a:cs typeface="Times New Roman" pitchFamily="18" charset="0"/>
              </a:rPr>
              <a:t>РОБОТА З ОБДАРОВАНИМИ ДІТЬМИ</a:t>
            </a:r>
            <a:endParaRPr lang="ru-RU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48125"/>
            <a:ext cx="6392863" cy="280987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13.10.2023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 вчитель математики </a:t>
            </a:r>
            <a:r>
              <a:rPr lang="uk-UA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Рокитнівського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ліцею №1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Крупеня Галина Андріївна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5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2988" y="3773488"/>
            <a:ext cx="6069012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677863" y="119063"/>
            <a:ext cx="8596312" cy="1320800"/>
          </a:xfrm>
        </p:spPr>
        <p:txBody>
          <a:bodyPr/>
          <a:lstStyle/>
          <a:p>
            <a:pPr algn="ctr"/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sz="54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1039813"/>
            <a:ext cx="9471025" cy="5483225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можна розкласти на множники 7, 17 і 17, тобто добуток трьох множників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 – n)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бути непарним, але різниця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- n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непарних чисел</a:t>
            </a:r>
            <a:r>
              <a:rPr lang="en-US" sz="4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 парна. Отже,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-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непарне,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-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непарне,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– n -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парне, тому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4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існують.</a:t>
            </a:r>
            <a:endParaRPr lang="ru-RU" sz="4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958388" cy="5821363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Катруся задумала три відмінні від нуля цифри. Микола записав усі </a:t>
            </a:r>
            <a:r>
              <a:rPr lang="uk-UA" sz="44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ять можливих двозначних чисел, у десятковому записі яких використовувалися тільки ці цифри ( з повторенням також). Сума записаних чисел дорівнює 231. Знайдіть цифри, задумані Катрусею.(7 балів)</a:t>
            </a:r>
            <a:endParaRPr lang="ru-RU" sz="4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690563" y="0"/>
            <a:ext cx="8596312" cy="1320800"/>
          </a:xfrm>
        </p:spPr>
        <p:txBody>
          <a:bodyPr/>
          <a:lstStyle/>
          <a:p>
            <a:pPr algn="ctr"/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sz="54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238" y="900113"/>
            <a:ext cx="10372725" cy="5856287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b, c –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задумані цифри. Микола записав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err="1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en-US" sz="32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en-US" sz="32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Кожна цифра тричі використовувалась в записі одиниць і тричі  - в записі десятків. Тому </a:t>
            </a:r>
          </a:p>
          <a:p>
            <a:pPr marL="0" indent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r>
              <a:rPr lang="en-US" sz="32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+ 10c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+ 10c + 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10a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+ 10c 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+ 3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231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33(a + b + c) = 231</a:t>
            </a:r>
          </a:p>
          <a:p>
            <a:pPr marL="0" indent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+ c = 231 : 33</a:t>
            </a:r>
          </a:p>
          <a:p>
            <a:pPr marL="0" indent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b+ c = 7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Отже, сума цифр має бути 7, а це лише цифри 1, 2 і 4.</a:t>
            </a:r>
            <a:endParaRPr lang="en-US" sz="3200" b="1" i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fontAlgn="auto">
              <a:spcAft>
                <a:spcPts val="0"/>
              </a:spcAft>
              <a:buClr>
                <a:srgbClr val="90C226"/>
              </a:buClr>
              <a:buFont typeface="Wingdings 3" charset="2"/>
              <a:buNone/>
              <a:defRPr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0" y="1206380"/>
            <a:ext cx="10208029" cy="5064459"/>
          </a:xfrm>
          <a:blipFill rotWithShape="0">
            <a:blip r:embed="rId2"/>
            <a:stretch>
              <a:fillRect t="-2527" r="-1075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2387600" y="0"/>
            <a:ext cx="6886575" cy="1320800"/>
          </a:xfrm>
        </p:spPr>
        <p:txBody>
          <a:bodyPr/>
          <a:lstStyle/>
          <a:p>
            <a:pPr algn="ctr"/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sz="54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275461" y="789710"/>
            <a:ext cx="7655776" cy="6068290"/>
          </a:xfrm>
          <a:blipFill rotWithShape="0">
            <a:blip r:embed="rId2"/>
            <a:stretch>
              <a:fillRect l="-1592" r="-1194" b="-603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33795" name="Рисунок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250" y="314325"/>
            <a:ext cx="2868613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единительная линия 10"/>
          <p:cNvCxnSpPr/>
          <p:nvPr/>
        </p:nvCxnSpPr>
        <p:spPr>
          <a:xfrm flipV="1">
            <a:off x="528638" y="2409825"/>
            <a:ext cx="941387" cy="1831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TextBox 12"/>
          <p:cNvSpPr txBox="1">
            <a:spLocks noChangeArrowheads="1"/>
          </p:cNvSpPr>
          <p:nvPr/>
        </p:nvSpPr>
        <p:spPr bwMode="auto">
          <a:xfrm>
            <a:off x="1555750" y="1992313"/>
            <a:ext cx="361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b="1">
                <a:latin typeface="Times New Roman" pitchFamily="18" charset="0"/>
                <a:cs typeface="Times New Roman" pitchFamily="18" charset="0"/>
              </a:rPr>
              <a:t>Е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90538" y="3325813"/>
            <a:ext cx="2306637" cy="915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9" name="TextBox 16"/>
          <p:cNvSpPr txBox="1">
            <a:spLocks noChangeArrowheads="1"/>
          </p:cNvSpPr>
          <p:nvPr/>
        </p:nvSpPr>
        <p:spPr bwMode="auto">
          <a:xfrm>
            <a:off x="152400" y="3003550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00" name="TextBox 17"/>
          <p:cNvSpPr txBox="1">
            <a:spLocks noChangeArrowheads="1"/>
          </p:cNvSpPr>
          <p:nvPr/>
        </p:nvSpPr>
        <p:spPr bwMode="auto">
          <a:xfrm>
            <a:off x="677863" y="2922588"/>
            <a:ext cx="422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O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50838" y="2452688"/>
            <a:ext cx="2809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100138" y="2922588"/>
            <a:ext cx="141287" cy="80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555750" y="4198938"/>
            <a:ext cx="0" cy="261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50838" y="2606675"/>
            <a:ext cx="2809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711325" y="3643313"/>
            <a:ext cx="0" cy="246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555750" y="3643313"/>
            <a:ext cx="0" cy="246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олилиния 49"/>
          <p:cNvSpPr/>
          <p:nvPr/>
        </p:nvSpPr>
        <p:spPr>
          <a:xfrm>
            <a:off x="504825" y="1497013"/>
            <a:ext cx="287338" cy="58737"/>
          </a:xfrm>
          <a:custGeom>
            <a:avLst/>
            <a:gdLst>
              <a:gd name="connsiteX0" fmla="*/ 0 w 286603"/>
              <a:gd name="connsiteY0" fmla="*/ 58230 h 58230"/>
              <a:gd name="connsiteX1" fmla="*/ 232012 w 286603"/>
              <a:gd name="connsiteY1" fmla="*/ 44582 h 58230"/>
              <a:gd name="connsiteX2" fmla="*/ 245660 w 286603"/>
              <a:gd name="connsiteY2" fmla="*/ 3639 h 58230"/>
              <a:gd name="connsiteX3" fmla="*/ 286603 w 286603"/>
              <a:gd name="connsiteY3" fmla="*/ 3639 h 5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603" h="58230">
                <a:moveTo>
                  <a:pt x="0" y="58230"/>
                </a:moveTo>
                <a:cubicBezTo>
                  <a:pt x="77337" y="53681"/>
                  <a:pt x="156386" y="61388"/>
                  <a:pt x="232012" y="44582"/>
                </a:cubicBezTo>
                <a:cubicBezTo>
                  <a:pt x="246055" y="41461"/>
                  <a:pt x="234151" y="12271"/>
                  <a:pt x="245660" y="3639"/>
                </a:cubicBezTo>
                <a:cubicBezTo>
                  <a:pt x="256578" y="-4550"/>
                  <a:pt x="272955" y="3639"/>
                  <a:pt x="286603" y="363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Полилиния 50"/>
          <p:cNvSpPr/>
          <p:nvPr/>
        </p:nvSpPr>
        <p:spPr>
          <a:xfrm>
            <a:off x="2387600" y="3862388"/>
            <a:ext cx="55563" cy="204787"/>
          </a:xfrm>
          <a:custGeom>
            <a:avLst/>
            <a:gdLst>
              <a:gd name="connsiteX0" fmla="*/ 0 w 54591"/>
              <a:gd name="connsiteY0" fmla="*/ 204717 h 204717"/>
              <a:gd name="connsiteX1" fmla="*/ 13648 w 54591"/>
              <a:gd name="connsiteY1" fmla="*/ 81887 h 204717"/>
              <a:gd name="connsiteX2" fmla="*/ 27296 w 54591"/>
              <a:gd name="connsiteY2" fmla="*/ 40944 h 204717"/>
              <a:gd name="connsiteX3" fmla="*/ 54591 w 54591"/>
              <a:gd name="connsiteY3" fmla="*/ 0 h 204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591" h="204717">
                <a:moveTo>
                  <a:pt x="0" y="204717"/>
                </a:moveTo>
                <a:cubicBezTo>
                  <a:pt x="4549" y="163774"/>
                  <a:pt x="6875" y="122522"/>
                  <a:pt x="13648" y="81887"/>
                </a:cubicBezTo>
                <a:cubicBezTo>
                  <a:pt x="16013" y="67697"/>
                  <a:pt x="20862" y="53811"/>
                  <a:pt x="27296" y="40944"/>
                </a:cubicBezTo>
                <a:cubicBezTo>
                  <a:pt x="34631" y="26273"/>
                  <a:pt x="54591" y="0"/>
                  <a:pt x="54591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1350963" y="2660650"/>
            <a:ext cx="231775" cy="28575"/>
          </a:xfrm>
          <a:custGeom>
            <a:avLst/>
            <a:gdLst>
              <a:gd name="connsiteX0" fmla="*/ 0 w 232012"/>
              <a:gd name="connsiteY0" fmla="*/ 27296 h 27296"/>
              <a:gd name="connsiteX1" fmla="*/ 232012 w 232012"/>
              <a:gd name="connsiteY1" fmla="*/ 0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2012" h="27296">
                <a:moveTo>
                  <a:pt x="0" y="27296"/>
                </a:moveTo>
                <a:cubicBezTo>
                  <a:pt x="214867" y="12971"/>
                  <a:pt x="143547" y="44234"/>
                  <a:pt x="23201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1365250" y="2579688"/>
            <a:ext cx="204788" cy="50800"/>
          </a:xfrm>
          <a:custGeom>
            <a:avLst/>
            <a:gdLst>
              <a:gd name="connsiteX0" fmla="*/ 0 w 204772"/>
              <a:gd name="connsiteY0" fmla="*/ 40943 h 51797"/>
              <a:gd name="connsiteX1" fmla="*/ 204717 w 204772"/>
              <a:gd name="connsiteY1" fmla="*/ 0 h 5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4772" h="51797">
                <a:moveTo>
                  <a:pt x="0" y="40943"/>
                </a:moveTo>
                <a:cubicBezTo>
                  <a:pt x="213795" y="26690"/>
                  <a:pt x="204717" y="95685"/>
                  <a:pt x="20471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Полилиния 54"/>
          <p:cNvSpPr/>
          <p:nvPr/>
        </p:nvSpPr>
        <p:spPr>
          <a:xfrm>
            <a:off x="2524125" y="4040188"/>
            <a:ext cx="55563" cy="217487"/>
          </a:xfrm>
          <a:custGeom>
            <a:avLst/>
            <a:gdLst>
              <a:gd name="connsiteX0" fmla="*/ 54591 w 54591"/>
              <a:gd name="connsiteY0" fmla="*/ 0 h 218364"/>
              <a:gd name="connsiteX1" fmla="*/ 13648 w 54591"/>
              <a:gd name="connsiteY1" fmla="*/ 122830 h 218364"/>
              <a:gd name="connsiteX2" fmla="*/ 0 w 54591"/>
              <a:gd name="connsiteY2" fmla="*/ 218364 h 21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591" h="218364">
                <a:moveTo>
                  <a:pt x="54591" y="0"/>
                </a:moveTo>
                <a:cubicBezTo>
                  <a:pt x="33119" y="53678"/>
                  <a:pt x="23443" y="68954"/>
                  <a:pt x="13648" y="122830"/>
                </a:cubicBezTo>
                <a:cubicBezTo>
                  <a:pt x="7894" y="154479"/>
                  <a:pt x="0" y="218364"/>
                  <a:pt x="0" y="21836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Полилиния 56"/>
          <p:cNvSpPr/>
          <p:nvPr/>
        </p:nvSpPr>
        <p:spPr>
          <a:xfrm>
            <a:off x="2482850" y="3998913"/>
            <a:ext cx="69850" cy="246062"/>
          </a:xfrm>
          <a:custGeom>
            <a:avLst/>
            <a:gdLst>
              <a:gd name="connsiteX0" fmla="*/ 68810 w 68810"/>
              <a:gd name="connsiteY0" fmla="*/ 0 h 245660"/>
              <a:gd name="connsiteX1" fmla="*/ 14219 w 68810"/>
              <a:gd name="connsiteY1" fmla="*/ 150125 h 245660"/>
              <a:gd name="connsiteX2" fmla="*/ 572 w 68810"/>
              <a:gd name="connsiteY2" fmla="*/ 218364 h 245660"/>
              <a:gd name="connsiteX3" fmla="*/ 572 w 68810"/>
              <a:gd name="connsiteY3" fmla="*/ 245660 h 24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810" h="245660">
                <a:moveTo>
                  <a:pt x="68810" y="0"/>
                </a:moveTo>
                <a:cubicBezTo>
                  <a:pt x="54702" y="35270"/>
                  <a:pt x="21225" y="115092"/>
                  <a:pt x="14219" y="150125"/>
                </a:cubicBezTo>
                <a:cubicBezTo>
                  <a:pt x="9670" y="172871"/>
                  <a:pt x="3852" y="195400"/>
                  <a:pt x="572" y="218364"/>
                </a:cubicBezTo>
                <a:cubicBezTo>
                  <a:pt x="-715" y="227371"/>
                  <a:pt x="572" y="236561"/>
                  <a:pt x="572" y="24566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0"/>
            <a:ext cx="8596312" cy="135096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НУВГП – 2023</a:t>
            </a:r>
            <a:b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– 9 </a:t>
            </a: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95535" y="1351128"/>
            <a:ext cx="10167582" cy="5370394"/>
          </a:xfrm>
          <a:blipFill rotWithShape="0">
            <a:blip r:embed="rId2"/>
            <a:stretch>
              <a:fillRect l="-959" t="-681" b="-5108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50850" y="3043238"/>
            <a:ext cx="68263" cy="150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414338" y="3054350"/>
            <a:ext cx="130175" cy="128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8788" y="3671888"/>
            <a:ext cx="436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69888" y="4613275"/>
            <a:ext cx="436562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69888" y="4132263"/>
            <a:ext cx="1095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15925" y="4037013"/>
            <a:ext cx="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075" y="2833688"/>
            <a:ext cx="9785350" cy="3730625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бачать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красу та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логіку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та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розкривають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науках.</a:t>
            </a:r>
            <a:endParaRPr lang="ru-RU" sz="48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2" name="AutoShape 2" descr="Урок з математики 4 клас. .Презентація"/>
          <p:cNvSpPr>
            <a:spLocks noGrp="1" noChangeAspect="1" noChangeArrowheads="1"/>
          </p:cNvSpPr>
          <p:nvPr>
            <p:ph type="title"/>
          </p:nvPr>
        </p:nvSpPr>
        <p:spPr>
          <a:xfrm>
            <a:off x="355600" y="554038"/>
            <a:ext cx="8596313" cy="1320800"/>
          </a:xfrm>
        </p:spPr>
        <p:txBody>
          <a:bodyPr/>
          <a:lstStyle/>
          <a:p>
            <a:pPr algn="ctr"/>
            <a:r>
              <a:rPr lang="uk-UA" sz="6600" b="1" i="1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6600" b="1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403013" cy="13096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</a:t>
            </a:r>
            <a:r>
              <a:rPr lang="uk-UA" sz="4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4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СТЬ - </a:t>
            </a: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ru-RU" sz="4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натхнення</a:t>
            </a:r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90% </a:t>
            </a:r>
            <a:r>
              <a:rPr lang="ru-RU" sz="4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400" dirty="0" smtClean="0"/>
              <a:t> </a:t>
            </a:r>
            <a:r>
              <a:rPr lang="ru-RU" sz="4400" dirty="0"/>
              <a:t>(Вольфганг Амадей Моцарт).</a:t>
            </a:r>
            <a:endParaRPr lang="ru-RU" sz="4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975" y="1309688"/>
            <a:ext cx="10874375" cy="5548312"/>
          </a:xfrm>
        </p:spPr>
        <p:txBody>
          <a:bodyPr>
            <a:noAutofit/>
          </a:bodyPr>
          <a:lstStyle/>
          <a:p>
            <a:pPr marL="0" indent="0"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У психологічній літературі визначають в основному декілька аспектів обдарованості. Першим аспектом обдарованості є обдарованість вроджена або ще як її називають «актуальна» та набута — «потенційна».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Вроджена («актуальна») обдарованість — це особливий стан індивіда, який характеризується насамперед активністю, швидкістю сприймання і переробки інформації, пошукової поведінки водночас Спеціалісти до цього аспекту обдарованості включають й природні здібності.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Набутою або «потенційною» називається така обдарованість, яка проявилася в певній галузі науки у дорослому віці.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По-друге, обдарованість поділяється на загальну як «універсальну здібність» (здібності до усього) та спеціальну.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Спеціальна обдарованість, тобто обдарованість в одній сфері діяльності, яка завжди придатна до якогось типу обдарованості (математична, літературна, спортивна, тощо)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8" y="133350"/>
            <a:ext cx="9996487" cy="6724650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На думку багатьох психологів і педагогів, потенційно обдарованою є кожна здорова дитина. І за наявності сприятливих умов у родині та школі вона стає реально обдарованою</a:t>
            </a:r>
          </a:p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Слово «обдарований» містить у собі корінь «дарунок», виходить, у психіці обдарованої дитини є щось таке, що їй подаровано природою. Це щось не зароблене, не вивчене, не придбане згодом, а саме подаровано</a:t>
            </a:r>
          </a:p>
          <a:p>
            <a:pPr marL="0" indent="0" algn="just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endParaRPr lang="ru-RU" sz="2200" b="1" i="1" smtClean="0">
              <a:solidFill>
                <a:srgbClr val="3F781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Відповідно до вчення американського психолога Джозефа Рензуллі обдарованість є  сполученням трьох характеристик:</a:t>
            </a:r>
          </a:p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- інтелектуальних здібностей (перевищують середній рівень);</a:t>
            </a:r>
          </a:p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- творчості;</a:t>
            </a:r>
          </a:p>
          <a:p>
            <a:pPr marL="0" indent="0">
              <a:lnSpc>
                <a:spcPct val="14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2200" b="1" i="1" smtClean="0">
                <a:solidFill>
                  <a:srgbClr val="3F7819"/>
                </a:solidFill>
                <a:latin typeface="Times New Roman" pitchFamily="18" charset="0"/>
                <a:cs typeface="Times New Roman" pitchFamily="18" charset="0"/>
              </a:rPr>
              <a:t>- наполегливості (мотивація, орієнтована на задачі).</a:t>
            </a:r>
          </a:p>
          <a:p>
            <a:pPr marL="0" indent="0">
              <a:lnSpc>
                <a:spcPct val="90000"/>
              </a:lnSpc>
            </a:pPr>
            <a:endParaRPr lang="ru-RU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77863" y="0"/>
            <a:ext cx="8596312" cy="930275"/>
          </a:xfrm>
        </p:spPr>
        <p:txBody>
          <a:bodyPr/>
          <a:lstStyle/>
          <a:p>
            <a:pPr algn="ctr"/>
            <a:r>
              <a:rPr lang="uk-UA" sz="5400" b="1" i="1" smtClean="0">
                <a:latin typeface="Times New Roman" pitchFamily="18" charset="0"/>
                <a:cs typeface="Times New Roman" pitchFamily="18" charset="0"/>
              </a:rPr>
              <a:t>Обдарована дитина</a:t>
            </a:r>
            <a:endParaRPr lang="ru-RU" sz="5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30275"/>
            <a:ext cx="10374313" cy="59277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дитина, яка вирізняється яскравими, очевидними, інколи визначними досягненнями або має внутрішні задатки для таких досягнень у певному виді діяльності.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педагогів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однолітків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є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оригінальними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айголовнішими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обдарованості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допитливості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спостережливості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точному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винятковій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потязі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нового,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занурення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справу.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академічних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математиці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лічби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зважування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упорядкування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запам’ятовує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легко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математики. 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допитлива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міркуваннях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занурюватись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справу,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endParaRPr lang="ru-RU" sz="2000" b="1" i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лідерські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нахили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гнучкого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знайомих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незнайомих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людей;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ініціативна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i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sz="2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Презентація &quot;Робота з обдарованими дітьми&quot;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9238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0374313" cy="6567488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Удосконалити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навчально-виховний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роботу з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обдарованими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ґрунтовні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озброїти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 наук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в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 на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порталі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 Урок», «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Всеосвіта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учнівсько-студентська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НУВГП));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участь 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конкурсах. Одним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 є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 «Кенгуру». Конкурс «Кенгуру» —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конкурс,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з метою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зацікавлення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математикою. Конкурс проводиться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0" y="133350"/>
            <a:ext cx="9693275" cy="1797050"/>
          </a:xfrm>
        </p:spPr>
        <p:txBody>
          <a:bodyPr/>
          <a:lstStyle/>
          <a:p>
            <a:pPr algn="ctr"/>
            <a:r>
              <a:rPr lang="uk-UA" sz="4000" b="1" i="1" smtClean="0">
                <a:latin typeface="Times New Roman" pitchFamily="18" charset="0"/>
                <a:cs typeface="Times New Roman" pitchFamily="18" charset="0"/>
              </a:rPr>
              <a:t>Завдання ІІ етапу Всеукраїнської олімпіади з математики 2022-2023 н.р.</a:t>
            </a:r>
            <a:br>
              <a:rPr lang="uk-UA" sz="4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i="1" smtClean="0">
                <a:latin typeface="Times New Roman" pitchFamily="18" charset="0"/>
                <a:cs typeface="Times New Roman" pitchFamily="18" charset="0"/>
              </a:rPr>
              <a:t>7 клас</a:t>
            </a:r>
            <a:br>
              <a:rPr lang="uk-UA" sz="4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i="1" smtClean="0">
                <a:latin typeface="Times New Roman" pitchFamily="18" charset="0"/>
                <a:cs typeface="Times New Roman" pitchFamily="18" charset="0"/>
              </a:rPr>
              <a:t>(2,5 год)</a:t>
            </a:r>
            <a:endParaRPr lang="ru-RU" sz="40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59075"/>
            <a:ext cx="10399713" cy="3757613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 Матвія є мотузка довжиною 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2/3 м. Чи може він, не маючи метра, відрізати від неї рівно пів метра? Відповідь </a:t>
            </a:r>
            <a:r>
              <a:rPr lang="uk-UA" sz="4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обгрунтуйте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.(7 балів)</a:t>
            </a:r>
            <a:endParaRPr lang="ru-RU" sz="48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677863" y="0"/>
            <a:ext cx="8596312" cy="1320800"/>
          </a:xfrm>
        </p:spPr>
        <p:txBody>
          <a:bodyPr/>
          <a:lstStyle/>
          <a:p>
            <a:pPr algn="ctr"/>
            <a:r>
              <a:rPr lang="ru-RU" sz="5400" b="1" i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5400" b="1" i="1" smtClean="0">
                <a:latin typeface="Times New Roman" pitchFamily="18" charset="0"/>
                <a:cs typeface="Times New Roman" pitchFamily="18" charset="0"/>
              </a:rPr>
              <a:t>язання</a:t>
            </a: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1069" y="858982"/>
            <a:ext cx="10296822" cy="5763491"/>
          </a:xfrm>
          <a:blipFill rotWithShape="0">
            <a:blip r:embed="rId2"/>
            <a:stretch>
              <a:fillRect l="-2072" r="-2901" b="-3598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44525"/>
            <a:ext cx="9659938" cy="4351338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Чи існують такі натуральні числа </a:t>
            </a:r>
            <a:r>
              <a:rPr lang="en-US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яких виконується рівність 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 – n)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2023. 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 </a:t>
            </a:r>
            <a:r>
              <a:rPr lang="uk-UA" sz="4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обгрунтуйте</a:t>
            </a:r>
            <a:r>
              <a:rPr lang="uk-UA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.(7 балів)</a:t>
            </a:r>
            <a:endParaRPr lang="ru-RU" sz="48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487</TotalTime>
  <Words>682</Words>
  <Application>Microsoft Office PowerPoint</Application>
  <PresentationFormat>Custom</PresentationFormat>
  <Paragraphs>51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Trebuchet MS</vt:lpstr>
      <vt:lpstr>Arial</vt:lpstr>
      <vt:lpstr>Wingdings 3</vt:lpstr>
      <vt:lpstr>Calibri</vt:lpstr>
      <vt:lpstr>Times New Roman</vt:lpstr>
      <vt:lpstr>Грань</vt:lpstr>
      <vt:lpstr>Грань</vt:lpstr>
      <vt:lpstr>Грань</vt:lpstr>
      <vt:lpstr>Грань</vt:lpstr>
      <vt:lpstr>РОБОТА З ОБДАРОВАНИМИ ДІТЬМИ</vt:lpstr>
      <vt:lpstr>ОБДАРОВАНІСТЬ - це 10% натхнення й 90% праці. (Вольфганг Амадей Моцарт).</vt:lpstr>
      <vt:lpstr>Слайд 3</vt:lpstr>
      <vt:lpstr>Обдарована дитина</vt:lpstr>
      <vt:lpstr>Слайд 5</vt:lpstr>
      <vt:lpstr>Слайд 6</vt:lpstr>
      <vt:lpstr>Завдання ІІ етапу Всеукраїнської олімпіади з математики 2022-2023 н.р. 7 клас (2,5 год)</vt:lpstr>
      <vt:lpstr>Розв’язання</vt:lpstr>
      <vt:lpstr>Слайд 9</vt:lpstr>
      <vt:lpstr>Розв’язання</vt:lpstr>
      <vt:lpstr>Слайд 11</vt:lpstr>
      <vt:lpstr>Розв’язання</vt:lpstr>
      <vt:lpstr>Слайд 13</vt:lpstr>
      <vt:lpstr>Розв’язання</vt:lpstr>
      <vt:lpstr>Олімпіада НУВГП – 2023 7 – 9 кл.</vt:lpstr>
      <vt:lpstr>Дякую за увагу!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usr</dc:creator>
  <cp:lastModifiedBy>Суханова</cp:lastModifiedBy>
  <cp:revision>31</cp:revision>
  <dcterms:created xsi:type="dcterms:W3CDTF">2023-09-29T13:23:01Z</dcterms:created>
  <dcterms:modified xsi:type="dcterms:W3CDTF">2023-10-13T12:21:36Z</dcterms:modified>
</cp:coreProperties>
</file>