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5A7CD-C4D1-4A9C-96D4-F31137CC661C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620EF-89EE-460E-8782-D6E7C4C745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89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620EF-89EE-460E-8782-D6E7C4C745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960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620EF-89EE-460E-8782-D6E7C4C7456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669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EF4771E-FD51-49BC-9542-DB0A1BCB3B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54F121-CA58-4DE5-ADAE-4AD4CB1759E8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771E-FD51-49BC-9542-DB0A1BCB3B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F121-CA58-4DE5-ADAE-4AD4CB1759E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771E-FD51-49BC-9542-DB0A1BCB3B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F121-CA58-4DE5-ADAE-4AD4CB1759E8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771E-FD51-49BC-9542-DB0A1BCB3B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F121-CA58-4DE5-ADAE-4AD4CB1759E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771E-FD51-49BC-9542-DB0A1BCB3B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F121-CA58-4DE5-ADAE-4AD4CB1759E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771E-FD51-49BC-9542-DB0A1BCB3B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F121-CA58-4DE5-ADAE-4AD4CB1759E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771E-FD51-49BC-9542-DB0A1BCB3B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F121-CA58-4DE5-ADAE-4AD4CB1759E8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771E-FD51-49BC-9542-DB0A1BCB3B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F121-CA58-4DE5-ADAE-4AD4CB1759E8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771E-FD51-49BC-9542-DB0A1BCB3B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F121-CA58-4DE5-ADAE-4AD4CB175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771E-FD51-49BC-9542-DB0A1BCB3B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F121-CA58-4DE5-ADAE-4AD4CB175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4771E-FD51-49BC-9542-DB0A1BCB3B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4F121-CA58-4DE5-ADAE-4AD4CB1759E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EF4771E-FD51-49BC-9542-DB0A1BCB3B6F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354F121-CA58-4DE5-ADAE-4AD4CB1759E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8141187" cy="2499031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Дослідницька </a:t>
            </a:r>
            <a:r>
              <a:rPr lang="uk-UA" sz="36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діяльність </a:t>
            </a:r>
            <a:r>
              <a:rPr lang="uk-UA" sz="3600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учнів</a:t>
            </a:r>
            <a:br>
              <a:rPr lang="uk-UA" sz="3600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</a:br>
            <a:r>
              <a:rPr lang="uk-UA" sz="3600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 </a:t>
            </a:r>
            <a:r>
              <a:rPr lang="uk-UA" sz="36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у процесі навчання </a:t>
            </a:r>
            <a:r>
              <a:rPr lang="uk-UA" sz="3600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/>
            </a:r>
            <a:br>
              <a:rPr lang="uk-UA" sz="3600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</a:br>
            <a:r>
              <a:rPr lang="uk-UA" sz="3600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як </a:t>
            </a:r>
            <a:r>
              <a:rPr lang="uk-UA" sz="3600" b="1" dirty="0">
                <a:solidFill>
                  <a:srgbClr val="FF0000"/>
                </a:solidFill>
                <a:effectLst/>
                <a:ea typeface="Calibri"/>
                <a:cs typeface="Times New Roman"/>
              </a:rPr>
              <a:t>важлива складова підготовки до участі в </a:t>
            </a:r>
            <a:r>
              <a:rPr lang="uk-UA" sz="3600" b="1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МАН</a:t>
            </a:r>
            <a:r>
              <a:rPr lang="ru-RU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4293096"/>
            <a:ext cx="362891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>
              <a:spcBef>
                <a:spcPts val="400"/>
              </a:spcBef>
              <a:buClr>
                <a:srgbClr val="93A299"/>
              </a:buClr>
              <a:buSzPct val="68000"/>
            </a:pPr>
            <a:r>
              <a:rPr lang="uk-UA" sz="2000" dirty="0">
                <a:solidFill>
                  <a:schemeClr val="bg1"/>
                </a:solidFill>
                <a:latin typeface="Lucida Sans Unicode"/>
              </a:rPr>
              <a:t>З досвіду роботи вчителя</a:t>
            </a:r>
          </a:p>
          <a:p>
            <a:pPr marR="64008">
              <a:spcBef>
                <a:spcPts val="400"/>
              </a:spcBef>
              <a:buClr>
                <a:srgbClr val="93A299"/>
              </a:buClr>
              <a:buSzPct val="68000"/>
            </a:pPr>
            <a:r>
              <a:rPr lang="uk-UA" sz="2000" dirty="0">
                <a:solidFill>
                  <a:schemeClr val="bg1"/>
                </a:solidFill>
                <a:latin typeface="Lucida Sans Unicode"/>
              </a:rPr>
              <a:t>української мови та літератури</a:t>
            </a:r>
          </a:p>
          <a:p>
            <a:pPr marR="64008">
              <a:spcBef>
                <a:spcPts val="400"/>
              </a:spcBef>
              <a:buClr>
                <a:srgbClr val="93A299"/>
              </a:buClr>
              <a:buSzPct val="68000"/>
            </a:pPr>
            <a:r>
              <a:rPr lang="uk-UA" sz="2000" dirty="0" err="1">
                <a:solidFill>
                  <a:schemeClr val="bg1"/>
                </a:solidFill>
                <a:latin typeface="Lucida Sans Unicode"/>
              </a:rPr>
              <a:t>Рокитнівського</a:t>
            </a:r>
            <a:r>
              <a:rPr lang="uk-UA" sz="2000" dirty="0">
                <a:solidFill>
                  <a:schemeClr val="bg1"/>
                </a:solidFill>
                <a:latin typeface="Lucida Sans Unicode"/>
              </a:rPr>
              <a:t> ліцею №1</a:t>
            </a:r>
          </a:p>
          <a:p>
            <a:pPr marR="64008">
              <a:spcBef>
                <a:spcPts val="400"/>
              </a:spcBef>
              <a:buClr>
                <a:srgbClr val="93A299"/>
              </a:buClr>
              <a:buSzPct val="68000"/>
            </a:pPr>
            <a:r>
              <a:rPr lang="uk-UA" sz="2000" b="1" dirty="0" err="1">
                <a:solidFill>
                  <a:schemeClr val="bg1"/>
                </a:solidFill>
                <a:latin typeface="Lucida Sans Unicode"/>
              </a:rPr>
              <a:t>Судік</a:t>
            </a:r>
            <a:r>
              <a:rPr lang="uk-UA" sz="2000" b="1" dirty="0">
                <a:solidFill>
                  <a:schemeClr val="bg1"/>
                </a:solidFill>
                <a:latin typeface="Lucida Sans Unicode"/>
              </a:rPr>
              <a:t> В.І. </a:t>
            </a:r>
            <a:endParaRPr lang="ru-RU" sz="2000" b="1" dirty="0">
              <a:solidFill>
                <a:schemeClr val="bg1"/>
              </a:solidFill>
              <a:latin typeface="Lucida Sans Unicode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34" y="3789039"/>
            <a:ext cx="3185025" cy="267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0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1988840"/>
          </a:xfrm>
        </p:spPr>
        <p:txBody>
          <a:bodyPr/>
          <a:lstStyle/>
          <a:p>
            <a:r>
              <a:rPr lang="uk-UA" sz="3600" dirty="0" smtClean="0"/>
              <a:t>Етапи формування дослідницьких умінь на </a:t>
            </a:r>
            <a:r>
              <a:rPr lang="uk-UA" sz="3600" dirty="0" err="1" smtClean="0"/>
              <a:t>уроках</a:t>
            </a:r>
            <a:r>
              <a:rPr lang="uk-UA" sz="3600" dirty="0" smtClean="0"/>
              <a:t> української мови та літератури</a:t>
            </a:r>
            <a:endParaRPr lang="ru-RU" sz="3600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286305" y="2132054"/>
            <a:ext cx="2664296" cy="1452203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b="1" dirty="0"/>
              <a:t>Підготовчий </a:t>
            </a:r>
            <a:endParaRPr lang="uk-UA" b="1" dirty="0" smtClean="0"/>
          </a:p>
          <a:p>
            <a:pPr lvl="0"/>
            <a:r>
              <a:rPr lang="uk-UA" dirty="0" smtClean="0"/>
              <a:t>(</a:t>
            </a:r>
            <a:r>
              <a:rPr lang="uk-UA" dirty="0"/>
              <a:t>учні 5-6 класів)</a:t>
            </a:r>
            <a:endParaRPr lang="ru-RU" dirty="0"/>
          </a:p>
        </p:txBody>
      </p:sp>
      <p:sp>
        <p:nvSpPr>
          <p:cNvPr id="6" name="Параллелограмм 5"/>
          <p:cNvSpPr/>
          <p:nvPr/>
        </p:nvSpPr>
        <p:spPr>
          <a:xfrm>
            <a:off x="3275500" y="2276871"/>
            <a:ext cx="2664296" cy="1452203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Розвиток дослідницьких </a:t>
            </a:r>
            <a:r>
              <a:rPr lang="uk-UA" b="1" dirty="0" smtClean="0"/>
              <a:t>умінь</a:t>
            </a:r>
          </a:p>
          <a:p>
            <a:pPr lvl="0" algn="ctr"/>
            <a:r>
              <a:rPr lang="ru-RU" b="1" dirty="0"/>
              <a:t> </a:t>
            </a:r>
            <a:r>
              <a:rPr lang="uk-UA" dirty="0"/>
              <a:t>( учні 7-8 класів)</a:t>
            </a:r>
            <a:endParaRPr lang="ru-RU" dirty="0"/>
          </a:p>
        </p:txBody>
      </p:sp>
      <p:sp>
        <p:nvSpPr>
          <p:cNvPr id="7" name="Параллелограмм 6"/>
          <p:cNvSpPr/>
          <p:nvPr/>
        </p:nvSpPr>
        <p:spPr>
          <a:xfrm>
            <a:off x="6201254" y="2089101"/>
            <a:ext cx="2664296" cy="1452203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uk-UA" b="1" dirty="0"/>
              <a:t>Самостійна дослідницька діяльність </a:t>
            </a:r>
            <a:endParaRPr lang="uk-UA" b="1" dirty="0" smtClean="0"/>
          </a:p>
          <a:p>
            <a:pPr lvl="0" algn="ctr"/>
            <a:r>
              <a:rPr lang="uk-UA" dirty="0" smtClean="0"/>
              <a:t>(</a:t>
            </a:r>
            <a:r>
              <a:rPr lang="uk-UA" dirty="0"/>
              <a:t>учні 9-11 класів)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54" y="4005064"/>
            <a:ext cx="2430124" cy="252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2592288" cy="252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8" y="4026066"/>
            <a:ext cx="2494771" cy="249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46" y="4026066"/>
            <a:ext cx="2430124" cy="25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0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391245"/>
            <a:ext cx="1368152" cy="596555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uk-UA" sz="3600" b="1" dirty="0">
                <a:ea typeface="Calibri"/>
                <a:cs typeface="Times New Roman"/>
              </a:rPr>
              <a:t>Підготовчий </a:t>
            </a:r>
            <a:r>
              <a:rPr lang="uk-UA" sz="3600" b="1" dirty="0" smtClean="0">
                <a:ea typeface="Calibri"/>
                <a:cs typeface="Times New Roman"/>
              </a:rPr>
              <a:t>етап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uk-UA" sz="3600" dirty="0" smtClean="0">
                <a:ea typeface="Calibri"/>
                <a:cs typeface="Times New Roman"/>
              </a:rPr>
              <a:t>(учні </a:t>
            </a:r>
            <a:r>
              <a:rPr lang="uk-UA" sz="3600" dirty="0">
                <a:ea typeface="Calibri"/>
                <a:cs typeface="Times New Roman"/>
              </a:rPr>
              <a:t>5-6 класів)</a:t>
            </a:r>
            <a:endParaRPr lang="ru-RU" sz="3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1917106" y="764974"/>
            <a:ext cx="484632" cy="97840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0972" y="2688627"/>
            <a:ext cx="596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низ 8"/>
          <p:cNvSpPr/>
          <p:nvPr/>
        </p:nvSpPr>
        <p:spPr>
          <a:xfrm rot="16200000">
            <a:off x="1863804" y="4400425"/>
            <a:ext cx="484632" cy="97840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39354" y="937123"/>
            <a:ext cx="2931486" cy="6341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Пізнавальні ігри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9354" y="2864303"/>
            <a:ext cx="2940758" cy="6625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err="1" smtClean="0">
                <a:solidFill>
                  <a:srgbClr val="FF0000"/>
                </a:solidFill>
              </a:rPr>
              <a:t>Проєкти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07021" y="4647313"/>
            <a:ext cx="2901083" cy="6696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rgbClr val="FF0000"/>
                </a:solidFill>
              </a:rPr>
              <a:t>Творчі завдання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565860"/>
            <a:ext cx="3293420" cy="56166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err="1"/>
              <a:t>Гра</a:t>
            </a:r>
            <a:r>
              <a:rPr lang="ru-RU" sz="2400" b="1" u="sng" dirty="0"/>
              <a:t> «</a:t>
            </a:r>
            <a:r>
              <a:rPr lang="ru-RU" sz="2400" b="1" u="sng" dirty="0" err="1"/>
              <a:t>Акровірш</a:t>
            </a:r>
            <a:r>
              <a:rPr lang="ru-RU" sz="2400" b="1" u="sng" dirty="0" smtClean="0"/>
              <a:t>»</a:t>
            </a:r>
          </a:p>
          <a:p>
            <a:pPr algn="ctr"/>
            <a:endParaRPr lang="ru-RU" dirty="0"/>
          </a:p>
          <a:p>
            <a:r>
              <a:rPr lang="ru-RU" dirty="0" err="1"/>
              <a:t>Записати</a:t>
            </a:r>
            <a:r>
              <a:rPr lang="ru-RU" dirty="0"/>
              <a:t> </a:t>
            </a:r>
            <a:r>
              <a:rPr lang="ru-RU" dirty="0" err="1"/>
              <a:t>фразеологізм</a:t>
            </a:r>
            <a:r>
              <a:rPr lang="ru-RU" dirty="0"/>
              <a:t> у </a:t>
            </a:r>
            <a:r>
              <a:rPr lang="ru-RU" dirty="0" err="1"/>
              <a:t>стовпчик</a:t>
            </a:r>
            <a:r>
              <a:rPr lang="ru-RU" dirty="0"/>
              <a:t> і на </a:t>
            </a:r>
            <a:r>
              <a:rPr lang="ru-RU" dirty="0" err="1"/>
              <a:t>кожну</a:t>
            </a:r>
            <a:r>
              <a:rPr lang="ru-RU" dirty="0"/>
              <a:t> букву </a:t>
            </a:r>
            <a:r>
              <a:rPr lang="ru-RU" dirty="0" err="1"/>
              <a:t>підібрати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фразеологізм</a:t>
            </a:r>
            <a:r>
              <a:rPr lang="ru-RU" dirty="0"/>
              <a:t>.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</a:rPr>
              <a:t>Д</a:t>
            </a:r>
            <a:r>
              <a:rPr lang="ru-RU" dirty="0"/>
              <a:t> – </a:t>
            </a:r>
            <a:r>
              <a:rPr lang="ru-RU" b="1" i="1" dirty="0" err="1">
                <a:solidFill>
                  <a:srgbClr val="C00000"/>
                </a:solidFill>
              </a:rPr>
              <a:t>д</a:t>
            </a:r>
            <a:r>
              <a:rPr lang="ru-RU" b="1" i="1" dirty="0" err="1"/>
              <a:t>опекти</a:t>
            </a:r>
            <a:r>
              <a:rPr lang="ru-RU" b="1" i="1" dirty="0"/>
              <a:t> до живого.</a:t>
            </a:r>
          </a:p>
          <a:p>
            <a:r>
              <a:rPr lang="ru-RU" b="1" dirty="0">
                <a:solidFill>
                  <a:srgbClr val="C00000"/>
                </a:solidFill>
              </a:rPr>
              <a:t>У </a:t>
            </a:r>
            <a:r>
              <a:rPr lang="ru-RU" dirty="0"/>
              <a:t>– </a:t>
            </a:r>
            <a:r>
              <a:rPr lang="ru-RU" b="1" i="1" dirty="0" err="1">
                <a:solidFill>
                  <a:srgbClr val="FF0000"/>
                </a:solidFill>
              </a:rPr>
              <a:t>у</a:t>
            </a:r>
            <a:r>
              <a:rPr lang="ru-RU" b="1" i="1" dirty="0" err="1"/>
              <a:t>зяти</a:t>
            </a:r>
            <a:r>
              <a:rPr lang="ru-RU" b="1" i="1" dirty="0"/>
              <a:t> в </a:t>
            </a:r>
            <a:r>
              <a:rPr lang="ru-RU" b="1" i="1" dirty="0" err="1"/>
              <a:t>шори</a:t>
            </a:r>
            <a:r>
              <a:rPr lang="ru-RU" b="1" i="1" dirty="0"/>
              <a:t>.</a:t>
            </a:r>
          </a:p>
          <a:p>
            <a:r>
              <a:rPr lang="ru-RU" b="1" dirty="0">
                <a:solidFill>
                  <a:srgbClr val="C00000"/>
                </a:solidFill>
              </a:rPr>
              <a:t>Ш</a:t>
            </a:r>
            <a:r>
              <a:rPr lang="ru-RU" dirty="0"/>
              <a:t> – </a:t>
            </a:r>
            <a:r>
              <a:rPr lang="ru-RU" b="1" i="1" dirty="0" err="1">
                <a:solidFill>
                  <a:srgbClr val="C00000"/>
                </a:solidFill>
              </a:rPr>
              <a:t>ш</a:t>
            </a:r>
            <a:r>
              <a:rPr lang="ru-RU" b="1" i="1" dirty="0" err="1"/>
              <a:t>видкий</a:t>
            </a:r>
            <a:r>
              <a:rPr lang="ru-RU" b="1" i="1" dirty="0"/>
              <a:t> на руку.</a:t>
            </a:r>
          </a:p>
          <a:p>
            <a:r>
              <a:rPr lang="ru-RU" b="1" dirty="0">
                <a:solidFill>
                  <a:srgbClr val="C00000"/>
                </a:solidFill>
              </a:rPr>
              <a:t>А</a:t>
            </a:r>
            <a:r>
              <a:rPr lang="ru-RU" dirty="0"/>
              <a:t> – </a:t>
            </a:r>
            <a:r>
              <a:rPr lang="ru-RU" b="1" i="1" dirty="0">
                <a:solidFill>
                  <a:srgbClr val="C00000"/>
                </a:solidFill>
              </a:rPr>
              <a:t>а</a:t>
            </a:r>
            <a:r>
              <a:rPr lang="ru-RU" b="1" i="1" dirty="0"/>
              <a:t>ж за </a:t>
            </a:r>
            <a:r>
              <a:rPr lang="ru-RU" b="1" i="1" dirty="0" err="1"/>
              <a:t>вухами</a:t>
            </a:r>
            <a:r>
              <a:rPr lang="ru-RU" b="1" i="1" dirty="0"/>
              <a:t> </a:t>
            </a:r>
            <a:r>
              <a:rPr lang="ru-RU" b="1" i="1" dirty="0" err="1"/>
              <a:t>лящить</a:t>
            </a:r>
            <a:r>
              <a:rPr lang="ru-RU" dirty="0"/>
              <a:t>.</a:t>
            </a:r>
          </a:p>
          <a:p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dirty="0"/>
              <a:t> – </a:t>
            </a:r>
            <a:r>
              <a:rPr lang="ru-RU" b="1" i="1" dirty="0" err="1">
                <a:solidFill>
                  <a:srgbClr val="C00000"/>
                </a:solidFill>
              </a:rPr>
              <a:t>в</a:t>
            </a:r>
            <a:r>
              <a:rPr lang="ru-RU" b="1" i="1" dirty="0" err="1"/>
              <a:t>едмідь</a:t>
            </a:r>
            <a:r>
              <a:rPr lang="ru-RU" b="1" i="1" dirty="0"/>
              <a:t> на </a:t>
            </a:r>
            <a:r>
              <a:rPr lang="ru-RU" b="1" i="1" dirty="0" err="1"/>
              <a:t>вухо</a:t>
            </a:r>
            <a:r>
              <a:rPr lang="ru-RU" b="1" i="1" dirty="0"/>
              <a:t> наступив.</a:t>
            </a:r>
          </a:p>
          <a:p>
            <a:r>
              <a:rPr lang="ru-RU" b="1" dirty="0">
                <a:solidFill>
                  <a:srgbClr val="C00000"/>
                </a:solidFill>
              </a:rPr>
              <a:t>Д</a:t>
            </a:r>
            <a:r>
              <a:rPr lang="ru-RU" dirty="0"/>
              <a:t> – </a:t>
            </a:r>
            <a:r>
              <a:rPr lang="ru-RU" b="1" i="1" dirty="0" err="1">
                <a:solidFill>
                  <a:srgbClr val="C00000"/>
                </a:solidFill>
              </a:rPr>
              <a:t>д</a:t>
            </a:r>
            <a:r>
              <a:rPr lang="ru-RU" b="1" i="1" dirty="0" err="1"/>
              <a:t>авати</a:t>
            </a:r>
            <a:r>
              <a:rPr lang="ru-RU" b="1" i="1" dirty="0"/>
              <a:t> жару.</a:t>
            </a:r>
          </a:p>
          <a:p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dirty="0"/>
              <a:t> – </a:t>
            </a:r>
            <a:r>
              <a:rPr lang="ru-RU" b="1" i="1" dirty="0" err="1">
                <a:solidFill>
                  <a:srgbClr val="C00000"/>
                </a:solidFill>
              </a:rPr>
              <a:t>у</a:t>
            </a:r>
            <a:r>
              <a:rPr lang="ru-RU" b="1" i="1" dirty="0" err="1"/>
              <a:t>вірвався</a:t>
            </a:r>
            <a:r>
              <a:rPr lang="ru-RU" b="1" i="1" dirty="0"/>
              <a:t> </a:t>
            </a:r>
            <a:r>
              <a:rPr lang="ru-RU" b="1" i="1" dirty="0" err="1"/>
              <a:t>терпець</a:t>
            </a:r>
            <a:r>
              <a:rPr lang="ru-RU" b="1" i="1" dirty="0"/>
              <a:t>.</a:t>
            </a:r>
          </a:p>
          <a:p>
            <a:r>
              <a:rPr lang="ru-RU" b="1" dirty="0">
                <a:solidFill>
                  <a:srgbClr val="C00000"/>
                </a:solidFill>
              </a:rPr>
              <a:t>Ш</a:t>
            </a:r>
            <a:r>
              <a:rPr lang="ru-RU" dirty="0"/>
              <a:t> – </a:t>
            </a:r>
            <a:r>
              <a:rPr lang="ru-RU" b="1" i="1" dirty="0" err="1">
                <a:solidFill>
                  <a:srgbClr val="C00000"/>
                </a:solidFill>
              </a:rPr>
              <a:t>ш</a:t>
            </a:r>
            <a:r>
              <a:rPr lang="ru-RU" b="1" i="1" dirty="0" err="1"/>
              <a:t>кірити</a:t>
            </a:r>
            <a:r>
              <a:rPr lang="ru-RU" b="1" i="1" dirty="0"/>
              <a:t> </a:t>
            </a:r>
            <a:r>
              <a:rPr lang="ru-RU" b="1" i="1" dirty="0" err="1"/>
              <a:t>зуби</a:t>
            </a:r>
            <a:r>
              <a:rPr lang="ru-RU" b="1" i="1" dirty="0"/>
              <a:t>.</a:t>
            </a:r>
          </a:p>
          <a:p>
            <a:r>
              <a:rPr lang="ru-RU" b="1" dirty="0">
                <a:solidFill>
                  <a:srgbClr val="C00000"/>
                </a:solidFill>
              </a:rPr>
              <a:t>У</a:t>
            </a:r>
            <a:r>
              <a:rPr lang="ru-RU" dirty="0"/>
              <a:t> – </a:t>
            </a:r>
            <a:r>
              <a:rPr lang="ru-RU" b="1" i="1" dirty="0" err="1">
                <a:solidFill>
                  <a:srgbClr val="C00000"/>
                </a:solidFill>
              </a:rPr>
              <a:t>у</a:t>
            </a:r>
            <a:r>
              <a:rPr lang="ru-RU" b="1" i="1" dirty="0" err="1"/>
              <a:t>падати</a:t>
            </a:r>
            <a:r>
              <a:rPr lang="ru-RU" b="1" i="1" dirty="0"/>
              <a:t> в </a:t>
            </a:r>
            <a:r>
              <a:rPr lang="ru-RU" b="1" i="1" dirty="0" err="1"/>
              <a:t>очі</a:t>
            </a:r>
            <a:r>
              <a:rPr lang="ru-RU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76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1368152" cy="635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uk-UA" sz="3200" b="1" dirty="0">
                <a:ea typeface="Calibri"/>
                <a:cs typeface="Times New Roman"/>
              </a:rPr>
              <a:t>Розвиток дослідницьких </a:t>
            </a:r>
            <a:r>
              <a:rPr lang="uk-UA" sz="3200" b="1" dirty="0" smtClean="0">
                <a:ea typeface="Calibri"/>
                <a:cs typeface="Times New Roman"/>
              </a:rPr>
              <a:t>умінь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3200" b="1" dirty="0">
                <a:ea typeface="Calibri"/>
                <a:cs typeface="Times New Roman"/>
              </a:rPr>
              <a:t> </a:t>
            </a:r>
            <a:r>
              <a:rPr lang="uk-UA" sz="3200" dirty="0" smtClean="0">
                <a:ea typeface="Calibri"/>
                <a:cs typeface="Times New Roman"/>
              </a:rPr>
              <a:t>( </a:t>
            </a:r>
            <a:r>
              <a:rPr lang="uk-UA" sz="3200" dirty="0">
                <a:ea typeface="Calibri"/>
                <a:cs typeface="Times New Roman"/>
              </a:rPr>
              <a:t>учні 7-8 класів)</a:t>
            </a:r>
            <a:endParaRPr lang="ru-RU" sz="3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6200000">
            <a:off x="1646332" y="407017"/>
            <a:ext cx="484632" cy="48920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1692540" y="3957768"/>
            <a:ext cx="484632" cy="63036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39766" y="4030636"/>
            <a:ext cx="6805066" cy="6341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uk-UA" sz="2400" b="1" dirty="0">
                <a:solidFill>
                  <a:srgbClr val="C00000"/>
                </a:solidFill>
              </a:rPr>
              <a:t>З</a:t>
            </a:r>
            <a:r>
              <a:rPr lang="uk-UA" sz="2400" b="1" dirty="0" smtClean="0">
                <a:solidFill>
                  <a:srgbClr val="C00000"/>
                </a:solidFill>
              </a:rPr>
              <a:t>авдання пошуково-дослідницького характеру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33250" y="334564"/>
            <a:ext cx="6708885" cy="6341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uk-UA" sz="2400" b="1" dirty="0">
                <a:solidFill>
                  <a:srgbClr val="C00000"/>
                </a:solidFill>
              </a:rPr>
              <a:t>З</a:t>
            </a:r>
            <a:r>
              <a:rPr lang="uk-UA" sz="2400" b="1" dirty="0" smtClean="0">
                <a:solidFill>
                  <a:srgbClr val="C00000"/>
                </a:solidFill>
              </a:rPr>
              <a:t>авдання пошуково-творчого характеру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2515" r="26750" b="13341"/>
          <a:stretch/>
        </p:blipFill>
        <p:spPr bwMode="auto">
          <a:xfrm>
            <a:off x="5407901" y="1230753"/>
            <a:ext cx="3736099" cy="262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0937" r="35544" b="23038"/>
          <a:stretch/>
        </p:blipFill>
        <p:spPr bwMode="auto">
          <a:xfrm>
            <a:off x="1659285" y="1196752"/>
            <a:ext cx="3700564" cy="269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644045" y="3375764"/>
            <a:ext cx="3715803" cy="52209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"Ой, не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світи</a:t>
            </a:r>
            <a:r>
              <a:rPr lang="ru-RU" sz="1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ru-RU" sz="1400" b="1" dirty="0" err="1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місяченьку</a:t>
            </a:r>
            <a:r>
              <a:rPr lang="ru-RU" sz="1400" b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не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світи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нікому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…»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9739012">
            <a:off x="1779664" y="1966570"/>
            <a:ext cx="1563578" cy="9602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Звертання</a:t>
            </a:r>
            <a:r>
              <a:rPr lang="uk-UA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народних піснях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50" y="4664743"/>
            <a:ext cx="2801196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139952" y="5046466"/>
            <a:ext cx="21824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>
                <a:solidFill>
                  <a:prstClr val="black"/>
                </a:solidFill>
                <a:ea typeface="Calibri"/>
              </a:rPr>
              <a:t>«Порушення </a:t>
            </a:r>
            <a:r>
              <a:rPr lang="uk-UA" b="1" dirty="0" err="1">
                <a:solidFill>
                  <a:prstClr val="black"/>
                </a:solidFill>
                <a:ea typeface="Calibri"/>
              </a:rPr>
              <a:t>мовних</a:t>
            </a:r>
            <a:r>
              <a:rPr lang="uk-UA" b="1" dirty="0">
                <a:solidFill>
                  <a:prstClr val="black"/>
                </a:solidFill>
                <a:ea typeface="Calibri"/>
              </a:rPr>
              <a:t> норм у піснях сучасних українських виконавців». 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28698"/>
            <a:ext cx="1368152" cy="67413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uk-UA" sz="3000" b="1" dirty="0">
                <a:ea typeface="Calibri"/>
                <a:cs typeface="Times New Roman"/>
              </a:rPr>
              <a:t>Самостійна дослідницька </a:t>
            </a:r>
            <a:r>
              <a:rPr lang="uk-UA" sz="3000" b="1" dirty="0" smtClean="0">
                <a:ea typeface="Calibri"/>
                <a:cs typeface="Times New Roman"/>
              </a:rPr>
              <a:t>діяльність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uk-UA" sz="3000" b="1" dirty="0">
                <a:ea typeface="Calibri"/>
                <a:cs typeface="Times New Roman"/>
              </a:rPr>
              <a:t> </a:t>
            </a:r>
            <a:r>
              <a:rPr lang="uk-UA" sz="3000" dirty="0">
                <a:ea typeface="Calibri"/>
                <a:cs typeface="Times New Roman"/>
              </a:rPr>
              <a:t>(учні 9-11 класів)</a:t>
            </a:r>
            <a:endParaRPr lang="ru-RU" sz="3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534812" y="1052736"/>
            <a:ext cx="516908" cy="48463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45330"/>
            <a:ext cx="6984776" cy="66247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Характер </a:t>
            </a:r>
            <a:r>
              <a:rPr lang="uk-UA" sz="2800" b="1" dirty="0" err="1" smtClean="0">
                <a:solidFill>
                  <a:srgbClr val="FF0000"/>
                </a:solidFill>
              </a:rPr>
              <a:t>мінідосліджень</a:t>
            </a:r>
            <a:r>
              <a:rPr lang="uk-UA" sz="28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uk-UA" sz="2800" b="1" dirty="0" smtClean="0"/>
              <a:t> – краєзнавчий </a:t>
            </a:r>
            <a:r>
              <a:rPr lang="uk-UA" sz="2800" i="1" dirty="0" smtClean="0"/>
              <a:t>«</a:t>
            </a:r>
            <a:r>
              <a:rPr lang="uk-UA" sz="2800" i="1" dirty="0"/>
              <a:t>Роль Рівненського обласного музично-драматичного театру в загальнонаціональному культурному контексті</a:t>
            </a:r>
            <a:r>
              <a:rPr lang="uk-UA" sz="2800" i="1" dirty="0" smtClean="0"/>
              <a:t>», «</a:t>
            </a:r>
            <a:r>
              <a:rPr lang="uk-UA" sz="2800" i="1" dirty="0"/>
              <a:t>Народні пісні </a:t>
            </a:r>
            <a:r>
              <a:rPr lang="uk-UA" sz="2800" i="1" dirty="0" err="1"/>
              <a:t>Рокитнівщини</a:t>
            </a:r>
            <a:r>
              <a:rPr lang="uk-UA" sz="2800" i="1" dirty="0" smtClean="0"/>
              <a:t>»;</a:t>
            </a:r>
            <a:endParaRPr lang="uk-UA" sz="2800" b="1" dirty="0" smtClean="0"/>
          </a:p>
          <a:p>
            <a:r>
              <a:rPr lang="uk-UA" sz="2800" b="1" dirty="0" smtClean="0"/>
              <a:t>– мовознавчий </a:t>
            </a:r>
            <a:r>
              <a:rPr lang="uk-UA" sz="2800" i="1" dirty="0" smtClean="0"/>
              <a:t>«</a:t>
            </a:r>
            <a:r>
              <a:rPr lang="uk-UA" sz="2800" i="1" dirty="0"/>
              <a:t>Молодіжний сленг як елемент учнівської субкультури</a:t>
            </a:r>
            <a:r>
              <a:rPr lang="uk-UA" sz="2800" i="1" dirty="0" smtClean="0"/>
              <a:t>»,</a:t>
            </a:r>
            <a:r>
              <a:rPr lang="ru-RU" sz="2800" i="1" dirty="0"/>
              <a:t> </a:t>
            </a:r>
            <a:r>
              <a:rPr lang="ru-RU" sz="2800" i="1" dirty="0" smtClean="0"/>
              <a:t>«</a:t>
            </a:r>
            <a:r>
              <a:rPr lang="ru-RU" sz="2800" i="1" dirty="0" err="1"/>
              <a:t>Односкладні</a:t>
            </a:r>
            <a:r>
              <a:rPr lang="ru-RU" sz="2800" i="1" dirty="0"/>
              <a:t> й </a:t>
            </a:r>
            <a:r>
              <a:rPr lang="ru-RU" sz="2800" i="1" dirty="0" err="1"/>
              <a:t>неповні</a:t>
            </a:r>
            <a:r>
              <a:rPr lang="ru-RU" sz="2800" i="1" dirty="0"/>
              <a:t> </a:t>
            </a:r>
            <a:r>
              <a:rPr lang="ru-RU" sz="2800" i="1" dirty="0" err="1"/>
              <a:t>речення</a:t>
            </a:r>
            <a:r>
              <a:rPr lang="ru-RU" sz="2800" i="1" dirty="0"/>
              <a:t> в </a:t>
            </a:r>
            <a:r>
              <a:rPr lang="ru-RU" sz="2800" i="1" dirty="0" err="1"/>
              <a:t>збірці</a:t>
            </a:r>
            <a:r>
              <a:rPr lang="ru-RU" sz="2800" i="1" dirty="0"/>
              <a:t> «</a:t>
            </a:r>
            <a:r>
              <a:rPr lang="ru-RU" sz="2800" i="1" dirty="0" err="1"/>
              <a:t>Сонячні</a:t>
            </a:r>
            <a:r>
              <a:rPr lang="ru-RU" sz="2800" i="1" dirty="0"/>
              <a:t> </a:t>
            </a:r>
            <a:r>
              <a:rPr lang="ru-RU" sz="2800" i="1" dirty="0" err="1"/>
              <a:t>кларнети</a:t>
            </a:r>
            <a:r>
              <a:rPr lang="ru-RU" sz="2800" i="1" dirty="0"/>
              <a:t>» Павла </a:t>
            </a:r>
            <a:r>
              <a:rPr lang="ru-RU" sz="2800" i="1" dirty="0" err="1"/>
              <a:t>Тичини</a:t>
            </a:r>
            <a:r>
              <a:rPr lang="ru-RU" sz="2800" i="1" dirty="0"/>
              <a:t>», </a:t>
            </a:r>
            <a:r>
              <a:rPr lang="ru-RU" sz="2800" i="1" dirty="0" smtClean="0"/>
              <a:t> </a:t>
            </a:r>
            <a:r>
              <a:rPr lang="ru-RU" sz="2800" i="1" dirty="0"/>
              <a:t>«</a:t>
            </a:r>
            <a:r>
              <a:rPr lang="ru-RU" sz="2800" i="1" dirty="0" err="1"/>
              <a:t>Семантичний</a:t>
            </a:r>
            <a:r>
              <a:rPr lang="ru-RU" sz="2800" i="1" dirty="0"/>
              <a:t> </a:t>
            </a:r>
            <a:r>
              <a:rPr lang="ru-RU" sz="2800" i="1" dirty="0" err="1"/>
              <a:t>аналіз</a:t>
            </a:r>
            <a:r>
              <a:rPr lang="ru-RU" sz="2800" i="1" dirty="0"/>
              <a:t> </a:t>
            </a:r>
            <a:r>
              <a:rPr lang="ru-RU" sz="2800" i="1" dirty="0" err="1"/>
              <a:t>мікротопонімів</a:t>
            </a:r>
            <a:r>
              <a:rPr lang="ru-RU" sz="2800" i="1" dirty="0"/>
              <a:t> </a:t>
            </a:r>
            <a:r>
              <a:rPr lang="ru-RU" sz="2800" i="1" dirty="0" smtClean="0"/>
              <a:t>Рокитного»;</a:t>
            </a:r>
            <a:endParaRPr lang="uk-UA" sz="2800" b="1" dirty="0" smtClean="0"/>
          </a:p>
          <a:p>
            <a:r>
              <a:rPr lang="uk-UA" sz="2800" b="1" dirty="0" smtClean="0"/>
              <a:t> – літературознавчий</a:t>
            </a:r>
            <a:r>
              <a:rPr lang="uk-UA" sz="2800" i="1" dirty="0"/>
              <a:t> </a:t>
            </a:r>
            <a:r>
              <a:rPr lang="uk-UA" sz="2800" i="1" dirty="0" smtClean="0"/>
              <a:t>«Концепт «щастя» у творчості </a:t>
            </a:r>
            <a:r>
              <a:rPr lang="uk-UA" sz="2800" i="1" dirty="0" err="1" smtClean="0"/>
              <a:t>Г.Сковороди</a:t>
            </a:r>
            <a:r>
              <a:rPr lang="uk-UA" sz="2800" i="1" dirty="0" smtClean="0"/>
              <a:t>».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43651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3348880" y="37170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39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720080"/>
          </a:xfrm>
        </p:spPr>
        <p:txBody>
          <a:bodyPr/>
          <a:lstStyle/>
          <a:p>
            <a:pPr indent="180340">
              <a:lnSpc>
                <a:spcPct val="115000"/>
              </a:lnSpc>
              <a:spcAft>
                <a:spcPts val="1000"/>
              </a:spcAft>
            </a:pPr>
            <a:r>
              <a:rPr lang="uk-UA" sz="3200" b="1" dirty="0" smtClean="0">
                <a:solidFill>
                  <a:srgbClr val="FF0000"/>
                </a:solidFill>
              </a:rPr>
              <a:t>Етапи підготовки і написання науково-дослідницької роботи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64" y="1124744"/>
            <a:ext cx="5976664" cy="274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64" y="3861047"/>
            <a:ext cx="5976664" cy="296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35" y="2189385"/>
            <a:ext cx="2284490" cy="33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0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5" y="128786"/>
            <a:ext cx="19716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123728" y="2132856"/>
            <a:ext cx="6120680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2021-2022 </a:t>
            </a:r>
            <a:r>
              <a:rPr lang="ru-RU" dirty="0" err="1" smtClean="0"/>
              <a:t>н.р</a:t>
            </a:r>
            <a:r>
              <a:rPr lang="ru-RU" dirty="0" smtClean="0"/>
              <a:t> – </a:t>
            </a:r>
            <a:r>
              <a:rPr lang="en-US" dirty="0" smtClean="0"/>
              <a:t>II </a:t>
            </a:r>
            <a:r>
              <a:rPr lang="uk-UA" dirty="0" smtClean="0"/>
              <a:t>місце в </a:t>
            </a:r>
            <a:r>
              <a:rPr lang="en-US" dirty="0" smtClean="0"/>
              <a:t>II</a:t>
            </a:r>
            <a:r>
              <a:rPr lang="uk-UA" dirty="0" smtClean="0"/>
              <a:t> етапі захисту науково-дослідницьких робіт в Рівненській МАН на тему </a:t>
            </a:r>
            <a:r>
              <a:rPr lang="en-US" dirty="0" smtClean="0"/>
              <a:t> </a:t>
            </a:r>
            <a:r>
              <a:rPr lang="uk-UA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Антропонімікон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Волинського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Полісся</a:t>
            </a:r>
            <a:r>
              <a:rPr lang="ru-RU" dirty="0">
                <a:solidFill>
                  <a:srgbClr val="FF0000"/>
                </a:solidFill>
              </a:rPr>
              <a:t> (на </a:t>
            </a:r>
            <a:r>
              <a:rPr lang="ru-RU" dirty="0" err="1">
                <a:solidFill>
                  <a:srgbClr val="FF0000"/>
                </a:solidFill>
              </a:rPr>
              <a:t>матеріалі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прізвищ</a:t>
            </a:r>
            <a:r>
              <a:rPr lang="ru-RU" dirty="0">
                <a:solidFill>
                  <a:srgbClr val="FF0000"/>
                </a:solidFill>
              </a:rPr>
              <a:t> селища Рокитного </a:t>
            </a:r>
            <a:r>
              <a:rPr lang="ru-RU" dirty="0" err="1">
                <a:solidFill>
                  <a:srgbClr val="FF0000"/>
                </a:solidFill>
              </a:rPr>
              <a:t>Рівненської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області</a:t>
            </a:r>
            <a:r>
              <a:rPr lang="ru-RU" dirty="0">
                <a:solidFill>
                  <a:srgbClr val="FF0000"/>
                </a:solidFill>
              </a:rPr>
              <a:t>): структурно-</a:t>
            </a:r>
            <a:r>
              <a:rPr lang="ru-RU" dirty="0" err="1">
                <a:solidFill>
                  <a:srgbClr val="FF0000"/>
                </a:solidFill>
              </a:rPr>
              <a:t>семантичний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аналіз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65232" y="260648"/>
            <a:ext cx="6120680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2020-2021 </a:t>
            </a:r>
            <a:r>
              <a:rPr lang="ru-RU" dirty="0" err="1" smtClean="0"/>
              <a:t>н.р</a:t>
            </a:r>
            <a:r>
              <a:rPr lang="ru-RU" dirty="0" smtClean="0"/>
              <a:t> – </a:t>
            </a:r>
            <a:r>
              <a:rPr lang="en-US" dirty="0" smtClean="0"/>
              <a:t>III </a:t>
            </a:r>
            <a:r>
              <a:rPr lang="uk-UA" dirty="0" smtClean="0"/>
              <a:t>місце в </a:t>
            </a:r>
            <a:r>
              <a:rPr lang="en-US" dirty="0" smtClean="0"/>
              <a:t>II</a:t>
            </a:r>
            <a:r>
              <a:rPr lang="uk-UA" dirty="0" smtClean="0"/>
              <a:t> етапі захисту науково-дослідницьких робіт в Рівненській МАН на тему</a:t>
            </a:r>
            <a:r>
              <a:rPr lang="en-US" dirty="0" smtClean="0"/>
              <a:t> </a:t>
            </a:r>
            <a:endParaRPr lang="uk-UA" dirty="0" smtClean="0"/>
          </a:p>
          <a:p>
            <a:r>
              <a:rPr lang="uk-UA" dirty="0" smtClean="0">
                <a:solidFill>
                  <a:srgbClr val="FF0000"/>
                </a:solidFill>
              </a:rPr>
              <a:t>«Структурно-семантичний </a:t>
            </a:r>
            <a:r>
              <a:rPr lang="uk-UA" dirty="0">
                <a:solidFill>
                  <a:srgbClr val="FF0000"/>
                </a:solidFill>
              </a:rPr>
              <a:t>аналіз прізвищ жителів 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uk-UA" dirty="0">
                <a:solidFill>
                  <a:srgbClr val="FF0000"/>
                </a:solidFill>
              </a:rPr>
              <a:t>     смт </a:t>
            </a:r>
            <a:r>
              <a:rPr lang="uk-UA" dirty="0" err="1">
                <a:solidFill>
                  <a:srgbClr val="FF0000"/>
                </a:solidFill>
              </a:rPr>
              <a:t>Рокитного</a:t>
            </a:r>
            <a:r>
              <a:rPr lang="uk-UA" dirty="0">
                <a:solidFill>
                  <a:srgbClr val="FF0000"/>
                </a:solidFill>
              </a:rPr>
              <a:t> Рівненської </a:t>
            </a:r>
            <a:r>
              <a:rPr lang="uk-UA" dirty="0" smtClean="0">
                <a:solidFill>
                  <a:srgbClr val="FF0000"/>
                </a:solidFill>
              </a:rPr>
              <a:t>області»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99727" y="4024041"/>
            <a:ext cx="6005081" cy="20829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2022-2023 </a:t>
            </a:r>
            <a:r>
              <a:rPr lang="ru-RU" dirty="0" err="1"/>
              <a:t>н.р</a:t>
            </a:r>
            <a:r>
              <a:rPr lang="ru-RU" dirty="0"/>
              <a:t> – </a:t>
            </a:r>
            <a:r>
              <a:rPr lang="en-US" dirty="0" smtClean="0"/>
              <a:t>III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en-US" dirty="0"/>
              <a:t>II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науково-дослідницьких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в </a:t>
            </a:r>
            <a:r>
              <a:rPr lang="ru-RU" dirty="0" err="1"/>
              <a:t>Рівненській</a:t>
            </a:r>
            <a:r>
              <a:rPr lang="ru-RU" dirty="0"/>
              <a:t> МАН на </a:t>
            </a:r>
            <a:r>
              <a:rPr lang="ru-RU" dirty="0" smtClean="0"/>
              <a:t>тему</a:t>
            </a:r>
            <a:r>
              <a:rPr lang="en-US" dirty="0" smtClean="0"/>
              <a:t> </a:t>
            </a:r>
            <a:r>
              <a:rPr lang="uk-UA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Образ </a:t>
            </a:r>
            <a:r>
              <a:rPr lang="ru-RU" dirty="0" err="1">
                <a:solidFill>
                  <a:srgbClr val="FF0000"/>
                </a:solidFill>
              </a:rPr>
              <a:t>світу</a:t>
            </a:r>
            <a:r>
              <a:rPr lang="ru-RU" dirty="0">
                <a:solidFill>
                  <a:srgbClr val="FF0000"/>
                </a:solidFill>
              </a:rPr>
              <a:t> та </a:t>
            </a:r>
            <a:r>
              <a:rPr lang="ru-RU" dirty="0" err="1">
                <a:solidFill>
                  <a:srgbClr val="FF0000"/>
                </a:solidFill>
              </a:rPr>
              <a:t>людини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у </a:t>
            </a:r>
            <a:r>
              <a:rPr lang="ru-RU" dirty="0" err="1" smtClean="0">
                <a:solidFill>
                  <a:srgbClr val="FF0000"/>
                </a:solidFill>
              </a:rPr>
              <a:t>творчості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Миколи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Берези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3068" y="2852936"/>
            <a:ext cx="1820660" cy="3721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Лозян</a:t>
            </a:r>
            <a:r>
              <a:rPr lang="uk-UA" b="1" dirty="0" smtClean="0"/>
              <a:t> Олена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184" y="5898620"/>
            <a:ext cx="1792465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Береза Юлія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7" y="3717032"/>
            <a:ext cx="1676645" cy="22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3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9" t="25752" r="15131" b="13848"/>
          <a:stretch/>
        </p:blipFill>
        <p:spPr bwMode="auto">
          <a:xfrm>
            <a:off x="-92364" y="-12843"/>
            <a:ext cx="91849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7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425</TotalTime>
  <Words>315</Words>
  <Application>Microsoft Office PowerPoint</Application>
  <PresentationFormat>Экран (4:3)</PresentationFormat>
  <Paragraphs>55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Дослідницька діяльність учнів  у процесі навчання  як важлива складова підготовки до участі в МАН </vt:lpstr>
      <vt:lpstr>Етапи формування дослідницьких умінь на уроках української мови та літератури</vt:lpstr>
      <vt:lpstr>Презентация PowerPoint</vt:lpstr>
      <vt:lpstr>Презентация PowerPoint</vt:lpstr>
      <vt:lpstr>Презентация PowerPoint</vt:lpstr>
      <vt:lpstr>Етапи підготовки і написання науково-дослідницької роботи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«Дослідницька діяльність учнів  у процесі навчання  як важлива складова підготовки до участі в МАН»</dc:title>
  <dc:creator>Пользователь Windows</dc:creator>
  <cp:lastModifiedBy>Пользователь Windows</cp:lastModifiedBy>
  <cp:revision>23</cp:revision>
  <dcterms:created xsi:type="dcterms:W3CDTF">2023-11-11T19:36:18Z</dcterms:created>
  <dcterms:modified xsi:type="dcterms:W3CDTF">2023-11-20T19:47:30Z</dcterms:modified>
</cp:coreProperties>
</file>