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63" r:id="rId7"/>
    <p:sldId id="297" r:id="rId8"/>
    <p:sldId id="266" r:id="rId9"/>
    <p:sldId id="265" r:id="rId10"/>
    <p:sldId id="298" r:id="rId11"/>
    <p:sldId id="267" r:id="rId12"/>
    <p:sldId id="268" r:id="rId13"/>
    <p:sldId id="269" r:id="rId14"/>
    <p:sldId id="270" r:id="rId15"/>
    <p:sldId id="299" r:id="rId16"/>
    <p:sldId id="300" r:id="rId17"/>
    <p:sldId id="271" r:id="rId18"/>
    <p:sldId id="272" r:id="rId19"/>
    <p:sldId id="296" r:id="rId20"/>
    <p:sldId id="273" r:id="rId21"/>
    <p:sldId id="302" r:id="rId22"/>
    <p:sldId id="274" r:id="rId23"/>
    <p:sldId id="276" r:id="rId24"/>
    <p:sldId id="275" r:id="rId25"/>
    <p:sldId id="278" r:id="rId26"/>
    <p:sldId id="301" r:id="rId27"/>
    <p:sldId id="303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4" r:id="rId39"/>
    <p:sldId id="295" r:id="rId40"/>
    <p:sldId id="290" r:id="rId41"/>
    <p:sldId id="292" r:id="rId42"/>
    <p:sldId id="291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04" r:id="rId57"/>
    <p:sldId id="318" r:id="rId58"/>
    <p:sldId id="319" r:id="rId59"/>
    <p:sldId id="320" r:id="rId60"/>
    <p:sldId id="321" r:id="rId61"/>
    <p:sldId id="322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0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3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4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5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7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49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4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75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0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3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8B55D-108E-4547-87F3-5C6712C927D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959A-C83A-4D35-80A6-1A45A58DD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1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0%BD%D0%B3%D0%BB%D1%96%D0%B9%D1%81%D1%8C%D0%BA%D0%B0_%D0%BC%D0%BE%D0%B2%D0%B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k.wikipedia.org/wiki/%D0%94%D0%B8%D0%B4%D0%B0%D0%BA%D1%82%D0%B8%D1%87%D0%BD%D0%B8%D0%B9_%D0%BC%D0%B0%D1%82%D0%B5%D1%80%D1%96%D0%B0%D0%BB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1005841"/>
            <a:ext cx="7162800" cy="4539675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Форми та методи роботи </a:t>
            </a:r>
          </a:p>
          <a:p>
            <a:pPr algn="ctr"/>
            <a:r>
              <a:rPr lang="uk-UA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 обдарованими </a:t>
            </a:r>
            <a:r>
              <a:rPr lang="uk-UA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дітьми </a:t>
            </a:r>
            <a:endParaRPr lang="ru-RU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6359856" y="5377218"/>
            <a:ext cx="5718412" cy="158314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української мови і літератури 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Рокитнівського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№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uk-UA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Ничипорчук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Олександрівна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0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70"/>
            <a:ext cx="12475714" cy="61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-ЗНУся-\-учебское Магистра-\информац. технологии(бакаленко)\КРУГЛЫЙ СТОЛ ПО ИНТЕЛЕКТ КАРТАМ\интеллект-карті картинки\image_2019-12-03_22-28-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6" y="212691"/>
            <a:ext cx="9927324" cy="6241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7318" y="131737"/>
            <a:ext cx="11489880" cy="1107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Типові помилки при складанні інтелект-карт </a:t>
            </a:r>
            <a:endParaRPr lang="ru-RU" sz="3600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1600" y="1692480"/>
            <a:ext cx="11489880" cy="5816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Порушення правил складання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інтелект-карт.    Неадекватний добір ключових слів, ідей і, як наслідок, відсутність змістовної цілісності інформаційної основи інтелект карти. </a:t>
            </a:r>
          </a:p>
          <a:p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-Відсутність ієрархічного зв’язку між поняттями. 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-Відсутність яскравих та оригінальних асоціацій.</a:t>
            </a:r>
          </a:p>
          <a:p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 Невиразна кольорова гама.</a:t>
            </a:r>
          </a:p>
          <a:p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-Перевантаженість інтелект-карти.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3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4000" y="301320"/>
            <a:ext cx="11093640" cy="5947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Інфографіка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сучасний метод навчання.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посіб передачі великого обсягу інформації за допомогою простих і зрозумілих візуальних методів.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Інфографіку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доцільно використовувати: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 усіх етапах уроку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(при актуалізації опорних знань, вивченні нового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матеріалу, узагальненні теми, при розв’язанні проблемних питань, як засіб емоційного розвантаження);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при проведенні різних типів уроків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(інтегрованих уроків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Інфографіка &quot;Як перейти на українську&quot; - Ліцей №17 Олександрійської міської  ради Кіровоградської області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Цікаві українські діалекти і говірки. Факти про мову - SUND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54" y="0"/>
            <a:ext cx="4873625" cy="70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0" y="0"/>
            <a:ext cx="7303167" cy="67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ukrinform.com/photos/2016_11/1478619377-8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"/>
          <a:stretch/>
        </p:blipFill>
        <p:spPr bwMode="auto">
          <a:xfrm>
            <a:off x="3401697" y="1"/>
            <a:ext cx="5452743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504000" y="152401"/>
            <a:ext cx="11337480" cy="6588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Метод «Кластер»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(з англійської мови ( 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пучок, рій, скупчення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)– це графічна форма візуалізації інформації, коли виділяються основні смислові одиниці, які фіксуються у вигляді схеми (пучка) з позначенням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між ними.</a:t>
            </a:r>
          </a:p>
          <a:p>
            <a:pPr marL="0" indent="0" algn="ctr">
              <a:buNone/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Кластер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(від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сluster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рій, скупчення).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тісно пов’язаних один з одним об’єктів із спільними ознаками, об’єднання окремих елементів в одне ціле. У різних методичних джерелах цей метод називають по-різному:« карта понять», «карта-схема», «їжак»,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асоціограма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та ін.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mp 1\Desktop\microsoft-power-point-1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556" y="304800"/>
            <a:ext cx="9184364" cy="6151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6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19402" y="-1142999"/>
            <a:ext cx="6857999" cy="91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4648354"/>
            <a:ext cx="3965710" cy="2014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53" y="318903"/>
            <a:ext cx="10104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 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повідомляти просто про складне, розповісти так, щоб було і зрозуміло, і цікаво, щоб знання залишалися у пам’яті  надовго, назавжди. Матеріал потрібно творчо і 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інтерпретувати для дітей, які  наділені особливими здібностями, тобто обдарованих дітей.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21" y="0"/>
            <a:ext cx="6812559" cy="69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5" y="-9207"/>
            <a:ext cx="5150405" cy="68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182880" y="484165"/>
            <a:ext cx="12009120" cy="38457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uk-UA" sz="2400" b="1" strike="noStrike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сучасний тренд в освіті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інтернет-мем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– будь-яка коротка інформація (зображення) іронічного характеру, яка відтворює певне ставлення до якихось подій чи обставин, та поширюється в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7" y="2766689"/>
            <a:ext cx="5182049" cy="3956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71" y="2915194"/>
            <a:ext cx="6068983" cy="38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07"/>
            <a:ext cx="6096528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528" y="1981342"/>
            <a:ext cx="5863412" cy="46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7" y="183280"/>
            <a:ext cx="6361905" cy="64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991372"/>
            <a:ext cx="551688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44080" y="397504"/>
            <a:ext cx="9935400" cy="10496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Хмара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8740" y="1288076"/>
            <a:ext cx="11566080" cy="5417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тегів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малюнків-хмар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наочно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зобразити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слова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орфограмами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цього прийому можна вивчати винятки з правил, проводити словникові, вибіркові диктанти;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визначати тему уроку.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можна застосовувати хмари і на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української літератури як під час вивчення нового матеріалу, так і під час закріплення, повторення.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01" y="-162414"/>
            <a:ext cx="5760339" cy="70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анна\Desktop\Word Art 5 (2)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42" y="1358960"/>
            <a:ext cx="9072627" cy="549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4000" y="412598"/>
            <a:ext cx="11444160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Іменники ІІІ відміни поставити в орудному відмінку однини. Як пишуться іменники в орудному відмінку? Яка тема уроку?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" y="0"/>
            <a:ext cx="9720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1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95" t="30550" r="41050" b="41279"/>
          <a:stretch/>
        </p:blipFill>
        <p:spPr>
          <a:xfrm>
            <a:off x="259307" y="286603"/>
            <a:ext cx="11791938" cy="6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81000"/>
            <a:ext cx="9829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Єдиних рекомендацій щодо навчання обдарованих дітей не існує й не може існувати, адже кожна дитина – унікальна особистість зі своїми перевагами і недоліками. Тому головним є пошук ключа – індивідуального підходу до кожного учня, зокрема учня обдарованого, з вираженою індивідуальністю, незалежністю. Незалежність – риса творчо обдарованої дитини.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4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91" t="12422" r="21241" b="13137"/>
          <a:stretch/>
        </p:blipFill>
        <p:spPr>
          <a:xfrm>
            <a:off x="1910687" y="0"/>
            <a:ext cx="7614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931" t="17678" r="23637" b="14599"/>
          <a:stretch/>
        </p:blipFill>
        <p:spPr>
          <a:xfrm>
            <a:off x="2920620" y="0"/>
            <a:ext cx="746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23" y="0"/>
            <a:ext cx="9702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413" t="11520" r="37273" b="18144"/>
          <a:stretch/>
        </p:blipFill>
        <p:spPr>
          <a:xfrm>
            <a:off x="2893325" y="0"/>
            <a:ext cx="5257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r="2338"/>
          <a:stretch/>
        </p:blipFill>
        <p:spPr>
          <a:xfrm>
            <a:off x="1191222" y="1413689"/>
            <a:ext cx="9900996" cy="5333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" y="213360"/>
            <a:ext cx="1100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Книжка-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складанка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чи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лепбук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(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 tooltip="Англійська мова"/>
              </a:rPr>
              <a:t>англ.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lap book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 —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багатофункціональна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розкладна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папка,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містить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кишеньки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та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кріплення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для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різноманітного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 tooltip="Дидактичний матеріал"/>
              </a:rPr>
              <a:t>дидактичного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 tooltip="Дидактичний матеріал"/>
              </a:rPr>
              <a:t>матеріалу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266278"/>
            <a:ext cx="7208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Колаж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77927" y="388458"/>
            <a:ext cx="4949428" cy="6599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964" r="10065" b="178"/>
          <a:stretch/>
        </p:blipFill>
        <p:spPr>
          <a:xfrm rot="16200000">
            <a:off x="6671206" y="1200443"/>
            <a:ext cx="5181603" cy="49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1380" y="-881380"/>
            <a:ext cx="5288280" cy="7051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36996" y="1270635"/>
            <a:ext cx="4789170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" y="0"/>
            <a:ext cx="1182624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наука пропонує форми і методи роботи з обдарованими дітьми.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Виявлення обдарованості учнів.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Психолого-педагогічний супровід обдарованої дитини.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Використання варіативної складової робочого навчального плану для розвитку здібностей та роботи з обдарованими дітьми.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Профільне навчання та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допрофільна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підготовка.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Участь у Всеукраїнських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учнівськихї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олімпіадах з базових дисциплін та інтелектуальних і творчих конкурсах.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Діяльність МАН.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Використання масових форм  роботи з обдарованими та здібними дітьми.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	Співробітництво з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позашкіллям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	Пропаганда  результативності роботи із здібними  учнями  серед освітян та громадськості  через різні  форми роботи.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	Участь у районному святі обдарованих дітей.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5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/>
          </p:cNvSpPr>
          <p:nvPr/>
        </p:nvSpPr>
        <p:spPr>
          <a:xfrm>
            <a:off x="152400" y="137160"/>
            <a:ext cx="12451079" cy="6583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Творець</a:t>
            </a:r>
            <a:endParaRPr lang="uk-UA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Від іменників утвори прикметники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та </a:t>
            </a:r>
            <a:r>
              <a:rPr lang="uk-UA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запиши</a:t>
            </a:r>
            <a:r>
              <a:rPr lang="uk-UA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їх правильно: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/>
              <a:t>Дух                                 Трава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/>
              <a:t>Морква                         Торф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uk-UA" sz="3600" b="1" dirty="0" smtClean="0"/>
              <a:t>Тьма                              Соловей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sz="3600" b="1" dirty="0" smtClean="0"/>
              <a:t>Дерево                           Камінь</a:t>
            </a:r>
            <a:endParaRPr lang="ru-RU" sz="3600" b="1" dirty="0" smtClean="0"/>
          </a:p>
          <a:p>
            <a:pPr>
              <a:lnSpc>
                <a:spcPct val="80000"/>
              </a:lnSpc>
              <a:buFont typeface="Wingdings 2" pitchFamily="18" charset="2"/>
              <a:buNone/>
              <a:defRPr/>
            </a:pP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32614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40" y="2800774"/>
            <a:ext cx="11064240" cy="2076026"/>
          </a:xfrm>
        </p:spPr>
        <p:txBody>
          <a:bodyPr>
            <a:normAutofit/>
          </a:bodyPr>
          <a:lstStyle/>
          <a:p>
            <a:r>
              <a:rPr lang="uk-UA" dirty="0" smtClean="0"/>
              <a:t>«Велика літера</a:t>
            </a:r>
            <a:br>
              <a:rPr lang="uk-UA" dirty="0" smtClean="0"/>
            </a:br>
            <a:r>
              <a:rPr lang="uk-UA" dirty="0" smtClean="0"/>
              <a:t> в моєму місті»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08760" y="1316038"/>
            <a:ext cx="9144000" cy="1655762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</a:t>
            </a:r>
            <a:r>
              <a:rPr lang="uk-UA" dirty="0" smtClean="0"/>
              <a:t>мт </a:t>
            </a:r>
            <a:r>
              <a:rPr lang="uk-UA" dirty="0" err="1" smtClean="0"/>
              <a:t>Рокитне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7" y="2060813"/>
            <a:ext cx="9146893" cy="4135272"/>
          </a:xfrm>
        </p:spPr>
      </p:pic>
    </p:spTree>
    <p:extLst>
      <p:ext uri="{BB962C8B-B14F-4D97-AF65-F5344CB8AC3E}">
        <p14:creationId xmlns:p14="http://schemas.microsoft.com/office/powerpoint/2010/main" val="15707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</a:t>
            </a:r>
            <a:r>
              <a:rPr lang="uk-UA" dirty="0" smtClean="0"/>
              <a:t>мт </a:t>
            </a:r>
            <a:r>
              <a:rPr lang="uk-UA" dirty="0" err="1" smtClean="0"/>
              <a:t>Рокитне</a:t>
            </a:r>
            <a:endParaRPr lang="ru-RU" dirty="0"/>
          </a:p>
        </p:txBody>
      </p:sp>
      <p:pic>
        <p:nvPicPr>
          <p:cNvPr id="1026" name="Picture 2" descr="У Рокитному коронавірус знайшли у голови райадміністрації, голови райради і  головлікаря ЦРЛ - портал новин LB.u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" y="1690688"/>
            <a:ext cx="7579401" cy="504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Рокитнівський</a:t>
            </a:r>
            <a:r>
              <a:rPr lang="uk-UA" dirty="0" smtClean="0"/>
              <a:t> ліцей №1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2019" y="1690688"/>
            <a:ext cx="6600072" cy="48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Залізничний вокзал </a:t>
            </a:r>
            <a:br>
              <a:rPr lang="uk-UA" dirty="0" smtClean="0"/>
            </a:br>
            <a:r>
              <a:rPr lang="uk-UA" dirty="0" smtClean="0"/>
              <a:t>«</a:t>
            </a:r>
            <a:r>
              <a:rPr lang="uk-UA" dirty="0" err="1" smtClean="0"/>
              <a:t>Рокитне</a:t>
            </a:r>
            <a:r>
              <a:rPr lang="uk-UA" dirty="0" smtClean="0"/>
              <a:t>-Волинське»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8" y="1861076"/>
            <a:ext cx="6769508" cy="4748759"/>
          </a:xfrm>
        </p:spPr>
      </p:pic>
    </p:spTree>
    <p:extLst>
      <p:ext uri="{BB962C8B-B14F-4D97-AF65-F5344CB8AC3E}">
        <p14:creationId xmlns:p14="http://schemas.microsoft.com/office/powerpoint/2010/main" val="11991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Рокитнівська</a:t>
            </a:r>
            <a:r>
              <a:rPr lang="uk-UA" dirty="0" smtClean="0"/>
              <a:t> ЦРЛ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75" y="1816751"/>
            <a:ext cx="5924185" cy="4744069"/>
          </a:xfrm>
        </p:spPr>
      </p:pic>
    </p:spTree>
    <p:extLst>
      <p:ext uri="{BB962C8B-B14F-4D97-AF65-F5344CB8AC3E}">
        <p14:creationId xmlns:p14="http://schemas.microsoft.com/office/powerpoint/2010/main" val="148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Рокитнівський</a:t>
            </a:r>
            <a:r>
              <a:rPr lang="uk-UA" dirty="0" smtClean="0"/>
              <a:t> ліцей №3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91" y="2115404"/>
            <a:ext cx="5885209" cy="4408226"/>
          </a:xfrm>
        </p:spPr>
      </p:pic>
    </p:spTree>
    <p:extLst>
      <p:ext uri="{BB962C8B-B14F-4D97-AF65-F5344CB8AC3E}">
        <p14:creationId xmlns:p14="http://schemas.microsoft.com/office/powerpoint/2010/main" val="11652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naurok.com.ua/uploads/files/92360/56563/60689_images/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7364"/>
            <a:ext cx="11041380" cy="58830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785" y="0"/>
            <a:ext cx="11532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Ментальна карта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радіально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слова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3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Готель «Любисток»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6" y="1514901"/>
            <a:ext cx="6887337" cy="5158854"/>
          </a:xfrm>
        </p:spPr>
      </p:pic>
    </p:spTree>
    <p:extLst>
      <p:ext uri="{BB962C8B-B14F-4D97-AF65-F5344CB8AC3E}">
        <p14:creationId xmlns:p14="http://schemas.microsoft.com/office/powerpoint/2010/main" val="28869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Торгівельний комплекс «Магнат»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81" y="1487606"/>
            <a:ext cx="5432451" cy="5242672"/>
          </a:xfrm>
        </p:spPr>
      </p:pic>
    </p:spTree>
    <p:extLst>
      <p:ext uri="{BB962C8B-B14F-4D97-AF65-F5344CB8AC3E}">
        <p14:creationId xmlns:p14="http://schemas.microsoft.com/office/powerpoint/2010/main" val="2334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Свято-Троїцький собор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84" y="1487606"/>
            <a:ext cx="3728874" cy="5090615"/>
          </a:xfrm>
        </p:spPr>
      </p:pic>
    </p:spTree>
    <p:extLst>
      <p:ext uri="{BB962C8B-B14F-4D97-AF65-F5344CB8AC3E}">
        <p14:creationId xmlns:p14="http://schemas.microsoft.com/office/powerpoint/2010/main" val="40649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Вулиця Соборна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48" y="1651379"/>
            <a:ext cx="6459940" cy="4844955"/>
          </a:xfrm>
        </p:spPr>
      </p:pic>
    </p:spTree>
    <p:extLst>
      <p:ext uri="{BB962C8B-B14F-4D97-AF65-F5344CB8AC3E}">
        <p14:creationId xmlns:p14="http://schemas.microsoft.com/office/powerpoint/2010/main" val="41723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Річка Льва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51" y="1501254"/>
            <a:ext cx="6678304" cy="5008728"/>
          </a:xfrm>
        </p:spPr>
      </p:pic>
    </p:spTree>
    <p:extLst>
      <p:ext uri="{BB962C8B-B14F-4D97-AF65-F5344CB8AC3E}">
        <p14:creationId xmlns:p14="http://schemas.microsoft.com/office/powerpoint/2010/main" val="4122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Озеро Чорне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48" y="1435932"/>
            <a:ext cx="6747203" cy="5060402"/>
          </a:xfrm>
        </p:spPr>
      </p:pic>
    </p:spTree>
    <p:extLst>
      <p:ext uri="{BB962C8B-B14F-4D97-AF65-F5344CB8AC3E}">
        <p14:creationId xmlns:p14="http://schemas.microsoft.com/office/powerpoint/2010/main" val="11620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7360" y="121921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участі учнів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Всеукраїнській  учнівській  олімпіаді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51361"/>
              </p:ext>
            </p:extLst>
          </p:nvPr>
        </p:nvGraphicFramePr>
        <p:xfrm>
          <a:off x="929640" y="1188718"/>
          <a:ext cx="11064240" cy="41490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42193"/>
                <a:gridCol w="4519758"/>
                <a:gridCol w="2702289"/>
              </a:tblGrid>
              <a:tr h="89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ПІБ учня –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переможця І етапу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ІІ етапі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Укр. мова і літер.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Петровець А. О.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</a:t>
                      </a: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мова і літер.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Таргонська</a:t>
                      </a: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 І.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Укр. мова і літер.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Рудницька Є. О.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9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" y="182881"/>
            <a:ext cx="11978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097160"/>
              </p:ext>
            </p:extLst>
          </p:nvPr>
        </p:nvGraphicFramePr>
        <p:xfrm>
          <a:off x="335280" y="1264921"/>
          <a:ext cx="11323318" cy="5282004"/>
        </p:xfrm>
        <a:graphic>
          <a:graphicData uri="http://schemas.openxmlformats.org/drawingml/2006/table">
            <a:tbl>
              <a:tblPr firstRow="1" firstCol="1" bandRow="1"/>
              <a:tblGrid>
                <a:gridCol w="1749261"/>
                <a:gridCol w="1559285"/>
                <a:gridCol w="2385804"/>
                <a:gridCol w="2071234"/>
                <a:gridCol w="1778867"/>
                <a:gridCol w="1778867"/>
              </a:tblGrid>
              <a:tr h="785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ПІБ учня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ПІБ вчителя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 етапі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ІІ етапі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ІІІ етапі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Дежнюк Соломія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Судік Валентина Іванівна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Савчук Марія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Ярвісалова</a:t>
                      </a: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Оксана </a:t>
                      </a:r>
                      <a:r>
                        <a:rPr lang="uk-UA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Хейнівна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Петровець</a:t>
                      </a: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Анастасія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Судік Валентина Іванівна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Коханевич Вікторія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Дем’янчук Ніна Петрівна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 Юлія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Олегівна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Ярвісалова Оксана Хейнівна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5574"/>
            <a:ext cx="1120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мовно-літературному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30317"/>
              </p:ext>
            </p:extLst>
          </p:nvPr>
        </p:nvGraphicFramePr>
        <p:xfrm>
          <a:off x="563880" y="1943894"/>
          <a:ext cx="10637520" cy="3344386"/>
        </p:xfrm>
        <a:graphic>
          <a:graphicData uri="http://schemas.openxmlformats.org/drawingml/2006/table">
            <a:tbl>
              <a:tblPr firstRow="1" firstCol="1" bandRow="1"/>
              <a:tblGrid>
                <a:gridCol w="1711217"/>
                <a:gridCol w="1234052"/>
                <a:gridCol w="2517464"/>
                <a:gridCol w="1759404"/>
                <a:gridCol w="1711217"/>
                <a:gridCol w="1704166"/>
              </a:tblGrid>
              <a:tr h="1393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ПІБ учня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ПІБ вчителя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 етапі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ІІ етапі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участі в ІІІ етапі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Лобач Анастасія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Ничипорчук Т. О.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Троханенко Арсеній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6-Б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Ярвісалова О. Х.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3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120" y="548640"/>
            <a:ext cx="109575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місце в І етапі Всеукраїнського конкурсу учнівської творчості "Об'єднаймося ж, брати мої»  в номінації "Література</a:t>
            </a:r>
            <a:r>
              <a:rPr lang="uk-UA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янчук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Н.П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 районного етапу огляду-конкурсу читців-декламаторів «Живи,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Кобзаре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яті людській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»(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Семьошкіна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С.М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 глядацьких симпатій в  к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онкурс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відео-читання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(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Семьошкіна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М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Заохочувальний приз в конкурсі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відео-читання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(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Судік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63080" y="189843"/>
            <a:ext cx="9072000" cy="732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ПРИНЦИПИ СТВОРЕННЯ МЕНТАЛЬНИХ КАРТ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504000" y="1768680"/>
            <a:ext cx="11489880" cy="5078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інтелект-карти включає такі основні етапи: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 центрі листа малюється центральний образ, що символізує основну ідею.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2.Від центрального образу відходять гілки першого рівня, що розкривають центральну ідею.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3.Від гілок першого рівня (за необхідності) відходять гілки другого рівня, що розкривають ідеї, написані на гілках першого рівня.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4.Скрізь, де   це  можливо,  додаються	символи	та  графіка,	що асоціюються з ключовими поняттями/словами.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5.За необхідності малюються стрілки, що сполучають різні поняття на різних гілках.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6.Для більшого розуміння гілки можуть нумеруватися.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280" y="594360"/>
            <a:ext cx="10454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з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САВЧУК( ІІ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Ярвісалова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ТАРГОНСЬКА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ІІІ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В.І.);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САМОЙЛЮК ( ІІІ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В.І.).</a:t>
            </a:r>
          </a:p>
        </p:txBody>
      </p:sp>
    </p:spTree>
    <p:extLst>
      <p:ext uri="{BB962C8B-B14F-4D97-AF65-F5344CB8AC3E}">
        <p14:creationId xmlns:p14="http://schemas.microsoft.com/office/powerpoint/2010/main" val="1776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378" y="2234071"/>
            <a:ext cx="109575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1723"/>
            <a:ext cx="11216640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25" y="177840"/>
            <a:ext cx="4050000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39" y="421680"/>
            <a:ext cx="40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-ЗНУся-\-учебское Магистра-\информац. технологии(бакаленко)\КРУГЛЫЙ СТОЛ ПО ИНТЕЛЕКТ КАРТАМ\интеллект-карті картинки\РОЗДЫЛИ НАУКИ ПРО МОВ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"/>
            <a:ext cx="11971098" cy="646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809</Words>
  <Application>Microsoft Office PowerPoint</Application>
  <PresentationFormat>Широкоэкранный</PresentationFormat>
  <Paragraphs>154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«Велика літера  в моєму місті»</vt:lpstr>
      <vt:lpstr>смт Рокитне</vt:lpstr>
      <vt:lpstr>смт Рокитне</vt:lpstr>
      <vt:lpstr>Рокитнівський ліцей №1</vt:lpstr>
      <vt:lpstr>Залізничний вокзал  «Рокитне-Волинське»</vt:lpstr>
      <vt:lpstr>Рокитнівська ЦРЛ</vt:lpstr>
      <vt:lpstr>Рокитнівський ліцей №3</vt:lpstr>
      <vt:lpstr>Готель «Любисток»</vt:lpstr>
      <vt:lpstr>Торгівельний комплекс «Магнат»</vt:lpstr>
      <vt:lpstr>Свято-Троїцький собор</vt:lpstr>
      <vt:lpstr>Вулиця Соборна</vt:lpstr>
      <vt:lpstr>Річка Льва</vt:lpstr>
      <vt:lpstr>Озеро Чорне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2023-11-16T22:05:54Z</dcterms:created>
  <dcterms:modified xsi:type="dcterms:W3CDTF">2023-11-20T22:41:01Z</dcterms:modified>
</cp:coreProperties>
</file>